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9"/>
  </p:notesMasterIdLst>
  <p:handoutMasterIdLst>
    <p:handoutMasterId r:id="rId20"/>
  </p:handoutMasterIdLst>
  <p:sldIdLst>
    <p:sldId id="306" r:id="rId5"/>
    <p:sldId id="307" r:id="rId6"/>
    <p:sldId id="314" r:id="rId7"/>
    <p:sldId id="315" r:id="rId8"/>
    <p:sldId id="327" r:id="rId9"/>
    <p:sldId id="316" r:id="rId10"/>
    <p:sldId id="318" r:id="rId11"/>
    <p:sldId id="317" r:id="rId12"/>
    <p:sldId id="319" r:id="rId13"/>
    <p:sldId id="320" r:id="rId14"/>
    <p:sldId id="321" r:id="rId15"/>
    <p:sldId id="328" r:id="rId16"/>
    <p:sldId id="329" r:id="rId17"/>
    <p:sldId id="322" r:id="rId18"/>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2F5F218-E54F-2999-57FB-C29287DCB96E}" name="KERSHAW, Tracy (NHS WEST YORKSHIRE ICB - X2C4Y)" initials="KT(WYIX" userId="S::tracy.kershaw4@nhs.net::b6472598-f1ea-41ca-957f-219d89ef40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603" autoAdjust="0"/>
  </p:normalViewPr>
  <p:slideViewPr>
    <p:cSldViewPr snapToGrid="0">
      <p:cViewPr varScale="1">
        <p:scale>
          <a:sx n="47" d="100"/>
          <a:sy n="47" d="100"/>
        </p:scale>
        <p:origin x="1416" y="24"/>
      </p:cViewPr>
      <p:guideLst>
        <p:guide orient="horz" pos="1392"/>
        <p:guide pos="7056"/>
        <p:guide orient="horz"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7" d="100"/>
          <a:sy n="87" d="100"/>
        </p:scale>
        <p:origin x="37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B86346-59A2-4282-9A64-05524C79D8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161D54C-AFC8-47F5-B030-A8ED60D088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36B27D-C1ED-4C55-9062-2279210E96ED}" type="datetime1">
              <a:rPr lang="en-GB" smtClean="0"/>
              <a:t>16/01/2024</a:t>
            </a:fld>
            <a:endParaRPr lang="en-GB" dirty="0"/>
          </a:p>
        </p:txBody>
      </p:sp>
      <p:sp>
        <p:nvSpPr>
          <p:cNvPr id="4" name="Footer Placeholder 3">
            <a:extLst>
              <a:ext uri="{FF2B5EF4-FFF2-40B4-BE49-F238E27FC236}">
                <a16:creationId xmlns:a16="http://schemas.microsoft.com/office/drawing/2014/main" id="{B43D8396-DC49-433C-84C0-BD573781E5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CDA06B3-9442-49D9-BE03-080DCCEA19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5AD26-F754-4E27-9D95-B069583ABB63}" type="slidenum">
              <a:rPr lang="en-GB" smtClean="0"/>
              <a:t>‹#›</a:t>
            </a:fld>
            <a:endParaRPr lang="en-GB"/>
          </a:p>
        </p:txBody>
      </p:sp>
    </p:spTree>
    <p:extLst>
      <p:ext uri="{BB962C8B-B14F-4D97-AF65-F5344CB8AC3E}">
        <p14:creationId xmlns:p14="http://schemas.microsoft.com/office/powerpoint/2010/main" val="412208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1EAF8-BEF3-4EDD-99CF-6435314FE1C9}" type="datetime1">
              <a:rPr lang="en-GB" smtClean="0"/>
              <a:pPr/>
              <a:t>16/01/2024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5939589-3E79-4C82-AA4A-FE78234FAA59}" type="slidenum">
              <a:rPr lang="en-GB" noProof="0" smtClean="0"/>
              <a:t>‹#›</a:t>
            </a:fld>
            <a:endParaRPr lang="en-GB" noProof="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5939589-3E79-4C82-AA4A-FE78234FAA59}" type="slidenum">
              <a:rPr lang="en-GB" smtClean="0"/>
              <a:t>1</a:t>
            </a:fld>
            <a:endParaRPr lang="en-GB"/>
          </a:p>
        </p:txBody>
      </p:sp>
    </p:spTree>
    <p:extLst>
      <p:ext uri="{BB962C8B-B14F-4D97-AF65-F5344CB8AC3E}">
        <p14:creationId xmlns:p14="http://schemas.microsoft.com/office/powerpoint/2010/main" val="68627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Address common misconceptions related to information sharing, such as the belief that sharing information is unnecessary or that it violates privacy. This is designed to address common misconceptions and doubts regarding information sharing. It aims to provide clarity and encourage responsible information sharing practices. Examples of myths that may be addressed include concerns about sharing unnecessary information, violating privacy rights, or causing harm through sharing.</a:t>
            </a:r>
          </a:p>
          <a:p>
            <a:pPr algn="l"/>
            <a:r>
              <a:rPr lang="en-GB" b="1" i="0" dirty="0">
                <a:solidFill>
                  <a:srgbClr val="000000"/>
                </a:solidFill>
                <a:effectLst/>
                <a:latin typeface="Times New Roman" panose="02020603050405020304" pitchFamily="18" charset="0"/>
              </a:rPr>
              <a:t>Data protection legislation is a barrier to sharing information</a:t>
            </a:r>
          </a:p>
          <a:p>
            <a:pPr algn="l"/>
            <a:r>
              <a:rPr lang="en-GB" b="0" i="0" dirty="0">
                <a:solidFill>
                  <a:srgbClr val="000000"/>
                </a:solidFill>
                <a:effectLst/>
                <a:latin typeface="Times New Roman" panose="02020603050405020304" pitchFamily="18" charset="0"/>
              </a:rPr>
              <a:t>No - the Data Protection Act 2018 and GDPR do not prohibit the collection and sharing of personal information, but rather provide a framework to ensure that personal information is shared appropriately. In particular, the Data Protection Act 2018 balances the rights of the information subject (the individual whom the information is about) and the possible need to share information about them.</a:t>
            </a:r>
          </a:p>
          <a:p>
            <a:pPr algn="l"/>
            <a:r>
              <a:rPr lang="en-GB" b="1" i="0" dirty="0">
                <a:solidFill>
                  <a:srgbClr val="000000"/>
                </a:solidFill>
                <a:effectLst/>
                <a:latin typeface="Times New Roman" panose="02020603050405020304" pitchFamily="18" charset="0"/>
              </a:rPr>
              <a:t>Consent is always needed to share personal information</a:t>
            </a:r>
          </a:p>
          <a:p>
            <a:pPr algn="l"/>
            <a:r>
              <a:rPr lang="en-GB" b="0" i="0" dirty="0">
                <a:solidFill>
                  <a:srgbClr val="000000"/>
                </a:solidFill>
                <a:effectLst/>
                <a:latin typeface="Times New Roman" panose="02020603050405020304" pitchFamily="18" charset="0"/>
              </a:rPr>
              <a:t>No - you do not necessarily need consent to share personal information. Wherever possible, you should seek consent and be open and honest with the individual from the outset as to why, what, how and with whom, their information will be shared. You should seek consent where an individual may not expect their information to be passed on. When you gain consent to share information, it must be explicit, and freely given. There may be some circumstances where it is not appropriate to seek consent, because the individual cannot give consent, or it is not reasonable to obtain consent, or because to gain consent would put a child's or young person's safety at risk.</a:t>
            </a:r>
          </a:p>
          <a:p>
            <a:pPr algn="l"/>
            <a:r>
              <a:rPr lang="en-GB" b="1" i="0" dirty="0">
                <a:solidFill>
                  <a:srgbClr val="000000"/>
                </a:solidFill>
                <a:effectLst/>
                <a:latin typeface="Times New Roman" panose="02020603050405020304" pitchFamily="18" charset="0"/>
              </a:rPr>
              <a:t>Personal information collected by one organisation/agency cannot be disclosed to another</a:t>
            </a:r>
          </a:p>
          <a:p>
            <a:pPr algn="l"/>
            <a:r>
              <a:rPr lang="en-GB" b="0" i="0" dirty="0">
                <a:solidFill>
                  <a:srgbClr val="000000"/>
                </a:solidFill>
                <a:effectLst/>
                <a:latin typeface="Times New Roman" panose="02020603050405020304" pitchFamily="18" charset="0"/>
              </a:rPr>
              <a:t>No - this is not the case, unless the information is to be used for a purpose incompatible with the purpose for which it was originally collected. In the case of children in need, or children at risk of significant harm, it is difficult to foresee circumstances where information law would be a barrier to sharing personal information with other practitioners.</a:t>
            </a:r>
          </a:p>
          <a:p>
            <a:pPr algn="l"/>
            <a:r>
              <a:rPr lang="en-GB" b="1" i="0" dirty="0">
                <a:solidFill>
                  <a:srgbClr val="000000"/>
                </a:solidFill>
                <a:effectLst/>
                <a:latin typeface="Times New Roman" panose="02020603050405020304" pitchFamily="18" charset="0"/>
              </a:rPr>
              <a:t>The common law duty of confidence and the Human Rights Act 1998 prevent the sharing of personal information</a:t>
            </a:r>
          </a:p>
          <a:p>
            <a:pPr algn="l"/>
            <a:r>
              <a:rPr lang="en-GB" b="0" i="0" dirty="0">
                <a:solidFill>
                  <a:srgbClr val="000000"/>
                </a:solidFill>
                <a:effectLst/>
                <a:latin typeface="Times New Roman" panose="02020603050405020304" pitchFamily="18" charset="0"/>
              </a:rPr>
              <a:t>No - this is not the case. In addition to the Data Protection Act 2018 and GDPR, practitioners need to balance the common law duty of confidence and the Human Rights Act 1998 against the effect on individuals or others of not sharing the information.</a:t>
            </a:r>
          </a:p>
          <a:p>
            <a:pPr algn="l"/>
            <a:r>
              <a:rPr lang="en-GB" b="1" i="0" dirty="0">
                <a:solidFill>
                  <a:srgbClr val="000000"/>
                </a:solidFill>
                <a:effectLst/>
                <a:latin typeface="Times New Roman" panose="02020603050405020304" pitchFamily="18" charset="0"/>
              </a:rPr>
              <a:t>IT Systems are often a barrier to effective information sharing</a:t>
            </a:r>
          </a:p>
          <a:p>
            <a:pPr algn="l"/>
            <a:r>
              <a:rPr lang="en-GB" b="0" i="0" dirty="0">
                <a:solidFill>
                  <a:srgbClr val="000000"/>
                </a:solidFill>
                <a:effectLst/>
                <a:latin typeface="Times New Roman" panose="02020603050405020304" pitchFamily="18" charset="0"/>
              </a:rPr>
              <a:t>No - IT systems, such as the Child Protection Information Sharing project (CP-IS), can be useful for information sharing. IT systems are most valuable when practitioners use the shared data to make more informed decisions about how to support and safeguard a child.</a:t>
            </a:r>
          </a:p>
          <a:p>
            <a:pPr algn="l"/>
            <a:r>
              <a:rPr lang="en-GB" b="0" i="0" dirty="0">
                <a:solidFill>
                  <a:srgbClr val="000000"/>
                </a:solidFill>
                <a:effectLst/>
                <a:latin typeface="Times New Roman" panose="02020603050405020304" pitchFamily="18" charset="0"/>
              </a:rPr>
              <a:t>Practitioners looking to share information should consider which processing condition in the Data Protection Act 2018 is most appropriate for use in the particular circumstances of the case.</a:t>
            </a:r>
          </a:p>
          <a:p>
            <a:pPr marL="0" indent="0">
              <a:buNone/>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smtClean="0"/>
              <a:t>10</a:t>
            </a:fld>
            <a:endParaRPr lang="en-GB"/>
          </a:p>
        </p:txBody>
      </p:sp>
    </p:spTree>
    <p:extLst>
      <p:ext uri="{BB962C8B-B14F-4D97-AF65-F5344CB8AC3E}">
        <p14:creationId xmlns:p14="http://schemas.microsoft.com/office/powerpoint/2010/main" val="1286914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Consent should be informed, meaning that individuals, or their guardians, should have a clear understanding of what information is being shared, why it is being shared, and the potential implications of sharing that information. They should be provided with sufficient details to make an informed decision.</a:t>
            </a:r>
          </a:p>
          <a:p>
            <a:pPr marL="0" indent="0">
              <a:buNone/>
            </a:pPr>
            <a:endParaRPr lang="en-GB" dirty="0"/>
          </a:p>
          <a:p>
            <a:pPr marL="0" indent="0">
              <a:buNone/>
            </a:pPr>
            <a:r>
              <a:rPr lang="en-GB" dirty="0"/>
              <a:t>Consent should be voluntary and not obtained through coercion, pressure, or manipulation. Individuals should be free to choose whether they want to give consent or not, without facing adverse consequences for refusing.</a:t>
            </a:r>
          </a:p>
          <a:p>
            <a:pPr marL="0" indent="0">
              <a:buNone/>
            </a:pPr>
            <a:endParaRPr lang="en-GB" dirty="0"/>
          </a:p>
          <a:p>
            <a:pPr marL="0" indent="0">
              <a:buNone/>
            </a:pPr>
            <a:r>
              <a:rPr lang="en-GB" dirty="0"/>
              <a:t>Consent should be revocable at any time. This means that individuals, or their guardians, have the right to change their minds and withdraw their consent to share their information. They should be informed about this right.</a:t>
            </a:r>
          </a:p>
          <a:p>
            <a:pPr marL="0" indent="0">
              <a:buNone/>
            </a:pPr>
            <a:endParaRPr lang="en-GB" dirty="0"/>
          </a:p>
          <a:p>
            <a:pPr marL="0" indent="0">
              <a:buNone/>
            </a:pPr>
            <a:r>
              <a:rPr lang="en-GB" dirty="0"/>
              <a:t>When dealing with children, it's essential to consider their age and maturity. Younger children may not have the capacity to give informed consent, and in such cases, consent should be obtained from their legal guardians. Older children who are considered mature enough may be involved in the decision-making process.</a:t>
            </a:r>
          </a:p>
          <a:p>
            <a:pPr marL="0" indent="0">
              <a:buNone/>
            </a:pPr>
            <a:endParaRPr lang="en-GB" dirty="0"/>
          </a:p>
          <a:p>
            <a:pPr marL="0" indent="0">
              <a:buNone/>
            </a:pPr>
            <a:r>
              <a:rPr lang="en-GB" dirty="0"/>
              <a:t>In cases where the child is not considered mature enough to provide informed consent, the consent of their parents or legal guardians is typically sought before sharing any information related to the child's well-being.</a:t>
            </a:r>
          </a:p>
          <a:p>
            <a:pPr marL="0" indent="0">
              <a:buNone/>
            </a:pPr>
            <a:endParaRPr lang="en-GB" dirty="0"/>
          </a:p>
          <a:p>
            <a:pPr marL="0" indent="0">
              <a:buNone/>
            </a:pPr>
            <a:r>
              <a:rPr lang="en-GB" dirty="0"/>
              <a:t>The paramount consideration in obtaining consent for information sharing in child safeguarding is the best interests of the child. Consent should be sought when sharing information is necessary to protect the child from harm or provide them with necessary support and services.</a:t>
            </a:r>
          </a:p>
          <a:p>
            <a:pPr marL="0" indent="0">
              <a:buNone/>
            </a:pPr>
            <a:endParaRPr lang="en-GB" dirty="0"/>
          </a:p>
          <a:p>
            <a:pPr marL="0" indent="0">
              <a:buNone/>
            </a:pPr>
            <a:r>
              <a:rPr lang="en-GB" dirty="0"/>
              <a:t>It's advisable to maintain clear records of consent, including who provided it, when it was obtained, and for what specific information or purpose. These records can help ensure accountability and compliance with legal and ethical standards.</a:t>
            </a:r>
          </a:p>
          <a:p>
            <a:pPr marL="0" indent="0">
              <a:buNone/>
            </a:pPr>
            <a:endParaRPr lang="en-GB" dirty="0"/>
          </a:p>
          <a:p>
            <a:pPr marL="0" indent="0">
              <a:buNone/>
            </a:pPr>
            <a:r>
              <a:rPr lang="en-GB" dirty="0"/>
              <a:t>Ensuring that the shared information is treated with the utmost confidentiality and subject to robust data security measures is essential. This helps maintain the trust of individuals who have provided consent.</a:t>
            </a:r>
          </a:p>
          <a:p>
            <a:pPr marL="0" indent="0">
              <a:buNone/>
            </a:pPr>
            <a:endParaRPr lang="en-GB" dirty="0"/>
          </a:p>
          <a:p>
            <a:pPr marL="0" indent="0">
              <a:buNone/>
            </a:pPr>
            <a:r>
              <a:rPr lang="en-GB" dirty="0"/>
              <a:t>Consent practices in child safeguarding must align with the legal framework governing child protection in your jurisdiction. Be aware of any specific legal requirements or guidelines related to consent and information sharing.</a:t>
            </a:r>
          </a:p>
          <a:p>
            <a:pPr marL="0" indent="0">
              <a:buNone/>
            </a:pPr>
            <a:endParaRPr lang="en-GB" dirty="0"/>
          </a:p>
          <a:p>
            <a:pPr marL="0" indent="0">
              <a:buNone/>
            </a:pPr>
            <a:r>
              <a:rPr lang="en-GB" dirty="0"/>
              <a:t>In summary, consent in child safeguarding information sharing is a critical aspect of respecting the rights and autonomy of individuals, especially children, while also fulfilling the obligation to protect them from harm. Obtaining informed, voluntary, and revocable consent ensures that information is shared responsibly and ethically in the context of child safeguarding.</a:t>
            </a:r>
          </a:p>
          <a:p>
            <a:pPr marL="0" indent="0">
              <a:buNone/>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smtClean="0"/>
              <a:t>11</a:t>
            </a:fld>
            <a:endParaRPr lang="en-GB"/>
          </a:p>
        </p:txBody>
      </p:sp>
    </p:spTree>
    <p:extLst>
      <p:ext uri="{BB962C8B-B14F-4D97-AF65-F5344CB8AC3E}">
        <p14:creationId xmlns:p14="http://schemas.microsoft.com/office/powerpoint/2010/main" val="2010031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Good quality record keeping is an important part of the accountability of professionals to those who use their services</a:t>
            </a:r>
          </a:p>
          <a:p>
            <a:pPr marL="0" indent="0">
              <a:buNone/>
            </a:pPr>
            <a:endParaRPr lang="en-GB" dirty="0"/>
          </a:p>
          <a:p>
            <a:pPr marL="0" indent="0">
              <a:buNone/>
            </a:pPr>
            <a:r>
              <a:rPr lang="en-GB" dirty="0"/>
              <a:t>Clear and accurate records ensure that there is a documented account of an agencies or professional’s involvement with the child and/or his or her family or caregiver</a:t>
            </a:r>
          </a:p>
          <a:p>
            <a:pPr marL="0" indent="0">
              <a:buNone/>
            </a:pPr>
            <a:endParaRPr lang="en-GB" dirty="0"/>
          </a:p>
          <a:p>
            <a:pPr marL="0" indent="0">
              <a:buNone/>
            </a:pPr>
            <a:r>
              <a:rPr lang="en-GB" dirty="0"/>
              <a:t>Records are an essential source of evidence for investigations and inquiries and may also be required to be disclosed in court proceedings. Well-kept records provide an essential underpinning to good professional practice</a:t>
            </a:r>
          </a:p>
          <a:p>
            <a:pPr marL="0" indent="0">
              <a:buNone/>
            </a:pPr>
            <a:endParaRPr lang="en-GB" dirty="0"/>
          </a:p>
          <a:p>
            <a:pPr marL="0" indent="0">
              <a:buNone/>
            </a:pPr>
            <a:r>
              <a:rPr lang="en-GB" dirty="0"/>
              <a:t>To serve these purposes records should use clear, straightforward language, be concise and be accurate not only in fact, but also in differentiating between opinion, judgement and hypothesis</a:t>
            </a:r>
          </a:p>
          <a:p>
            <a:pPr marL="0" indent="0">
              <a:buNone/>
            </a:pPr>
            <a:endParaRPr lang="en-GB" dirty="0"/>
          </a:p>
          <a:p>
            <a:pPr marL="0" indent="0">
              <a:buNone/>
            </a:pPr>
            <a:r>
              <a:rPr lang="en-GB" dirty="0"/>
              <a:t>Consent is always preferred but in cases where information has been shared without consent to safeguard a child, this needs to be well documented. </a:t>
            </a:r>
          </a:p>
          <a:p>
            <a:pPr marL="0" indent="0">
              <a:buNone/>
            </a:pPr>
            <a:endParaRPr lang="en-GB" dirty="0"/>
          </a:p>
          <a:p>
            <a:pPr marL="0" indent="0">
              <a:buNone/>
            </a:pPr>
            <a:r>
              <a:rPr lang="en-GB" dirty="0"/>
              <a:t>Records should be clear, accessible and comprehensive, with judgements made and decisions and interventions carefully recorded</a:t>
            </a:r>
          </a:p>
          <a:p>
            <a:pPr marL="0" indent="0">
              <a:buNone/>
            </a:pPr>
            <a:endParaRPr lang="en-GB" dirty="0"/>
          </a:p>
          <a:p>
            <a:pPr marL="0" indent="0">
              <a:buNone/>
            </a:pPr>
            <a:r>
              <a:rPr lang="en-GB" dirty="0"/>
              <a:t>Where decisions have been taken jointly across agencies or endorsed by a manager, this should be made clear</a:t>
            </a:r>
          </a:p>
          <a:p>
            <a:pPr marL="0" indent="0">
              <a:buNone/>
            </a:pPr>
            <a:endParaRPr lang="en-GB" dirty="0"/>
          </a:p>
          <a:p>
            <a:pPr marL="0" indent="0">
              <a:buNone/>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smtClean="0"/>
              <a:t>12</a:t>
            </a:fld>
            <a:endParaRPr lang="en-GB"/>
          </a:p>
        </p:txBody>
      </p:sp>
    </p:spTree>
    <p:extLst>
      <p:ext uri="{BB962C8B-B14F-4D97-AF65-F5344CB8AC3E}">
        <p14:creationId xmlns:p14="http://schemas.microsoft.com/office/powerpoint/2010/main" val="1231723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After the discussions on information sharing and record keeping do a group challenge . Need to buy 2 x copies of a book called  Zoom by Istvan </a:t>
            </a:r>
            <a:r>
              <a:rPr lang="en-GB" dirty="0" err="1"/>
              <a:t>Banyai</a:t>
            </a:r>
            <a:r>
              <a:rPr lang="en-GB" dirty="0"/>
              <a:t> and 1 of the books take apart and laminate – the activity varies in time but  usually set aside up to 30 minutes for this.</a:t>
            </a:r>
          </a:p>
          <a:p>
            <a:pPr marL="0" indent="0">
              <a:buNone/>
            </a:pPr>
            <a:r>
              <a:rPr lang="en-GB" dirty="0"/>
              <a:t>Instructions</a:t>
            </a:r>
          </a:p>
          <a:p>
            <a:pPr marL="0" indent="0">
              <a:buNone/>
            </a:pPr>
            <a:r>
              <a:rPr lang="en-GB" dirty="0"/>
              <a:t>Each participant gets one picture (unless more than 30 in which case pair up)</a:t>
            </a:r>
          </a:p>
          <a:p>
            <a:pPr marL="0" indent="0">
              <a:buNone/>
            </a:pPr>
            <a:r>
              <a:rPr lang="en-GB" dirty="0"/>
              <a:t>Explain that participants may only look at their own pictures and must keep their pictures hidden from others!</a:t>
            </a:r>
          </a:p>
          <a:p>
            <a:pPr marL="0" indent="0">
              <a:buNone/>
            </a:pPr>
            <a:r>
              <a:rPr lang="en-GB" dirty="0"/>
              <a:t>Encourage participants to study their picture, as it contains important information to help solve a problem!</a:t>
            </a:r>
          </a:p>
          <a:p>
            <a:pPr marL="0" indent="0">
              <a:buNone/>
            </a:pPr>
            <a:r>
              <a:rPr lang="en-GB" dirty="0"/>
              <a:t>The challenge is for the group to sequence the pictures in the correct order without looking at one another’s pictures!</a:t>
            </a:r>
          </a:p>
          <a:p>
            <a:pPr marL="0" indent="0">
              <a:buNone/>
            </a:pPr>
            <a:r>
              <a:rPr lang="en-GB" dirty="0"/>
              <a:t>When the group believes they have all the pictures in order, the pictures can be turned over for everyone to see.</a:t>
            </a:r>
          </a:p>
          <a:p>
            <a:pPr marL="0" indent="0">
              <a:buNone/>
            </a:pPr>
            <a:r>
              <a:rPr lang="en-GB" dirty="0"/>
              <a:t>Once the challenge is finished, allow everyone to see the pictures and encourage participants to sort out any mistakes in the order and then let everyone see the pictures in sequence so they understand the full story.</a:t>
            </a:r>
          </a:p>
          <a:p>
            <a:pPr marL="0" indent="0">
              <a:buNone/>
            </a:pPr>
            <a:r>
              <a:rPr lang="en-GB" dirty="0"/>
              <a:t>Debriefing the activity</a:t>
            </a:r>
          </a:p>
          <a:p>
            <a:pPr marL="0" indent="0">
              <a:buNone/>
            </a:pPr>
            <a:r>
              <a:rPr lang="en-GB" dirty="0"/>
              <a:t>Why was it hard to get the story together? (everyone had a piece, but no-one had the big picture)</a:t>
            </a:r>
          </a:p>
          <a:p>
            <a:pPr marL="0" indent="0">
              <a:buNone/>
            </a:pPr>
            <a:r>
              <a:rPr lang="en-GB" dirty="0"/>
              <a:t>What type of communication was used in attempting to solve the problem?</a:t>
            </a:r>
          </a:p>
          <a:p>
            <a:pPr marL="0" indent="0">
              <a:buNone/>
            </a:pPr>
            <a:r>
              <a:rPr lang="en-GB" dirty="0"/>
              <a:t>What communication methods might have worked better? (Imagine if, at the beginning, the group had taken time to let each person describe their picture to the rest of the group? What would have happened then? Would the solution have been found faster? – Experience shows that most groups chat with people near them and then wander around before somebody takes charge!!</a:t>
            </a:r>
          </a:p>
          <a:p>
            <a:pPr marL="0" indent="0">
              <a:buNone/>
            </a:pPr>
            <a:r>
              <a:rPr lang="en-GB" dirty="0"/>
              <a:t>If you were to tackle a similar activity again, what do you think this group could do differently?</a:t>
            </a:r>
          </a:p>
          <a:p>
            <a:pPr marL="0" indent="0">
              <a:buNone/>
            </a:pPr>
            <a:r>
              <a:rPr lang="en-GB" dirty="0"/>
              <a:t>What’s the reason for undertaking this activity now? (Ties in with information sharing and recording and highlights the challenges if we’re not clear!!)</a:t>
            </a:r>
          </a:p>
          <a:p>
            <a:pPr marL="0" indent="0">
              <a:buNone/>
            </a:pPr>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smtClean="0"/>
              <a:t>13</a:t>
            </a:fld>
            <a:endParaRPr lang="en-GB"/>
          </a:p>
        </p:txBody>
      </p:sp>
    </p:spTree>
    <p:extLst>
      <p:ext uri="{BB962C8B-B14F-4D97-AF65-F5344CB8AC3E}">
        <p14:creationId xmlns:p14="http://schemas.microsoft.com/office/powerpoint/2010/main" val="76981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Child safeguarding information sharing is a critical aspect of protecting children from harm. It is essential for professionals and organisations to understand their legal obligations, guidelines, and best practices in this area. By addressing challenges and implementing effective strategies, we can create a safer environment for children, ensuring their well-being and protection. In conclusion, child safeguarding information sharing is a critical component of ensuring the safety and well-being of children. It is not only a legal obligation but also a moral imperative. By understanding the legal framework, following guidelines, addressing challenges, and fostering a culture of responsible information sharing, we can create a safer environment for children and uphold their rights to protection and support. Ultimately, effective information sharing plays a pivotal role in safeguarding children from harm and promoting their overall welfare.</a:t>
            </a:r>
          </a:p>
          <a:p>
            <a:pPr marL="0" indent="0">
              <a:buNone/>
            </a:pPr>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smtClean="0"/>
              <a:t>14</a:t>
            </a:fld>
            <a:endParaRPr lang="en-GB"/>
          </a:p>
        </p:txBody>
      </p:sp>
    </p:spTree>
    <p:extLst>
      <p:ext uri="{BB962C8B-B14F-4D97-AF65-F5344CB8AC3E}">
        <p14:creationId xmlns:p14="http://schemas.microsoft.com/office/powerpoint/2010/main" val="246826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 safeguarding is a primary duty for individuals and organisations involved in the welfare of children. One of the key components of this responsibility is the sharing of information related to children's well-being. This lesson will delve into the significance of sharing child safeguarding information, the legal framework that governs it, the guidelines for responsible information sharing, the challenges encountered in this process, strategies to overcome these challenges, an introduction to the Child Protection Information Sharing (CP-IS) system, a myth-busting guide to clarify misconceptions, an explanation of the concept of consent in information sharing, and a conclusion emphasising the importance of this practice.</a:t>
            </a:r>
          </a:p>
          <a:p>
            <a:endParaRPr lang="en-GB" dirty="0"/>
          </a:p>
          <a:p>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smtClean="0"/>
              <a:t>2</a:t>
            </a:fld>
            <a:endParaRPr lang="en-GB"/>
          </a:p>
        </p:txBody>
      </p:sp>
    </p:spTree>
    <p:extLst>
      <p:ext uri="{BB962C8B-B14F-4D97-AF65-F5344CB8AC3E}">
        <p14:creationId xmlns:p14="http://schemas.microsoft.com/office/powerpoint/2010/main" val="126397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a:t>Information sharing is critical for preventing child abuse and neglect. It allows professionals and agencies to work together to ensure the safety and welfare of children.</a:t>
            </a:r>
          </a:p>
          <a:p>
            <a:pPr marL="228600" indent="-228600">
              <a:buAutoNum type="arabicParenR"/>
            </a:pPr>
            <a:r>
              <a:rPr lang="en-GB" dirty="0"/>
              <a:t>Knowing the legal obligations and best practices is crucial to ensure compliance and protect children effectively.</a:t>
            </a:r>
          </a:p>
          <a:p>
            <a:pPr marL="228600" indent="-228600">
              <a:buAutoNum type="arabicParenR"/>
            </a:pPr>
            <a:r>
              <a:rPr lang="en-GB" dirty="0"/>
              <a:t>Recognising the obstacles to information sharing and learning how to overcome them helps create a more effective safeguarding system.</a:t>
            </a:r>
          </a:p>
          <a:p>
            <a:pPr marL="228600" indent="-228600">
              <a:buAutoNum type="arabicParenR"/>
            </a:pPr>
            <a:r>
              <a:rPr lang="en-GB" dirty="0"/>
              <a:t>Understanding how technology can facilitate information sharing is essential in modern child protection efforts.</a:t>
            </a:r>
          </a:p>
          <a:p>
            <a:pPr marL="228600" indent="-228600">
              <a:buAutoNum type="arabicParenR"/>
            </a:pPr>
            <a:r>
              <a:rPr lang="en-GB" dirty="0"/>
              <a:t>Addressing common myths and misconceptions promotes responsible information sharing and cooperation among professionals.</a:t>
            </a:r>
          </a:p>
          <a:p>
            <a:pPr marL="228600" indent="-228600">
              <a:buAutoNum type="arabicParenR"/>
            </a:pPr>
            <a:r>
              <a:rPr lang="en-GB" dirty="0"/>
              <a:t>Consent is a fundamental aspect of respecting individuals' privacy and rights when sharing their information for safeguarding purposes.</a:t>
            </a:r>
          </a:p>
          <a:p>
            <a:pPr marL="228600" indent="-228600">
              <a:buAutoNum type="arabicParenR"/>
            </a:pPr>
            <a:r>
              <a:rPr lang="en-GB" dirty="0"/>
              <a:t>Understanding how technology can facilitate information sharing is essential in modern child protection efforts.</a:t>
            </a:r>
          </a:p>
        </p:txBody>
      </p:sp>
      <p:sp>
        <p:nvSpPr>
          <p:cNvPr id="4" name="Slide Number Placeholder 3"/>
          <p:cNvSpPr>
            <a:spLocks noGrp="1"/>
          </p:cNvSpPr>
          <p:nvPr>
            <p:ph type="sldNum" sz="quarter" idx="5"/>
          </p:nvPr>
        </p:nvSpPr>
        <p:spPr/>
        <p:txBody>
          <a:bodyPr/>
          <a:lstStyle/>
          <a:p>
            <a:pPr rtl="0"/>
            <a:fld id="{D5939589-3E79-4C82-AA4A-FE78234FAA59}" type="slidenum">
              <a:rPr lang="en-GB" smtClean="0"/>
              <a:t>3</a:t>
            </a:fld>
            <a:endParaRPr lang="en-GB"/>
          </a:p>
        </p:txBody>
      </p:sp>
    </p:spTree>
    <p:extLst>
      <p:ext uri="{BB962C8B-B14F-4D97-AF65-F5344CB8AC3E}">
        <p14:creationId xmlns:p14="http://schemas.microsoft.com/office/powerpoint/2010/main" val="3748444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a:t>
            </a:r>
            <a:r>
              <a:rPr lang="en-GB" sz="1800" kern="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Information sharing helps identify children at risk of harm or neglect promptly. This early identification can prevent further harm and provide necessary support.</a:t>
            </a:r>
            <a:endParaRPr lang="en-GB"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dirty="0"/>
              <a:t>2) Collaboration is essential in child safeguarding. Sharing information allows professionals from various disciplines to coordinate efforts and ensure comprehensive care.</a:t>
            </a:r>
          </a:p>
          <a:p>
            <a:pPr marL="0" indent="0">
              <a:buNone/>
            </a:pPr>
            <a:r>
              <a:rPr lang="en-GB" dirty="0"/>
              <a:t>3) Effective information sharing reduces redundancy in assessments and investigations, optimising resource allocation.</a:t>
            </a:r>
          </a:p>
          <a:p>
            <a:pPr marL="0" indent="0">
              <a:buNone/>
            </a:pPr>
            <a:r>
              <a:rPr lang="en-GB" dirty="0"/>
              <a:t>Safeguards children's rights to protection and support: Children have a right to be protected from harm. Sharing information is a fundamental way to uphold these rights.</a:t>
            </a:r>
          </a:p>
          <a:p>
            <a:pPr marL="0" indent="0">
              <a:buNone/>
            </a:pPr>
            <a:r>
              <a:rPr lang="en-GB" dirty="0"/>
              <a:t>4) Ultimately, the goal of information sharing is to create a safer and more supportive environment for children to grow and thrive. </a:t>
            </a:r>
          </a:p>
          <a:p>
            <a:pPr marL="0" indent="0">
              <a:buNone/>
            </a:pPr>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smtClean="0"/>
              <a:t>4</a:t>
            </a:fld>
            <a:endParaRPr lang="en-GB"/>
          </a:p>
        </p:txBody>
      </p:sp>
    </p:spTree>
    <p:extLst>
      <p:ext uri="{BB962C8B-B14F-4D97-AF65-F5344CB8AC3E}">
        <p14:creationId xmlns:p14="http://schemas.microsoft.com/office/powerpoint/2010/main" val="2685584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GB" sz="1200" dirty="0">
                <a:solidFill>
                  <a:schemeClr val="bg1"/>
                </a:solidFill>
              </a:rPr>
              <a:t>Remember that the General Data Protection Regulation (GDPR), Data Protection Act 2018 and human rights law are not barriers to justified information sharing, but provide a framework to ensure that personal information about living individuals is shared appropriately.</a:t>
            </a:r>
          </a:p>
          <a:p>
            <a:pPr marL="342900" indent="-342900">
              <a:buAutoNum type="arabicPeriod"/>
            </a:pPr>
            <a:r>
              <a:rPr lang="en-GB" sz="1200" dirty="0">
                <a:solidFill>
                  <a:schemeClr val="bg1"/>
                </a:solidFill>
              </a:rPr>
              <a:t>Be open and honest with the individual (and/or their family where appropriate) from the outset about why, what, how and with whom information will, or could be shared, and seek their agreement, unless it is unsafe or inappropriate to do so.</a:t>
            </a:r>
          </a:p>
          <a:p>
            <a:pPr marL="342900" indent="-342900">
              <a:buAutoNum type="arabicPeriod"/>
            </a:pPr>
            <a:r>
              <a:rPr lang="en-GB" sz="1200" dirty="0">
                <a:solidFill>
                  <a:schemeClr val="bg1"/>
                </a:solidFill>
              </a:rPr>
              <a:t>Seek advice from other practitioners, or your information governance lead, if you are in any doubt about sharing the information concerned, without disclosing the identity of the individual where possible </a:t>
            </a:r>
          </a:p>
          <a:p>
            <a:pPr marL="342900" indent="-342900">
              <a:buAutoNum type="arabicPeriod"/>
            </a:pPr>
            <a:r>
              <a:rPr lang="en-GB" sz="1200" dirty="0">
                <a:solidFill>
                  <a:schemeClr val="bg1"/>
                </a:solidFill>
              </a:rPr>
              <a:t>Where possible, share information with consent, and where possible, respect the wishes of those who do not consent to having their information shared. Under the GDPR and Data Protection Act 2018 you may share information without consent if, in your judgement, there is a lawful basis to do so, such as where safety may be at risk. You will need to base your judgement on the facts of the case. When you are sharing or requesting personal information from someone, be clear of the basis upon which you are doing so. Where you do not have consent, be mindful that an individual might not expect information to be shared.</a:t>
            </a:r>
          </a:p>
          <a:p>
            <a:pPr marL="342900" indent="-342900">
              <a:buAutoNum type="arabicPeriod"/>
            </a:pPr>
            <a:r>
              <a:rPr lang="en-GB" sz="1200" dirty="0">
                <a:solidFill>
                  <a:schemeClr val="bg1"/>
                </a:solidFill>
              </a:rPr>
              <a:t>Consider safety and well-being: base your information sharing decisions on considerations of the safety and well-being of the individual and others who may be affected by their actions</a:t>
            </a:r>
          </a:p>
          <a:p>
            <a:pPr marL="342900" indent="-342900">
              <a:buAutoNum type="arabicPeriod"/>
            </a:pPr>
            <a:r>
              <a:rPr lang="en-GB" sz="1200" dirty="0">
                <a:solidFill>
                  <a:schemeClr val="bg1"/>
                </a:solidFill>
              </a:rPr>
              <a:t>Necessary, proportionate, relevant, adequate, accurate, timely and secure: ensure that the information you share is necessary for the purpose for which you are sharing it, is shared only with those individuals who need to have it, is accurate and up to-date, is shared in a timely fashion, and is shared securely.</a:t>
            </a:r>
          </a:p>
          <a:p>
            <a:pPr marL="342900" indent="-342900">
              <a:buAutoNum type="arabicPeriod"/>
            </a:pPr>
            <a:r>
              <a:rPr lang="en-GB" sz="1200" dirty="0">
                <a:solidFill>
                  <a:schemeClr val="bg1"/>
                </a:solidFill>
              </a:rPr>
              <a:t>Keep a record of your decision and the reasons for it – whether it is to share information or not. If you decide to share, then record what you have shared, with whom and for what purpose</a:t>
            </a:r>
          </a:p>
          <a:p>
            <a:pPr marL="0" indent="0">
              <a:buNone/>
            </a:pPr>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smtClean="0"/>
              <a:t>5</a:t>
            </a:fld>
            <a:endParaRPr lang="en-GB"/>
          </a:p>
        </p:txBody>
      </p:sp>
    </p:spTree>
    <p:extLst>
      <p:ext uri="{BB962C8B-B14F-4D97-AF65-F5344CB8AC3E}">
        <p14:creationId xmlns:p14="http://schemas.microsoft.com/office/powerpoint/2010/main" val="231023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In the United Kingdom, the legal framework related to child safeguarding information is governed by a combination of laws, regulations, and guidance that set out the responsibilities, obligations, and processes for handling, sharing, and protecting information about children at risk of harm or abuse. The key elements of the legal framework for child safeguarding information in the UK include:</a:t>
            </a:r>
          </a:p>
          <a:p>
            <a:pPr marL="0" indent="0">
              <a:buNone/>
            </a:pPr>
            <a:endParaRPr lang="en-GB" dirty="0"/>
          </a:p>
          <a:p>
            <a:pPr marL="228600" indent="-228600">
              <a:buAutoNum type="arabicParenR"/>
            </a:pPr>
            <a:r>
              <a:rPr lang="en-GB" dirty="0"/>
              <a:t>The Children Act 1989 and its subsequent amendments, including the Children Act 2004, form the foundation of child protection legislation in the UK. These Acts emphasise the paramountcy principle, which states that the best interests of the child should be the primary consideration in all actions and decisions affecting them. The Acts also introduce the concept of the "duty to cooperate" among agencies and professionals involved in child safeguarding, emphasising the importance of sharing information and working together to protect children. </a:t>
            </a:r>
          </a:p>
          <a:p>
            <a:pPr marL="228600" indent="-228600">
              <a:buAutoNum type="arabicParenR"/>
            </a:pPr>
            <a:r>
              <a:rPr lang="en-GB" dirty="0"/>
              <a:t>Working Together to Safeguard Children" is statutory guidance issued by the UK government. It provides a comprehensive framework for agencies and professionals involved in child safeguarding and outlines best practices for information sharing. The guidance emphasises the importance of consent, necessity, and proportionality when sharing information. It also sets out procedures for conducting assessments and developing child protection plans.</a:t>
            </a:r>
          </a:p>
          <a:p>
            <a:pPr marL="228600" indent="-228600">
              <a:buAutoNum type="arabicParenR"/>
            </a:pPr>
            <a:r>
              <a:rPr lang="en-GB" dirty="0"/>
              <a:t>Data protection laws, such as the General Data Protection Regulation (GDPR) and the Data Protection Act 2018, govern the processing and sharing of personal data, including information related to child safeguarding. These laws require that personal data be processed lawfully, fairly, and transparently. Individuals (or their legal guardians) must be informed about how their data will be used and have the right to access and rectify their data.</a:t>
            </a:r>
          </a:p>
          <a:p>
            <a:pPr marL="228600" indent="-228600">
              <a:buAutoNum type="arabicParenR"/>
            </a:pPr>
            <a:r>
              <a:rPr lang="en-GB" dirty="0"/>
              <a:t>Local authorities and agencies often develop their own information sharing protocols, which provide practical guidance on sharing information about children at risk. These protocols are designed to ensure consistency and clarity in information sharing practices within specific areas.</a:t>
            </a:r>
          </a:p>
          <a:p>
            <a:pPr marL="228600" indent="-228600">
              <a:buAutoNum type="arabicParenR"/>
            </a:pPr>
            <a:r>
              <a:rPr lang="en-GB" dirty="0"/>
              <a:t>The Care Act 2014 introduced a legal framework for adult safeguarding in England. While primarily focused on adults, it includes provisions related to information sharing between adult and child safeguarding services when the safety and well-being of children are at risk within a family.</a:t>
            </a:r>
          </a:p>
          <a:p>
            <a:pPr marL="228600" indent="-228600">
              <a:buAutoNum type="arabicParenR"/>
            </a:pPr>
            <a:r>
              <a:rPr lang="en-GB" dirty="0"/>
              <a:t>In the UK, there are no national mandatory reporting laws that require specific professionals to report child abuse or neglect. However, individual professions and organisations may have their own reporting requirements and codes of practice.</a:t>
            </a:r>
          </a:p>
          <a:p>
            <a:pPr marL="228600" indent="-228600">
              <a:buAutoNum type="arabicParenR"/>
            </a:pPr>
            <a:r>
              <a:rPr lang="en-GB" dirty="0"/>
              <a:t>LSCPs were established in England under the Children Act 2004 and are responsible for coordinating and overseeing child safeguarding efforts at the local level. They play a role in developing and implementing local policies and procedures, including those related to information sharing.</a:t>
            </a:r>
          </a:p>
          <a:p>
            <a:pPr marL="228600" indent="-228600">
              <a:buAutoNum type="arabicParenR"/>
            </a:pPr>
            <a:r>
              <a:rPr lang="en-GB" dirty="0"/>
              <a:t>Failure to comply with child safeguarding information laws and regulations can result in penalties, including disciplinary action for professionals, legal action against agencies, and fines for data protection breaches.</a:t>
            </a:r>
          </a:p>
          <a:p>
            <a:pPr marL="228600" indent="-228600">
              <a:buAutoNum type="arabicParenR"/>
            </a:pPr>
            <a:endParaRPr lang="en-GB" dirty="0"/>
          </a:p>
          <a:p>
            <a:pPr marL="0" indent="0">
              <a:buNone/>
            </a:pPr>
            <a:r>
              <a:rPr lang="en-GB" dirty="0"/>
              <a:t>It's important for professionals and organisations involved in child safeguarding in the UK to be well-versed in these legal requirements and guidance documents. Compliance with the legal framework ensures that information about children at risk is handled responsibly and that children receive the protection and support they need while respecting their rights and privacy.</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smtClean="0"/>
              <a:t>6</a:t>
            </a:fld>
            <a:endParaRPr lang="en-GB"/>
          </a:p>
        </p:txBody>
      </p:sp>
    </p:spTree>
    <p:extLst>
      <p:ext uri="{BB962C8B-B14F-4D97-AF65-F5344CB8AC3E}">
        <p14:creationId xmlns:p14="http://schemas.microsoft.com/office/powerpoint/2010/main" val="130078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These documents provide a comprehensive set of guidelines for sharing information responsibly in child safeguarding. It emphasises the importance of consent, necessity, and proportionality when sharing information. These principles ensure that information is shared appropriately and ethically.</a:t>
            </a:r>
          </a:p>
        </p:txBody>
      </p:sp>
      <p:sp>
        <p:nvSpPr>
          <p:cNvPr id="4" name="Slide Number Placeholder 3"/>
          <p:cNvSpPr>
            <a:spLocks noGrp="1"/>
          </p:cNvSpPr>
          <p:nvPr>
            <p:ph type="sldNum" sz="quarter" idx="5"/>
          </p:nvPr>
        </p:nvSpPr>
        <p:spPr/>
        <p:txBody>
          <a:bodyPr/>
          <a:lstStyle/>
          <a:p>
            <a:pPr rtl="0"/>
            <a:fld id="{D5939589-3E79-4C82-AA4A-FE78234FAA59}" type="slidenum">
              <a:rPr lang="en-GB" smtClean="0"/>
              <a:t>7</a:t>
            </a:fld>
            <a:endParaRPr lang="en-GB"/>
          </a:p>
        </p:txBody>
      </p:sp>
    </p:spTree>
    <p:extLst>
      <p:ext uri="{BB962C8B-B14F-4D97-AF65-F5344CB8AC3E}">
        <p14:creationId xmlns:p14="http://schemas.microsoft.com/office/powerpoint/2010/main" val="221947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 Overcoming challenges in child safeguarding information sharing is crucial to ensure the safety and well-being of children at risk. Various obstacles can impede the effective exchange of information among professionals and agencies. Here are strategies and approaches to overcome these challenges:</a:t>
            </a:r>
          </a:p>
          <a:p>
            <a:pPr marL="0" indent="0">
              <a:buNone/>
            </a:pPr>
            <a:endParaRPr lang="en-GB" dirty="0"/>
          </a:p>
          <a:p>
            <a:pPr marL="0" indent="0">
              <a:buNone/>
            </a:pPr>
            <a:r>
              <a:rPr lang="en-GB" dirty="0"/>
              <a:t>1) Challenge: Many professionals may lack sufficient knowledge or training in child safeguarding information sharing.</a:t>
            </a:r>
          </a:p>
          <a:p>
            <a:pPr marL="0" indent="0">
              <a:buNone/>
            </a:pPr>
            <a:r>
              <a:rPr lang="en-GB" dirty="0"/>
              <a:t>Solution: Implement regular training programs and workshops to educate professionals about the legal framework, guidelines, and best practices for information sharing. These programs should emphasise the importance of safeguarding and the ethical responsibilities of sharing information.</a:t>
            </a:r>
          </a:p>
          <a:p>
            <a:pPr marL="0" indent="0">
              <a:buNone/>
            </a:pPr>
            <a:r>
              <a:rPr lang="en-GB" dirty="0"/>
              <a:t>2) Challenge: Inconsistent or unclear policies and procedures can lead to confusion among professionals.</a:t>
            </a:r>
          </a:p>
          <a:p>
            <a:pPr marL="0" indent="0">
              <a:buNone/>
            </a:pPr>
            <a:r>
              <a:rPr lang="en-GB" dirty="0"/>
              <a:t>Solution: Develop and maintain clear and consistent policies and procedures for information sharing. Ensure that these guidelines are easily accessible and regularly updated. Promote adherence to these policies across all relevant agencies and organisations.</a:t>
            </a:r>
          </a:p>
          <a:p>
            <a:pPr marL="0" indent="0">
              <a:buNone/>
            </a:pPr>
            <a:r>
              <a:rPr lang="en-GB" dirty="0"/>
              <a:t>3) Challenge: Professionals may be hesitant to share information due to fears of repercussions or a lack of a collaborative culture.</a:t>
            </a:r>
          </a:p>
          <a:p>
            <a:pPr marL="0" indent="0">
              <a:buNone/>
            </a:pPr>
            <a:r>
              <a:rPr lang="en-GB" dirty="0"/>
              <a:t>Solution: Foster a culture that values and prioritises information sharing in child safeguarding efforts. This can be achieved through leadership support, recognition of good practices, and emphasising that the primary goal is the protection and well-being of children.</a:t>
            </a:r>
          </a:p>
          <a:p>
            <a:pPr marL="0" indent="0">
              <a:buNone/>
            </a:pPr>
            <a:r>
              <a:rPr lang="en-GB" dirty="0"/>
              <a:t>4) Challenge: Balancing the need for information sharing with data protection and privacy concerns.</a:t>
            </a:r>
          </a:p>
          <a:p>
            <a:pPr marL="0" indent="0">
              <a:buNone/>
            </a:pPr>
            <a:r>
              <a:rPr lang="en-GB" dirty="0"/>
              <a:t>Solution: Invest in robust data protection measures, including encryption, secure access controls, and audits of data handling practices. These measures can help ensure that shared information remains confidential and is only accessible to authorised individuals.</a:t>
            </a:r>
          </a:p>
          <a:p>
            <a:pPr marL="0" indent="0">
              <a:buNone/>
            </a:pPr>
            <a:r>
              <a:rPr lang="en-GB" dirty="0"/>
              <a:t>5) Challenge: Lack of effective communication and collaboration among different agencies and professionals.</a:t>
            </a:r>
          </a:p>
          <a:p>
            <a:pPr marL="0" indent="0">
              <a:buNone/>
            </a:pPr>
            <a:r>
              <a:rPr lang="en-GB" dirty="0"/>
              <a:t>Solution: Promote regular communication and collaboration between relevant agencies involved in child safeguarding. Establish formal channels for sharing information and conducting joint assessments. Multi-agency meetings and case conferences can facilitate effective collaboration.</a:t>
            </a:r>
          </a:p>
          <a:p>
            <a:pPr marL="0" indent="0">
              <a:buNone/>
            </a:pPr>
            <a:r>
              <a:rPr lang="en-GB" dirty="0"/>
              <a:t>6) Challenge: Outdated or inefficient information systems can hinder timely information sharing.</a:t>
            </a:r>
          </a:p>
          <a:p>
            <a:pPr marL="0" indent="0">
              <a:buNone/>
            </a:pPr>
            <a:r>
              <a:rPr lang="en-GB" dirty="0"/>
              <a:t>Solution: Invest in modern information systems that enable secure and efficient information sharing. Ensure that these systems comply with data protection regulations and support interoperability between different agencies.</a:t>
            </a:r>
          </a:p>
          <a:p>
            <a:pPr marL="0" indent="0">
              <a:buNone/>
            </a:pPr>
            <a:r>
              <a:rPr lang="en-GB" dirty="0"/>
              <a:t>7) Challenge: Obtaining informed and voluntary consent can be challenging, especially when dealing with vulnerable individuals.</a:t>
            </a:r>
          </a:p>
          <a:p>
            <a:pPr marL="0" indent="0">
              <a:buNone/>
            </a:pPr>
            <a:r>
              <a:rPr lang="en-GB" dirty="0"/>
              <a:t>Solution: Develop clear protocols for obtaining consent in child safeguarding situations. Ensure that individuals, or their legal guardians, fully understand the implications of sharing their information and are aware of their right to revoke consent at any time.</a:t>
            </a:r>
          </a:p>
          <a:p>
            <a:pPr marL="0" indent="0">
              <a:buNone/>
            </a:pPr>
            <a:r>
              <a:rPr lang="en-GB" dirty="0"/>
              <a:t>8) Challenge: Ensuring ongoing compliance and effectiveness of information sharing practices.</a:t>
            </a:r>
          </a:p>
          <a:p>
            <a:pPr marL="0" indent="0">
              <a:buNone/>
            </a:pPr>
            <a:r>
              <a:rPr lang="en-GB" dirty="0"/>
              <a:t>Solution: Conduct regular audits and reviews of information sharing processes to identify and address any issues or gaps. Seek feedback from professionals involved in child safeguarding to continuously improve the system.</a:t>
            </a:r>
          </a:p>
          <a:p>
            <a:pPr marL="0" indent="0">
              <a:buNone/>
            </a:pPr>
            <a:r>
              <a:rPr lang="en-GB" dirty="0"/>
              <a:t>9) Challenge: Navigating complex legal and ethical considerations in information sharing.</a:t>
            </a:r>
          </a:p>
          <a:p>
            <a:pPr marL="0" indent="0">
              <a:buNone/>
            </a:pPr>
            <a:r>
              <a:rPr lang="en-GB" dirty="0"/>
              <a:t>Solution: Seek legal counsel and ethical guidance to ensure that information sharing practices comply with relevant laws and ethical standards. Stay informed about changes in legislation and adapt practices accordingly.</a:t>
            </a:r>
          </a:p>
          <a:p>
            <a:pPr marL="0" indent="0">
              <a:buNone/>
            </a:pPr>
            <a:r>
              <a:rPr lang="en-GB" dirty="0"/>
              <a:t>10) Challenge: Ensuring that parents, caregivers, and children are aware of the importance of information sharing. - Solution: Launch public awareness campaigns and educational initiatives to inform the community about the role of information sharing in child protection. Engage with families to build trust and encourage their active involvement in the safeguarding process.</a:t>
            </a:r>
          </a:p>
          <a:p>
            <a:pPr marL="0" indent="0">
              <a:buNone/>
            </a:pPr>
            <a:endParaRPr lang="en-GB" dirty="0"/>
          </a:p>
          <a:p>
            <a:pPr marL="0" indent="0">
              <a:buNone/>
            </a:pPr>
            <a:r>
              <a:rPr lang="en-GB" dirty="0"/>
              <a:t>By implementing these strategies and approaches, professionals and agencies can work together effectively to overcome challenges in child safeguarding information sharing and ultimately create a safer environment for vulnerable children.</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smtClean="0"/>
              <a:t>8</a:t>
            </a:fld>
            <a:endParaRPr lang="en-GB"/>
          </a:p>
        </p:txBody>
      </p:sp>
    </p:spTree>
    <p:extLst>
      <p:ext uri="{BB962C8B-B14F-4D97-AF65-F5344CB8AC3E}">
        <p14:creationId xmlns:p14="http://schemas.microsoft.com/office/powerpoint/2010/main" val="3427721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CP-IS is a secure electronic system used in England to share child protection information between healthcare and social care professionals. By doing so, it helps identify and support children for whom there are already existing child protection concerns or who are looked after. </a:t>
            </a:r>
          </a:p>
          <a:p>
            <a:pPr mar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Child Protection Information Sharing (CP-IS) is an electronic system designed to improve child safeguarding efforts by facilitating the secure exchange of critical information between healthcare and social care professionals. It ensures timely identification of children at risk of harm or neglect, promotes efficient communication and collaboration, and complies with legal and data protection requirements. CP-IS is an invaluable tool in the broader effort to protect the well-being of vulnerable children but it does not replace the need for individual professionals to share information with one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CP-IS allows the secure exchange of information related to child safeguarding and will alert the Local Authority if a child subject to a child protection plan (including unborn child) or is a Looked After Child has attended an unscheduled healthcare setting such as Accident &amp; Emergency. The alert is sent to the LA but no further information is provided, so there remains a responsibility on practitioners to share more detailed information if deemed appropriate. The system also enables the sharing of Local Authority information that a child is subject to a Child Protection Plan or is a Looked After Child with NHS organisations providing unscheduled healthcare, to enable enhanced assessment of vulnerability. </a:t>
            </a:r>
          </a:p>
          <a:p>
            <a:pPr marL="0" indent="0">
              <a:buNone/>
            </a:pPr>
            <a:endParaRPr lang="en-GB" dirty="0"/>
          </a:p>
          <a:p>
            <a:pPr mar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a:t>
            </a:r>
            <a:r>
              <a:rPr lang="en-GB" sz="1800" dirty="0">
                <a:effectLst/>
                <a:latin typeface="Segoe UI" panose="020B0502040204020203" pitchFamily="34" charset="0"/>
              </a:rPr>
              <a:t>CP-IS operates in real-time, which means that when a child accesses healthcare services, their information can be quickly and securely shared with relevant health and social care professionals. This immediate exchange of information helps in the early identification of potential risks and allows for timely intervention.</a:t>
            </a:r>
            <a:endParaRPr lang="en-GB" sz="1800" dirty="0">
              <a:effectLst/>
              <a:latin typeface="Arial" panose="020B0604020202020204" pitchFamily="34" charset="0"/>
            </a:endParaRPr>
          </a:p>
          <a:p>
            <a:pPr marL="0" indent="0">
              <a:buNone/>
            </a:pPr>
            <a:endParaRPr lang="en-GB" dirty="0"/>
          </a:p>
          <a:p>
            <a:pPr marL="0" indent="0">
              <a:buNone/>
            </a:pPr>
            <a:r>
              <a:rPr lang="en-GB" dirty="0"/>
              <a:t>3) •Improved Safety: CP-IS enhances child safety by ensuring that healthcare professionals are aware of any ongoing child protection concerns, enabling them to consider this piece of information in their clinical opinion.</a:t>
            </a:r>
          </a:p>
          <a:p>
            <a:pPr marL="0" indent="0">
              <a:buNone/>
            </a:pPr>
            <a:r>
              <a:rPr lang="en-GB" dirty="0"/>
              <a:t>•Efficient Communication: It streamlines communication between healthcare and social care professionals, reducing the risk of information gaps or delays.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GB" sz="1800" dirty="0">
                <a:effectLst/>
                <a:latin typeface="Segoe UI" panose="020B0502040204020203" pitchFamily="34" charset="0"/>
              </a:rPr>
              <a:t>Better use of resource: Less time spent searching for and providing information freeing up resources to apply elsewhere. </a:t>
            </a:r>
            <a:endParaRPr lang="en-GB" sz="1800" dirty="0">
              <a:effectLst/>
              <a:latin typeface="Arial" panose="020B0604020202020204" pitchFamily="34" charset="0"/>
            </a:endParaRPr>
          </a:p>
          <a:p>
            <a:pPr marL="0" indent="0">
              <a:buNone/>
            </a:pPr>
            <a:r>
              <a:rPr lang="en-GB" dirty="0"/>
              <a:t>•Enhanced Collaboration: It fosters collaboration among agencies and professionals involved in child safeguarding.</a:t>
            </a:r>
          </a:p>
          <a:p>
            <a:pPr marL="0" indent="0">
              <a:buNone/>
            </a:pPr>
            <a:endParaRPr lang="en-GB" dirty="0"/>
          </a:p>
          <a:p>
            <a:pPr marL="0" indent="0">
              <a:buNone/>
            </a:pPr>
            <a:r>
              <a:rPr lang="en-GB" dirty="0"/>
              <a:t>4) CP-IS prioritises data security and confidentiality. It employs robust encryption and access controls to safeguard shared information, ensuring that it is accessible only to authorised individuals.</a:t>
            </a:r>
          </a:p>
          <a:p>
            <a:pPr marL="0" indent="0">
              <a:buNone/>
            </a:pPr>
            <a:endParaRPr lang="en-GB" dirty="0"/>
          </a:p>
          <a:p>
            <a:pPr marL="0" indent="0">
              <a:buNone/>
            </a:pPr>
            <a:r>
              <a:rPr lang="en-GB" dirty="0"/>
              <a:t>Building on the success of the initial CP-IS programme, this programme is now being extended in a second phase to include scheduled healthcare settings in 2024.</a:t>
            </a:r>
          </a:p>
          <a:p>
            <a:pPr marL="0" indent="0">
              <a:buNone/>
            </a:pPr>
            <a:endParaRPr lang="en-GB" dirty="0"/>
          </a:p>
          <a:p>
            <a:pPr marL="0" indent="0">
              <a:buNone/>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smtClean="0"/>
              <a:t>9</a:t>
            </a:fld>
            <a:endParaRPr lang="en-GB"/>
          </a:p>
        </p:txBody>
      </p:sp>
    </p:spTree>
    <p:extLst>
      <p:ext uri="{BB962C8B-B14F-4D97-AF65-F5344CB8AC3E}">
        <p14:creationId xmlns:p14="http://schemas.microsoft.com/office/powerpoint/2010/main" val="291723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rtlCol="0" anchor="b"/>
          <a:lstStyle>
            <a:lvl1pPr algn="l">
              <a:defRPr sz="6000" b="1" i="0" cap="all" baseline="0"/>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n-GB" noProof="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n-GB" noProof="0" smtClean="0"/>
              <a:pPr/>
              <a:t>‹#›</a:t>
            </a:fld>
            <a:endParaRPr lang="en-GB" noProof="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en-US" noProof="0"/>
              <a:t>Click icon to add picture</a:t>
            </a:r>
            <a:endParaRPr lang="en-GB" noProof="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en-US" noProof="0"/>
              <a:t>Click icon to add picture</a:t>
            </a:r>
            <a:endParaRPr lang="en-GB" noProof="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en-US" noProof="0"/>
              <a:t>Click icon to add picture</a:t>
            </a:r>
            <a:endParaRPr lang="en-GB" noProof="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rtlCol="0" anchor="b"/>
          <a:lstStyle>
            <a:lvl1pPr algn="r">
              <a:defRPr sz="4800" b="1" cap="all" spc="400" baseline="0">
                <a:solidFill>
                  <a:schemeClr val="bg1"/>
                </a:solidFill>
              </a:defRPr>
            </a:lvl1pPr>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en-GB" noProof="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en-GB" noProof="0" smtClean="0"/>
              <a:pPr/>
              <a:t>‹#›</a:t>
            </a:fld>
            <a:endParaRPr lang="en-GB" noProof="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rtlCol="0"/>
          <a:lstStyle>
            <a:lvl1pPr marL="0" indent="0" algn="r">
              <a:buNone/>
              <a:defRPr sz="1800">
                <a:solidFill>
                  <a:schemeClr val="bg1"/>
                </a:solidFill>
              </a:defRPr>
            </a:lvl1pPr>
          </a:lstStyle>
          <a:p>
            <a:pPr lvl="0" rtl="0"/>
            <a:r>
              <a:rPr lang="en-US" noProof="0"/>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rtlCol="0"/>
          <a:lstStyle/>
          <a:p>
            <a:pPr rtl="0"/>
            <a:r>
              <a:rPr lang="en-GB" noProof="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rtlCol="0"/>
          <a:lstStyle/>
          <a:p>
            <a:pPr rtl="0"/>
            <a:r>
              <a:rPr lang="en-GB" noProof="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rtlCol="0"/>
          <a:lstStyle/>
          <a:p>
            <a:pPr rtl="0"/>
            <a:r>
              <a:rPr lang="en-GB" noProof="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rtlCol="0"/>
          <a:lstStyle/>
          <a:p>
            <a:pPr rtl="0"/>
            <a:r>
              <a:rPr lang="en-GB" noProof="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rtlCol="0"/>
          <a:lstStyle/>
          <a:p>
            <a:pPr rtl="0"/>
            <a:r>
              <a:rPr lang="en-GB" noProof="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rtlCol="0"/>
          <a:lstStyle/>
          <a:p>
            <a:pPr rtl="0"/>
            <a:r>
              <a:rPr lang="en-GB" noProof="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rtlCol="0"/>
          <a:lstStyle/>
          <a:p>
            <a:pPr rtl="0"/>
            <a:r>
              <a:rPr lang="en-GB" noProof="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rtlCol="0"/>
          <a:lstStyle/>
          <a:p>
            <a:pPr rtl="0"/>
            <a:r>
              <a:rPr lang="en-GB" noProof="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rtlCol="0" anchor="b"/>
          <a:lstStyle>
            <a:lvl1pPr algn="l">
              <a:defRPr sz="5400" b="1" i="0" cap="all" baseline="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rtlCol="0">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pPr rtl="0"/>
            <a:endParaRPr lang="en-GB" noProof="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rtlCol="0" anchor="b"/>
          <a:lstStyle>
            <a:lvl1pPr algn="r">
              <a:defRPr sz="6000" b="1" cap="all" spc="400" baseline="0">
                <a:solidFill>
                  <a:schemeClr val="bg1"/>
                </a:solidFill>
              </a:defRPr>
            </a:lvl1pPr>
          </a:lstStyle>
          <a:p>
            <a:pPr rtl="0"/>
            <a:r>
              <a:rPr lang="en-GB" noProof="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en-GB" noProof="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en-GB" noProof="0" smtClean="0"/>
              <a:pPr/>
              <a:t>‹#›</a:t>
            </a:fld>
            <a:endParaRPr lang="en-GB" noProof="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rtlCol="0"/>
          <a:lstStyle>
            <a:lvl1pPr marL="0" indent="0" algn="r">
              <a:buNone/>
              <a:defRPr sz="1800">
                <a:solidFill>
                  <a:schemeClr val="bg1"/>
                </a:solidFill>
              </a:defRPr>
            </a:lvl1pPr>
          </a:lstStyle>
          <a:p>
            <a:pPr lvl="0" rtl="0"/>
            <a:r>
              <a:rPr lang="en-US" noProof="0"/>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lstStyle>
            <a:lvl1pPr>
              <a:defRPr sz="54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rtlCol="0"/>
          <a:lstStyle>
            <a:lvl1pPr>
              <a:defRPr>
                <a:solidFill>
                  <a:schemeClr val="accent2"/>
                </a:solidFill>
              </a:defRPr>
            </a:lvl1pPr>
          </a:lstStyle>
          <a:p>
            <a:pPr rtl="0"/>
            <a:r>
              <a:rPr lang="en-GB" noProof="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rtlCol="0"/>
          <a:lstStyle>
            <a:lvl1pPr>
              <a:defRPr baseline="0">
                <a:solidFill>
                  <a:schemeClr val="accent2"/>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n-GB" noProof="0" smtClean="0"/>
              <a:pPr/>
              <a:t>‹#›</a:t>
            </a:fld>
            <a:endParaRPr lang="en-GB" noProof="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rtlCol="0" anchor="b">
            <a:normAutofit/>
          </a:bodyPr>
          <a:lstStyle>
            <a:lvl1pPr algn="ctr">
              <a:defRPr sz="6000" b="1" i="0" cap="all" baseline="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rtlCol="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n-GB" noProof="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en-GB" noProof="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rtlCol="0"/>
          <a:lstStyle>
            <a:lvl1pPr>
              <a:defRPr sz="54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rtlCol="0" anchor="b"/>
          <a:lstStyle>
            <a:lvl1pPr algn="l">
              <a:lnSpc>
                <a:spcPct val="110000"/>
              </a:lnSpc>
              <a:spcBef>
                <a:spcPts val="1000"/>
              </a:spcBef>
              <a:defRPr sz="3600" b="0" i="0" cap="none" baseline="0"/>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n-GB" noProof="0" smtClean="0"/>
              <a:pPr/>
              <a:t>‹#›</a:t>
            </a:fld>
            <a:endParaRPr lang="en-GB" noProof="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en-US" noProof="0"/>
              <a:t>Click icon to add picture</a:t>
            </a:r>
            <a:endParaRPr lang="en-GB" noProof="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rtlCol="0"/>
          <a:lstStyle>
            <a:lvl1pPr>
              <a:defRPr sz="5400" b="1" cap="all" baseline="0">
                <a:solidFill>
                  <a:schemeClr val="bg1"/>
                </a:solidFill>
              </a:defRPr>
            </a:lvl1pPr>
          </a:lstStyle>
          <a:p>
            <a:pPr rtl="0"/>
            <a:r>
              <a:rPr lang="en-GB" noProof="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rtlCol="0"/>
          <a:lstStyle>
            <a:lvl1pPr>
              <a:defRPr>
                <a:solidFill>
                  <a:schemeClr val="bg1"/>
                </a:solidFill>
              </a:defRPr>
            </a:lvl1pPr>
          </a:lstStyle>
          <a:p>
            <a:pPr rtl="0"/>
            <a:r>
              <a:rPr lang="en-GB" noProof="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rtlCol="0"/>
          <a:lstStyle>
            <a:lvl1pPr>
              <a:defRPr>
                <a:solidFill>
                  <a:schemeClr val="bg1"/>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bg1"/>
                </a:solidFill>
              </a:defRPr>
            </a:lvl1pPr>
          </a:lstStyle>
          <a:p>
            <a:pPr rtl="0"/>
            <a:fld id="{D8DA9DAA-006C-4F4B-980E-E3DF019B24E2}" type="slidenum">
              <a:rPr lang="en-GB" noProof="0" smtClean="0"/>
              <a:pPr/>
              <a:t>‹#›</a:t>
            </a:fld>
            <a:endParaRPr lang="en-GB" noProof="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n-GB" noProof="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pPr rtl="0"/>
            <a:r>
              <a:rPr lang="en-GB" noProof="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pPr rtl="0"/>
            <a:fld id="{D8DA9DAA-006C-4F4B-980E-E3DF019B24E2}" type="slidenum">
              <a:rPr lang="en-GB" noProof="0" smtClean="0"/>
              <a:t>‹#›</a:t>
            </a:fld>
            <a:endParaRPr lang="en-GB" noProof="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62969/Information_sharing_advice_practitioners_safeguarding_services.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legislation.gov.uk/ukpga/1989/41/contents" TargetMode="External"/><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legislation.gov.uk/ukpga/2014/23/contents/enacted" TargetMode="External"/><Relationship Id="rId5" Type="http://schemas.openxmlformats.org/officeDocument/2006/relationships/hyperlink" Target="https://www.gov.uk/government/publications/working-together-to-safeguard-children--2" TargetMode="External"/><Relationship Id="rId4" Type="http://schemas.openxmlformats.org/officeDocument/2006/relationships/hyperlink" Target="https://www.legislation.gov.uk/ukpga/2004/31/conten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egislation.gov.uk/ukpga/2014/23/contents/enacted"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gov.uk/government/publications/safeguarding-practitioners-information-sharing-advi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CC3399"/>
            </a:gs>
            <a:gs pos="27000">
              <a:schemeClr val="bg1">
                <a:lumMod val="85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3259328" y="2092067"/>
            <a:ext cx="6272784" cy="980440"/>
          </a:xfrm>
        </p:spPr>
        <p:txBody>
          <a:bodyPr rtlCol="0"/>
          <a:lstStyle/>
          <a:p>
            <a:pPr rtl="0"/>
            <a:r>
              <a:rPr lang="en-GB" spc="400" dirty="0"/>
              <a:t> </a:t>
            </a:r>
            <a:endParaRPr lang="en-GB"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915924" y="3613666"/>
            <a:ext cx="10776712" cy="1082040"/>
          </a:xfrm>
        </p:spPr>
        <p:txBody>
          <a:bodyPr rtlCol="0">
            <a:normAutofit/>
          </a:bodyPr>
          <a:lstStyle/>
          <a:p>
            <a:pPr rtl="0"/>
            <a:r>
              <a:rPr lang="en-GB" sz="4400" dirty="0"/>
              <a:t>Child Safeguarding Information Sharing </a:t>
            </a:r>
          </a:p>
        </p:txBody>
      </p:sp>
      <p:sp>
        <p:nvSpPr>
          <p:cNvPr id="5" name="TextBox 4">
            <a:extLst>
              <a:ext uri="{FF2B5EF4-FFF2-40B4-BE49-F238E27FC236}">
                <a16:creationId xmlns:a16="http://schemas.microsoft.com/office/drawing/2014/main" id="{0B422711-8EFD-3BE4-ED46-62FC3C71B23D}"/>
              </a:ext>
            </a:extLst>
          </p:cNvPr>
          <p:cNvSpPr txBox="1"/>
          <p:nvPr/>
        </p:nvSpPr>
        <p:spPr>
          <a:xfrm>
            <a:off x="3060700" y="3244334"/>
            <a:ext cx="6121400" cy="369332"/>
          </a:xfrm>
          <a:prstGeom prst="rect">
            <a:avLst/>
          </a:prstGeom>
          <a:noFill/>
        </p:spPr>
        <p:txBody>
          <a:bodyPr wrap="square">
            <a:spAutoFit/>
          </a:bodyPr>
          <a:lstStyle/>
          <a:p>
            <a:endParaRPr lang="en-GB" dirty="0"/>
          </a:p>
        </p:txBody>
      </p:sp>
      <p:sp>
        <p:nvSpPr>
          <p:cNvPr id="7" name="TextBox 6">
            <a:extLst>
              <a:ext uri="{FF2B5EF4-FFF2-40B4-BE49-F238E27FC236}">
                <a16:creationId xmlns:a16="http://schemas.microsoft.com/office/drawing/2014/main" id="{9E710164-E8D7-07D9-C3DA-92023E782A39}"/>
              </a:ext>
            </a:extLst>
          </p:cNvPr>
          <p:cNvSpPr txBox="1"/>
          <p:nvPr/>
        </p:nvSpPr>
        <p:spPr>
          <a:xfrm>
            <a:off x="3060700" y="3244334"/>
            <a:ext cx="6121400" cy="369332"/>
          </a:xfrm>
          <a:prstGeom prst="rect">
            <a:avLst/>
          </a:prstGeom>
          <a:noFill/>
        </p:spPr>
        <p:txBody>
          <a:bodyPr wrap="square">
            <a:spAutoFit/>
          </a:bodyPr>
          <a:lstStyle/>
          <a:p>
            <a:endParaRPr lang="en-GB" dirty="0"/>
          </a:p>
        </p:txBody>
      </p:sp>
      <p:pic>
        <p:nvPicPr>
          <p:cNvPr id="11" name="Picture 10" descr="A group of people holding hands&#10;&#10;Description automatically generated">
            <a:extLst>
              <a:ext uri="{FF2B5EF4-FFF2-40B4-BE49-F238E27FC236}">
                <a16:creationId xmlns:a16="http://schemas.microsoft.com/office/drawing/2014/main" id="{287049C3-C144-4FC9-11CF-FC2F38134B8D}"/>
              </a:ext>
            </a:extLst>
          </p:cNvPr>
          <p:cNvPicPr>
            <a:picLocks noChangeAspect="1"/>
          </p:cNvPicPr>
          <p:nvPr/>
        </p:nvPicPr>
        <p:blipFill>
          <a:blip r:embed="rId3"/>
          <a:stretch>
            <a:fillRect/>
          </a:stretch>
        </p:blipFill>
        <p:spPr>
          <a:xfrm>
            <a:off x="4209271" y="271522"/>
            <a:ext cx="3773457" cy="1477010"/>
          </a:xfrm>
          <a:prstGeom prst="rect">
            <a:avLst/>
          </a:prstGeom>
          <a:gradFill>
            <a:gsLst>
              <a:gs pos="100000">
                <a:srgbClr val="CC3399"/>
              </a:gs>
              <a:gs pos="38000">
                <a:schemeClr val="bg1">
                  <a:lumMod val="85000"/>
                </a:schemeClr>
              </a:gs>
            </a:gsLst>
            <a:lin ang="2700000" scaled="1"/>
          </a:gradFill>
        </p:spPr>
      </p:pic>
      <p:pic>
        <p:nvPicPr>
          <p:cNvPr id="14" name="Picture Placeholder 5">
            <a:extLst>
              <a:ext uri="{FF2B5EF4-FFF2-40B4-BE49-F238E27FC236}">
                <a16:creationId xmlns:a16="http://schemas.microsoft.com/office/drawing/2014/main" id="{16BEC44C-7D09-B33B-9460-5D174110609C}"/>
              </a:ext>
            </a:extLst>
          </p:cNvPr>
          <p:cNvPicPr>
            <a:picLocks noChangeAspect="1"/>
          </p:cNvPicPr>
          <p:nvPr/>
        </p:nvPicPr>
        <p:blipFill>
          <a:blip r:embed="rId4"/>
          <a:srcRect/>
          <a:stretch/>
        </p:blipFill>
        <p:spPr>
          <a:xfrm>
            <a:off x="3840587" y="3244334"/>
            <a:ext cx="4561626" cy="4561625"/>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lumMod val="75000"/>
              </a:schemeClr>
            </a:gs>
            <a:gs pos="0">
              <a:srgbClr val="CC3399"/>
            </a:gs>
          </a:gsLst>
          <a:lin ang="135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211874" y="1611350"/>
            <a:ext cx="11545229" cy="1037064"/>
          </a:xfrm>
        </p:spPr>
        <p:txBody>
          <a:bodyPr rtlCol="0">
            <a:normAutofit/>
          </a:bodyPr>
          <a:lstStyle/>
          <a:p>
            <a:pPr algn="ctr" rtl="0"/>
            <a:r>
              <a:rPr lang="en-GB" dirty="0"/>
              <a:t>Myth busting guide </a:t>
            </a:r>
            <a:endParaRPr lang="en-GB" sz="8800" dirty="0"/>
          </a:p>
        </p:txBody>
      </p:sp>
      <p:pic>
        <p:nvPicPr>
          <p:cNvPr id="5" name="Picture Placeholder 5">
            <a:extLst>
              <a:ext uri="{FF2B5EF4-FFF2-40B4-BE49-F238E27FC236}">
                <a16:creationId xmlns:a16="http://schemas.microsoft.com/office/drawing/2014/main" id="{5EA6D0EB-A33B-0978-816C-A9922F9D2CB8}"/>
              </a:ext>
            </a:extLst>
          </p:cNvPr>
          <p:cNvPicPr>
            <a:picLocks noChangeAspect="1"/>
          </p:cNvPicPr>
          <p:nvPr/>
        </p:nvPicPr>
        <p:blipFill>
          <a:blip r:embed="rId3"/>
          <a:srcRect/>
          <a:stretch/>
        </p:blipFill>
        <p:spPr>
          <a:xfrm rot="200908">
            <a:off x="3132529" y="2036966"/>
            <a:ext cx="5391903" cy="5391903"/>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Tree>
    <p:extLst>
      <p:ext uri="{BB962C8B-B14F-4D97-AF65-F5344CB8AC3E}">
        <p14:creationId xmlns:p14="http://schemas.microsoft.com/office/powerpoint/2010/main" val="96111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lumMod val="75000"/>
              </a:schemeClr>
            </a:gs>
            <a:gs pos="0">
              <a:srgbClr val="CC3399"/>
            </a:gs>
          </a:gsLst>
          <a:lin ang="135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178419" y="0"/>
            <a:ext cx="11545229" cy="1037064"/>
          </a:xfrm>
        </p:spPr>
        <p:txBody>
          <a:bodyPr rtlCol="0">
            <a:normAutofit/>
          </a:bodyPr>
          <a:lstStyle/>
          <a:p>
            <a:pPr algn="ctr" rtl="0"/>
            <a:r>
              <a:rPr lang="en-GB" sz="4800" dirty="0"/>
              <a:t>What is consent </a:t>
            </a:r>
          </a:p>
        </p:txBody>
      </p:sp>
      <p:pic>
        <p:nvPicPr>
          <p:cNvPr id="5" name="Picture Placeholder 5">
            <a:extLst>
              <a:ext uri="{FF2B5EF4-FFF2-40B4-BE49-F238E27FC236}">
                <a16:creationId xmlns:a16="http://schemas.microsoft.com/office/drawing/2014/main" id="{5EA6D0EB-A33B-0978-816C-A9922F9D2CB8}"/>
              </a:ext>
            </a:extLst>
          </p:cNvPr>
          <p:cNvPicPr>
            <a:picLocks noChangeAspect="1"/>
          </p:cNvPicPr>
          <p:nvPr/>
        </p:nvPicPr>
        <p:blipFill>
          <a:blip r:embed="rId3"/>
          <a:srcRect/>
          <a:stretch/>
        </p:blipFill>
        <p:spPr>
          <a:xfrm rot="200908">
            <a:off x="7093281" y="2433286"/>
            <a:ext cx="5391903" cy="5391903"/>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
        <p:nvSpPr>
          <p:cNvPr id="2" name="Subtitle 2">
            <a:extLst>
              <a:ext uri="{FF2B5EF4-FFF2-40B4-BE49-F238E27FC236}">
                <a16:creationId xmlns:a16="http://schemas.microsoft.com/office/drawing/2014/main" id="{ADDE8356-8FA6-51F4-2B7C-4EFFE887C530}"/>
              </a:ext>
            </a:extLst>
          </p:cNvPr>
          <p:cNvSpPr txBox="1">
            <a:spLocks/>
          </p:cNvSpPr>
          <p:nvPr/>
        </p:nvSpPr>
        <p:spPr>
          <a:xfrm>
            <a:off x="707644" y="1219200"/>
            <a:ext cx="10776712" cy="5239965"/>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rPr>
              <a:t>Consent is not always needed to share information but is always preferred. Consent is not required where the information needs to be shared to safeguard a child, but key points to understand about consent in Child Safeguarding Information Sharing include:</a:t>
            </a:r>
          </a:p>
          <a:p>
            <a:pPr marL="0" indent="0">
              <a:buNone/>
            </a:pPr>
            <a:endParaRPr lang="en-GB" sz="2400" dirty="0">
              <a:solidFill>
                <a:schemeClr val="bg1"/>
              </a:solidFill>
            </a:endParaRPr>
          </a:p>
          <a:p>
            <a:r>
              <a:rPr lang="en-GB" sz="2400" dirty="0">
                <a:solidFill>
                  <a:schemeClr val="bg1"/>
                </a:solidFill>
              </a:rPr>
              <a:t>Informed Consent </a:t>
            </a:r>
          </a:p>
          <a:p>
            <a:r>
              <a:rPr lang="en-GB" sz="2400" dirty="0">
                <a:solidFill>
                  <a:schemeClr val="bg1"/>
                </a:solidFill>
              </a:rPr>
              <a:t>Voluntary Consent </a:t>
            </a:r>
          </a:p>
          <a:p>
            <a:r>
              <a:rPr lang="en-GB" sz="2400" dirty="0">
                <a:solidFill>
                  <a:schemeClr val="bg1"/>
                </a:solidFill>
              </a:rPr>
              <a:t>Revocable Consent </a:t>
            </a:r>
          </a:p>
          <a:p>
            <a:r>
              <a:rPr lang="en-GB" sz="2400" dirty="0">
                <a:solidFill>
                  <a:schemeClr val="bg1"/>
                </a:solidFill>
              </a:rPr>
              <a:t>Childs Capacity to Consent </a:t>
            </a:r>
          </a:p>
          <a:p>
            <a:r>
              <a:rPr lang="en-GB" sz="2400" dirty="0">
                <a:solidFill>
                  <a:schemeClr val="bg1"/>
                </a:solidFill>
              </a:rPr>
              <a:t>Parental/Guardian Consent </a:t>
            </a:r>
          </a:p>
          <a:p>
            <a:r>
              <a:rPr lang="en-GB" sz="2400" dirty="0">
                <a:solidFill>
                  <a:schemeClr val="bg1"/>
                </a:solidFill>
              </a:rPr>
              <a:t>Best Interests of the Child </a:t>
            </a:r>
          </a:p>
          <a:p>
            <a:r>
              <a:rPr lang="en-GB" sz="2400" dirty="0">
                <a:solidFill>
                  <a:schemeClr val="bg1"/>
                </a:solidFill>
              </a:rPr>
              <a:t>Consent Records</a:t>
            </a:r>
          </a:p>
          <a:p>
            <a:r>
              <a:rPr lang="en-GB" sz="2400" dirty="0">
                <a:solidFill>
                  <a:schemeClr val="bg1"/>
                </a:solidFill>
              </a:rPr>
              <a:t>Confidentiality and Data Security </a:t>
            </a:r>
          </a:p>
          <a:p>
            <a:r>
              <a:rPr lang="en-GB" sz="2400" dirty="0">
                <a:solidFill>
                  <a:schemeClr val="bg1"/>
                </a:solidFill>
              </a:rPr>
              <a:t>Consent within Legal  Framework </a:t>
            </a: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pPr marL="0" indent="0">
              <a:buNone/>
            </a:pPr>
            <a:endParaRPr lang="en-GB" sz="3600" dirty="0">
              <a:solidFill>
                <a:schemeClr val="bg1"/>
              </a:solidFill>
            </a:endParaRPr>
          </a:p>
          <a:p>
            <a:endParaRPr lang="en-GB" sz="3600" dirty="0">
              <a:solidFill>
                <a:schemeClr val="bg1"/>
              </a:solidFill>
            </a:endParaRPr>
          </a:p>
        </p:txBody>
      </p:sp>
    </p:spTree>
    <p:extLst>
      <p:ext uri="{BB962C8B-B14F-4D97-AF65-F5344CB8AC3E}">
        <p14:creationId xmlns:p14="http://schemas.microsoft.com/office/powerpoint/2010/main" val="378530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lumMod val="75000"/>
              </a:schemeClr>
            </a:gs>
            <a:gs pos="0">
              <a:srgbClr val="CC3399"/>
            </a:gs>
          </a:gsLst>
          <a:lin ang="135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122664" y="2874047"/>
            <a:ext cx="11545229" cy="554953"/>
          </a:xfrm>
        </p:spPr>
        <p:txBody>
          <a:bodyPr rtlCol="0">
            <a:noAutofit/>
          </a:bodyPr>
          <a:lstStyle/>
          <a:p>
            <a:pPr algn="ctr" rtl="0"/>
            <a:r>
              <a:rPr lang="en-GB" sz="5400" dirty="0"/>
              <a:t>Why record keeping is important  </a:t>
            </a:r>
          </a:p>
        </p:txBody>
      </p:sp>
      <p:pic>
        <p:nvPicPr>
          <p:cNvPr id="4" name="Picture Placeholder 5">
            <a:extLst>
              <a:ext uri="{FF2B5EF4-FFF2-40B4-BE49-F238E27FC236}">
                <a16:creationId xmlns:a16="http://schemas.microsoft.com/office/drawing/2014/main" id="{586C2AB1-1017-88F2-5CF3-D5909FAA2E25}"/>
              </a:ext>
            </a:extLst>
          </p:cNvPr>
          <p:cNvPicPr>
            <a:picLocks noChangeAspect="1"/>
          </p:cNvPicPr>
          <p:nvPr/>
        </p:nvPicPr>
        <p:blipFill>
          <a:blip r:embed="rId3"/>
          <a:srcRect/>
          <a:stretch/>
        </p:blipFill>
        <p:spPr>
          <a:xfrm rot="200908">
            <a:off x="7948745" y="2948303"/>
            <a:ext cx="4493029" cy="4493029"/>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Tree>
    <p:extLst>
      <p:ext uri="{BB962C8B-B14F-4D97-AF65-F5344CB8AC3E}">
        <p14:creationId xmlns:p14="http://schemas.microsoft.com/office/powerpoint/2010/main" val="2745166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lumMod val="75000"/>
              </a:schemeClr>
            </a:gs>
            <a:gs pos="0">
              <a:srgbClr val="CC3399"/>
            </a:gs>
          </a:gsLst>
          <a:lin ang="135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0" y="2874047"/>
            <a:ext cx="11545229" cy="554953"/>
          </a:xfrm>
        </p:spPr>
        <p:txBody>
          <a:bodyPr rtlCol="0">
            <a:noAutofit/>
          </a:bodyPr>
          <a:lstStyle/>
          <a:p>
            <a:pPr algn="ctr" rtl="0"/>
            <a:r>
              <a:rPr lang="en-GB" sz="5400" dirty="0"/>
              <a:t>Group challenge  </a:t>
            </a:r>
          </a:p>
        </p:txBody>
      </p:sp>
      <p:pic>
        <p:nvPicPr>
          <p:cNvPr id="2" name="Picture Placeholder 5">
            <a:extLst>
              <a:ext uri="{FF2B5EF4-FFF2-40B4-BE49-F238E27FC236}">
                <a16:creationId xmlns:a16="http://schemas.microsoft.com/office/drawing/2014/main" id="{6227C580-3733-8869-63A0-36C41063FF25}"/>
              </a:ext>
            </a:extLst>
          </p:cNvPr>
          <p:cNvPicPr>
            <a:picLocks noChangeAspect="1"/>
          </p:cNvPicPr>
          <p:nvPr/>
        </p:nvPicPr>
        <p:blipFill>
          <a:blip r:embed="rId3"/>
          <a:srcRect/>
          <a:stretch/>
        </p:blipFill>
        <p:spPr>
          <a:xfrm>
            <a:off x="7253111" y="2608891"/>
            <a:ext cx="5397205" cy="5397205"/>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Tree>
    <p:extLst>
      <p:ext uri="{BB962C8B-B14F-4D97-AF65-F5344CB8AC3E}">
        <p14:creationId xmlns:p14="http://schemas.microsoft.com/office/powerpoint/2010/main" val="264669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lumMod val="75000"/>
              </a:schemeClr>
            </a:gs>
            <a:gs pos="0">
              <a:srgbClr val="CC3399"/>
            </a:gs>
          </a:gsLst>
          <a:lin ang="135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131956" y="1901282"/>
            <a:ext cx="12455912" cy="1338144"/>
          </a:xfrm>
        </p:spPr>
        <p:txBody>
          <a:bodyPr rtlCol="0">
            <a:normAutofit/>
          </a:bodyPr>
          <a:lstStyle/>
          <a:p>
            <a:pPr algn="ctr" rtl="0"/>
            <a:r>
              <a:rPr lang="en-GB" sz="4800" dirty="0"/>
              <a:t>Conclusion  </a:t>
            </a:r>
          </a:p>
        </p:txBody>
      </p:sp>
      <p:pic>
        <p:nvPicPr>
          <p:cNvPr id="5" name="Picture Placeholder 5">
            <a:extLst>
              <a:ext uri="{FF2B5EF4-FFF2-40B4-BE49-F238E27FC236}">
                <a16:creationId xmlns:a16="http://schemas.microsoft.com/office/drawing/2014/main" id="{5EA6D0EB-A33B-0978-816C-A9922F9D2CB8}"/>
              </a:ext>
            </a:extLst>
          </p:cNvPr>
          <p:cNvPicPr>
            <a:picLocks noChangeAspect="1"/>
          </p:cNvPicPr>
          <p:nvPr/>
        </p:nvPicPr>
        <p:blipFill>
          <a:blip r:embed="rId3"/>
          <a:srcRect/>
          <a:stretch/>
        </p:blipFill>
        <p:spPr>
          <a:xfrm rot="1001181">
            <a:off x="7581601" y="2838179"/>
            <a:ext cx="4887447" cy="4887447"/>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Tree>
    <p:extLst>
      <p:ext uri="{BB962C8B-B14F-4D97-AF65-F5344CB8AC3E}">
        <p14:creationId xmlns:p14="http://schemas.microsoft.com/office/powerpoint/2010/main" val="384536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lumMod val="75000"/>
              </a:schemeClr>
            </a:gs>
            <a:gs pos="0">
              <a:srgbClr val="CC3399"/>
            </a:gs>
          </a:gsLst>
          <a:lin ang="135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1637272" y="1152144"/>
            <a:ext cx="7994904" cy="2276856"/>
          </a:xfrm>
        </p:spPr>
        <p:txBody>
          <a:bodyPr rtlCol="0"/>
          <a:lstStyle/>
          <a:p>
            <a:pPr rtl="0"/>
            <a:r>
              <a:rPr lang="en-GB" dirty="0"/>
              <a:t>Introduction </a:t>
            </a:r>
          </a:p>
        </p:txBody>
      </p:sp>
      <p:pic>
        <p:nvPicPr>
          <p:cNvPr id="12" name="Picture Placeholder 7">
            <a:extLst>
              <a:ext uri="{FF2B5EF4-FFF2-40B4-BE49-F238E27FC236}">
                <a16:creationId xmlns:a16="http://schemas.microsoft.com/office/drawing/2014/main" id="{2170327C-6B56-5A4C-36C0-38D27C523BD6}"/>
              </a:ext>
            </a:extLst>
          </p:cNvPr>
          <p:cNvPicPr>
            <a:picLocks noChangeAspect="1"/>
          </p:cNvPicPr>
          <p:nvPr/>
        </p:nvPicPr>
        <p:blipFill>
          <a:blip r:embed="rId3"/>
          <a:srcRect/>
          <a:stretch/>
        </p:blipFill>
        <p:spPr>
          <a:xfrm rot="21127475">
            <a:off x="8223197" y="2958384"/>
            <a:ext cx="4490701" cy="4490701"/>
          </a:xfrm>
          <a:prstGeom prst="rect">
            <a:avLst/>
          </a:prstGeom>
        </p:spPr>
      </p:pic>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lumMod val="75000"/>
              </a:schemeClr>
            </a:gs>
            <a:gs pos="0">
              <a:srgbClr val="CC3399"/>
            </a:gs>
          </a:gsLst>
          <a:lin ang="135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345396" y="211029"/>
            <a:ext cx="10138416" cy="1022526"/>
          </a:xfrm>
        </p:spPr>
        <p:txBody>
          <a:bodyPr rtlCol="0"/>
          <a:lstStyle/>
          <a:p>
            <a:pPr rtl="0"/>
            <a:r>
              <a:rPr lang="en-GB" dirty="0"/>
              <a:t>Aims &amp; Objectives  </a:t>
            </a:r>
          </a:p>
        </p:txBody>
      </p:sp>
      <p:sp>
        <p:nvSpPr>
          <p:cNvPr id="4" name="Subtitle 2">
            <a:extLst>
              <a:ext uri="{FF2B5EF4-FFF2-40B4-BE49-F238E27FC236}">
                <a16:creationId xmlns:a16="http://schemas.microsoft.com/office/drawing/2014/main" id="{99B15D0C-D748-7E9C-387E-E04F44333682}"/>
              </a:ext>
            </a:extLst>
          </p:cNvPr>
          <p:cNvSpPr txBox="1">
            <a:spLocks/>
          </p:cNvSpPr>
          <p:nvPr/>
        </p:nvSpPr>
        <p:spPr>
          <a:xfrm>
            <a:off x="614842" y="1717957"/>
            <a:ext cx="10776712" cy="3590023"/>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arenR"/>
            </a:pPr>
            <a:r>
              <a:rPr lang="en-GB" sz="2400" dirty="0">
                <a:solidFill>
                  <a:schemeClr val="bg1"/>
                </a:solidFill>
              </a:rPr>
              <a:t>Understanding the importance of sharing information in child safeguarding </a:t>
            </a:r>
          </a:p>
          <a:p>
            <a:pPr marL="457200" indent="-457200">
              <a:buAutoNum type="arabicParenR"/>
            </a:pPr>
            <a:r>
              <a:rPr lang="en-GB" sz="2400" dirty="0">
                <a:solidFill>
                  <a:schemeClr val="bg1"/>
                </a:solidFill>
              </a:rPr>
              <a:t>Familiarise yourself with the legal framework and guidelines </a:t>
            </a:r>
          </a:p>
          <a:p>
            <a:pPr marL="457200" indent="-457200">
              <a:buAutoNum type="arabicParenR"/>
            </a:pPr>
            <a:r>
              <a:rPr lang="en-GB" sz="2400" dirty="0">
                <a:solidFill>
                  <a:schemeClr val="bg1"/>
                </a:solidFill>
              </a:rPr>
              <a:t>Identify common challenges in information sharing and strategies to address them </a:t>
            </a:r>
          </a:p>
          <a:p>
            <a:pPr marL="457200" indent="-457200">
              <a:buAutoNum type="arabicParenR"/>
            </a:pPr>
            <a:r>
              <a:rPr lang="en-GB" sz="2400" dirty="0">
                <a:solidFill>
                  <a:schemeClr val="bg1"/>
                </a:solidFill>
              </a:rPr>
              <a:t>Explore the Child Protection Information Sharing (CP-IS)  </a:t>
            </a:r>
          </a:p>
          <a:p>
            <a:pPr marL="457200" indent="-457200">
              <a:buAutoNum type="arabicParenR"/>
            </a:pPr>
            <a:r>
              <a:rPr lang="en-GB" sz="2400" dirty="0">
                <a:solidFill>
                  <a:schemeClr val="bg1"/>
                </a:solidFill>
              </a:rPr>
              <a:t>Clarify misconceptions through a myth-busting guide </a:t>
            </a:r>
          </a:p>
          <a:p>
            <a:pPr marL="457200" indent="-457200">
              <a:buAutoNum type="arabicParenR"/>
            </a:pPr>
            <a:r>
              <a:rPr lang="en-GB" sz="2400" dirty="0">
                <a:solidFill>
                  <a:schemeClr val="bg1"/>
                </a:solidFill>
              </a:rPr>
              <a:t>Define the concept of consent in information sharing </a:t>
            </a:r>
          </a:p>
          <a:p>
            <a:pPr marL="457200" indent="-457200">
              <a:buAutoNum type="arabicParenR"/>
            </a:pPr>
            <a:endParaRPr lang="en-GB" sz="2400" dirty="0"/>
          </a:p>
        </p:txBody>
      </p:sp>
      <p:pic>
        <p:nvPicPr>
          <p:cNvPr id="5" name="Picture Placeholder 7">
            <a:extLst>
              <a:ext uri="{FF2B5EF4-FFF2-40B4-BE49-F238E27FC236}">
                <a16:creationId xmlns:a16="http://schemas.microsoft.com/office/drawing/2014/main" id="{C21308D2-1800-B605-4922-888D25419CE7}"/>
              </a:ext>
            </a:extLst>
          </p:cNvPr>
          <p:cNvPicPr>
            <a:picLocks noChangeAspect="1"/>
          </p:cNvPicPr>
          <p:nvPr/>
        </p:nvPicPr>
        <p:blipFill>
          <a:blip r:embed="rId3"/>
          <a:srcRect/>
          <a:stretch/>
        </p:blipFill>
        <p:spPr>
          <a:xfrm rot="159323">
            <a:off x="8162500" y="2986664"/>
            <a:ext cx="4642624" cy="4642632"/>
          </a:xfrm>
          <a:prstGeom prst="rect">
            <a:avLst/>
          </a:prstGeom>
        </p:spPr>
      </p:pic>
    </p:spTree>
    <p:extLst>
      <p:ext uri="{BB962C8B-B14F-4D97-AF65-F5344CB8AC3E}">
        <p14:creationId xmlns:p14="http://schemas.microsoft.com/office/powerpoint/2010/main" val="1651760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lumMod val="75000"/>
              </a:schemeClr>
            </a:gs>
            <a:gs pos="0">
              <a:srgbClr val="CC3399"/>
            </a:gs>
          </a:gsLst>
          <a:lin ang="135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1125301" y="1672683"/>
            <a:ext cx="9577374" cy="254024"/>
          </a:xfrm>
        </p:spPr>
        <p:txBody>
          <a:bodyPr rtlCol="0">
            <a:normAutofit fontScale="90000"/>
          </a:bodyPr>
          <a:lstStyle/>
          <a:p>
            <a:pPr algn="ctr" rtl="0"/>
            <a:r>
              <a:rPr lang="en-GB" dirty="0"/>
              <a:t>Importance of information sharing   </a:t>
            </a:r>
          </a:p>
        </p:txBody>
      </p:sp>
      <p:sp>
        <p:nvSpPr>
          <p:cNvPr id="4" name="Subtitle 2">
            <a:extLst>
              <a:ext uri="{FF2B5EF4-FFF2-40B4-BE49-F238E27FC236}">
                <a16:creationId xmlns:a16="http://schemas.microsoft.com/office/drawing/2014/main" id="{99B15D0C-D748-7E9C-387E-E04F44333682}"/>
              </a:ext>
            </a:extLst>
          </p:cNvPr>
          <p:cNvSpPr txBox="1">
            <a:spLocks/>
          </p:cNvSpPr>
          <p:nvPr/>
        </p:nvSpPr>
        <p:spPr>
          <a:xfrm>
            <a:off x="1125301" y="2535818"/>
            <a:ext cx="10776712" cy="3590023"/>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rPr>
              <a:t>Effective information sharing is vital because it: </a:t>
            </a:r>
          </a:p>
          <a:p>
            <a:pPr marL="0" indent="0">
              <a:buNone/>
            </a:pPr>
            <a:endParaRPr lang="en-GB" sz="2400" dirty="0">
              <a:solidFill>
                <a:schemeClr val="bg1"/>
              </a:solidFill>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GB" sz="2400" b="0" i="0" u="none" strike="noStrike" kern="1200" cap="none" spc="0" normalizeH="0" baseline="0" noProof="0" dirty="0">
                <a:ln>
                  <a:noFill/>
                </a:ln>
                <a:solidFill>
                  <a:prstClr val="white"/>
                </a:solidFill>
                <a:effectLst/>
                <a:uLnTx/>
                <a:uFillTx/>
                <a:latin typeface="Univers"/>
                <a:ea typeface="+mn-ea"/>
                <a:cs typeface="+mn-cs"/>
              </a:rPr>
              <a:t>Enhances the overall well-being and safety of children </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lang="en-GB" sz="2400" dirty="0">
                <a:solidFill>
                  <a:schemeClr val="bg1"/>
                </a:solidFill>
              </a:rPr>
              <a:t>Ensures timely identification and intervention </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lang="en-GB" sz="2400" dirty="0">
                <a:solidFill>
                  <a:schemeClr val="bg1"/>
                </a:solidFill>
              </a:rPr>
              <a:t>Enables different agencies and professionals to work together</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lang="en-GB" sz="2400" dirty="0">
                <a:solidFill>
                  <a:schemeClr val="bg1"/>
                </a:solidFill>
              </a:rPr>
              <a:t>Prevents duplication of efforts and resources </a:t>
            </a:r>
          </a:p>
          <a:p>
            <a:pPr marL="457200" indent="-457200">
              <a:buAutoNum type="arabicParenR"/>
            </a:pPr>
            <a:endParaRPr lang="en-GB" sz="2400" dirty="0">
              <a:solidFill>
                <a:schemeClr val="bg1"/>
              </a:solidFill>
            </a:endParaRPr>
          </a:p>
        </p:txBody>
      </p:sp>
      <p:pic>
        <p:nvPicPr>
          <p:cNvPr id="6" name="Picture Placeholder 7">
            <a:extLst>
              <a:ext uri="{FF2B5EF4-FFF2-40B4-BE49-F238E27FC236}">
                <a16:creationId xmlns:a16="http://schemas.microsoft.com/office/drawing/2014/main" id="{1FDAF794-A657-AA12-0A64-3BFCFD5C610A}"/>
              </a:ext>
            </a:extLst>
          </p:cNvPr>
          <p:cNvPicPr>
            <a:picLocks noChangeAspect="1"/>
          </p:cNvPicPr>
          <p:nvPr/>
        </p:nvPicPr>
        <p:blipFill>
          <a:blip r:embed="rId3"/>
          <a:srcRect/>
          <a:stretch/>
        </p:blipFill>
        <p:spPr>
          <a:xfrm rot="21191038">
            <a:off x="8259010" y="3835611"/>
            <a:ext cx="7286007" cy="7286007"/>
          </a:xfrm>
          <a:prstGeom prst="rect">
            <a:avLst/>
          </a:prstGeom>
        </p:spPr>
      </p:pic>
    </p:spTree>
    <p:extLst>
      <p:ext uri="{BB962C8B-B14F-4D97-AF65-F5344CB8AC3E}">
        <p14:creationId xmlns:p14="http://schemas.microsoft.com/office/powerpoint/2010/main" val="157982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lumMod val="75000"/>
              </a:schemeClr>
            </a:gs>
            <a:gs pos="0">
              <a:srgbClr val="CC3399"/>
            </a:gs>
          </a:gsLst>
          <a:lin ang="135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223024" y="2966224"/>
            <a:ext cx="11545229" cy="858643"/>
          </a:xfrm>
        </p:spPr>
        <p:txBody>
          <a:bodyPr rtlCol="0">
            <a:noAutofit/>
          </a:bodyPr>
          <a:lstStyle/>
          <a:p>
            <a:pPr algn="ctr" rtl="0"/>
            <a:r>
              <a:rPr lang="en-GB" sz="5400" dirty="0"/>
              <a:t>The 7 golden rules to information sharing </a:t>
            </a:r>
          </a:p>
        </p:txBody>
      </p:sp>
      <p:sp>
        <p:nvSpPr>
          <p:cNvPr id="2" name="Subtitle 2">
            <a:extLst>
              <a:ext uri="{FF2B5EF4-FFF2-40B4-BE49-F238E27FC236}">
                <a16:creationId xmlns:a16="http://schemas.microsoft.com/office/drawing/2014/main" id="{ADDE8356-8FA6-51F4-2B7C-4EFFE887C530}"/>
              </a:ext>
            </a:extLst>
          </p:cNvPr>
          <p:cNvSpPr txBox="1">
            <a:spLocks/>
          </p:cNvSpPr>
          <p:nvPr/>
        </p:nvSpPr>
        <p:spPr>
          <a:xfrm>
            <a:off x="323385" y="791739"/>
            <a:ext cx="10776712" cy="6322740"/>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endParaRPr lang="en-GB" sz="1600" dirty="0">
              <a:solidFill>
                <a:schemeClr val="bg1"/>
              </a:solidFill>
            </a:endParaRPr>
          </a:p>
        </p:txBody>
      </p:sp>
      <p:sp>
        <p:nvSpPr>
          <p:cNvPr id="5" name="TextBox 4">
            <a:extLst>
              <a:ext uri="{FF2B5EF4-FFF2-40B4-BE49-F238E27FC236}">
                <a16:creationId xmlns:a16="http://schemas.microsoft.com/office/drawing/2014/main" id="{9D54AEC4-2B5F-FE32-FE9E-1069BDFEA920}"/>
              </a:ext>
            </a:extLst>
          </p:cNvPr>
          <p:cNvSpPr txBox="1"/>
          <p:nvPr/>
        </p:nvSpPr>
        <p:spPr>
          <a:xfrm>
            <a:off x="223024" y="6128837"/>
            <a:ext cx="6093724" cy="646331"/>
          </a:xfrm>
          <a:prstGeom prst="rect">
            <a:avLst/>
          </a:prstGeom>
          <a:noFill/>
        </p:spPr>
        <p:txBody>
          <a:bodyPr wrap="square">
            <a:spAutoFit/>
          </a:bodyPr>
          <a:lstStyle/>
          <a:p>
            <a:r>
              <a:rPr lang="en-GB" sz="1800" u="sng" dirty="0">
                <a:solidFill>
                  <a:srgbClr val="0000FF"/>
                </a:solidFill>
                <a:effectLst/>
                <a:latin typeface="Calibri" panose="020F0502020204030204" pitchFamily="34" charset="0"/>
                <a:ea typeface="Calibri" panose="020F0502020204030204" pitchFamily="34" charset="0"/>
                <a:hlinkClick r:id="rId3"/>
              </a:rPr>
              <a:t>Information sharing: advice for practitioners (publishing.service.gov.uk)</a:t>
            </a:r>
            <a:endParaRPr lang="en-GB" dirty="0"/>
          </a:p>
        </p:txBody>
      </p:sp>
    </p:spTree>
    <p:extLst>
      <p:ext uri="{BB962C8B-B14F-4D97-AF65-F5344CB8AC3E}">
        <p14:creationId xmlns:p14="http://schemas.microsoft.com/office/powerpoint/2010/main" val="2384183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lumMod val="75000"/>
              </a:schemeClr>
            </a:gs>
            <a:gs pos="0">
              <a:srgbClr val="CC3399"/>
            </a:gs>
          </a:gsLst>
          <a:lin ang="135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1228868" y="869796"/>
            <a:ext cx="9577374" cy="254024"/>
          </a:xfrm>
        </p:spPr>
        <p:txBody>
          <a:bodyPr rtlCol="0">
            <a:normAutofit fontScale="90000"/>
          </a:bodyPr>
          <a:lstStyle/>
          <a:p>
            <a:pPr algn="ctr" rtl="0"/>
            <a:r>
              <a:rPr lang="en-GB" dirty="0"/>
              <a:t>Legal framework   </a:t>
            </a:r>
          </a:p>
        </p:txBody>
      </p:sp>
      <p:sp>
        <p:nvSpPr>
          <p:cNvPr id="4" name="Subtitle 2">
            <a:extLst>
              <a:ext uri="{FF2B5EF4-FFF2-40B4-BE49-F238E27FC236}">
                <a16:creationId xmlns:a16="http://schemas.microsoft.com/office/drawing/2014/main" id="{99B15D0C-D748-7E9C-387E-E04F44333682}"/>
              </a:ext>
            </a:extLst>
          </p:cNvPr>
          <p:cNvSpPr txBox="1">
            <a:spLocks/>
          </p:cNvSpPr>
          <p:nvPr/>
        </p:nvSpPr>
        <p:spPr>
          <a:xfrm>
            <a:off x="935731" y="1857012"/>
            <a:ext cx="10776712" cy="3590023"/>
          </a:xfrm>
          <a:prstGeom prst="rect">
            <a:avLst/>
          </a:prstGeom>
        </p:spPr>
        <p:txBody>
          <a:bodyPr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rPr>
              <a:t>1) The </a:t>
            </a:r>
            <a:r>
              <a:rPr lang="en-GB" sz="2400" dirty="0">
                <a:solidFill>
                  <a:schemeClr val="bg1"/>
                </a:solidFill>
                <a:hlinkClick r:id="rId3"/>
              </a:rPr>
              <a:t>Children Act 1989 </a:t>
            </a:r>
            <a:r>
              <a:rPr lang="en-GB" sz="2400" dirty="0">
                <a:solidFill>
                  <a:schemeClr val="bg1"/>
                </a:solidFill>
              </a:rPr>
              <a:t>and </a:t>
            </a:r>
            <a:r>
              <a:rPr lang="en-GB" sz="2400" dirty="0">
                <a:solidFill>
                  <a:schemeClr val="bg1"/>
                </a:solidFill>
                <a:hlinkClick r:id="rId4"/>
              </a:rPr>
              <a:t>2004 </a:t>
            </a:r>
            <a:endParaRPr lang="en-GB" sz="2400" dirty="0">
              <a:solidFill>
                <a:schemeClr val="bg1"/>
              </a:solidFill>
            </a:endParaRPr>
          </a:p>
          <a:p>
            <a:pPr marL="0" indent="0">
              <a:buNone/>
            </a:pPr>
            <a:r>
              <a:rPr lang="en-GB" sz="2400" dirty="0">
                <a:solidFill>
                  <a:schemeClr val="bg1"/>
                </a:solidFill>
              </a:rPr>
              <a:t>2) </a:t>
            </a:r>
            <a:r>
              <a:rPr lang="en-GB" sz="2400" dirty="0">
                <a:solidFill>
                  <a:schemeClr val="bg1"/>
                </a:solidFill>
                <a:hlinkClick r:id="rId5"/>
              </a:rPr>
              <a:t>Working Together to Safeguard Children 2023</a:t>
            </a:r>
            <a:endParaRPr lang="en-GB" sz="2400" dirty="0">
              <a:solidFill>
                <a:schemeClr val="bg1"/>
              </a:solidFill>
            </a:endParaRPr>
          </a:p>
          <a:p>
            <a:pPr marL="0" indent="0">
              <a:buNone/>
            </a:pPr>
            <a:r>
              <a:rPr lang="en-GB" sz="2400" dirty="0">
                <a:solidFill>
                  <a:schemeClr val="bg1"/>
                </a:solidFill>
              </a:rPr>
              <a:t>3) Data Protection Laws </a:t>
            </a:r>
          </a:p>
          <a:p>
            <a:pPr marL="0" indent="0">
              <a:buNone/>
            </a:pPr>
            <a:r>
              <a:rPr lang="en-GB" sz="2400" dirty="0">
                <a:solidFill>
                  <a:schemeClr val="bg1"/>
                </a:solidFill>
              </a:rPr>
              <a:t>4) Information Sharing Protocols </a:t>
            </a:r>
          </a:p>
          <a:p>
            <a:pPr marL="0" indent="0">
              <a:buNone/>
            </a:pPr>
            <a:r>
              <a:rPr lang="en-GB" sz="2400" dirty="0">
                <a:solidFill>
                  <a:schemeClr val="bg1"/>
                </a:solidFill>
              </a:rPr>
              <a:t>5) </a:t>
            </a:r>
            <a:r>
              <a:rPr lang="en-GB" sz="2400" dirty="0">
                <a:solidFill>
                  <a:schemeClr val="bg1"/>
                </a:solidFill>
                <a:hlinkClick r:id="rId6"/>
              </a:rPr>
              <a:t>The Care Act 2014 </a:t>
            </a:r>
            <a:endParaRPr lang="en-GB" sz="2400" dirty="0">
              <a:solidFill>
                <a:schemeClr val="bg1"/>
              </a:solidFill>
            </a:endParaRPr>
          </a:p>
          <a:p>
            <a:pPr marL="0" indent="0">
              <a:buNone/>
            </a:pPr>
            <a:r>
              <a:rPr lang="en-GB" sz="2400" dirty="0">
                <a:solidFill>
                  <a:schemeClr val="bg1"/>
                </a:solidFill>
              </a:rPr>
              <a:t>6) Mandatory Reporting Laws </a:t>
            </a:r>
          </a:p>
          <a:p>
            <a:pPr marL="0" indent="0">
              <a:buNone/>
            </a:pPr>
            <a:r>
              <a:rPr lang="en-GB" sz="2400" dirty="0">
                <a:solidFill>
                  <a:schemeClr val="bg1"/>
                </a:solidFill>
              </a:rPr>
              <a:t>7 )Local Safeguarding Children Partnerships (LSCPs) </a:t>
            </a:r>
          </a:p>
          <a:p>
            <a:pPr marL="0" indent="0">
              <a:buNone/>
            </a:pPr>
            <a:r>
              <a:rPr lang="en-GB" sz="2400" dirty="0">
                <a:solidFill>
                  <a:schemeClr val="bg1"/>
                </a:solidFill>
              </a:rPr>
              <a:t>8) Penalties and Accountability </a:t>
            </a:r>
          </a:p>
          <a:p>
            <a:endParaRPr lang="en-GB" sz="2400" dirty="0">
              <a:solidFill>
                <a:schemeClr val="bg1"/>
              </a:solidFill>
            </a:endParaRPr>
          </a:p>
        </p:txBody>
      </p:sp>
      <p:pic>
        <p:nvPicPr>
          <p:cNvPr id="6" name="Picture Placeholder 7">
            <a:extLst>
              <a:ext uri="{FF2B5EF4-FFF2-40B4-BE49-F238E27FC236}">
                <a16:creationId xmlns:a16="http://schemas.microsoft.com/office/drawing/2014/main" id="{1FDAF794-A657-AA12-0A64-3BFCFD5C610A}"/>
              </a:ext>
            </a:extLst>
          </p:cNvPr>
          <p:cNvPicPr>
            <a:picLocks noChangeAspect="1"/>
          </p:cNvPicPr>
          <p:nvPr/>
        </p:nvPicPr>
        <p:blipFill>
          <a:blip r:embed="rId7"/>
          <a:srcRect/>
          <a:stretch/>
        </p:blipFill>
        <p:spPr>
          <a:xfrm rot="1007326">
            <a:off x="8141838" y="2815692"/>
            <a:ext cx="4460081" cy="4460081"/>
          </a:xfrm>
          <a:prstGeom prst="rect">
            <a:avLst/>
          </a:prstGeom>
        </p:spPr>
      </p:pic>
    </p:spTree>
    <p:extLst>
      <p:ext uri="{BB962C8B-B14F-4D97-AF65-F5344CB8AC3E}">
        <p14:creationId xmlns:p14="http://schemas.microsoft.com/office/powerpoint/2010/main" val="4008747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lumMod val="75000"/>
              </a:schemeClr>
            </a:gs>
            <a:gs pos="0">
              <a:srgbClr val="CC3399"/>
            </a:gs>
          </a:gsLst>
          <a:lin ang="135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390293" y="1594624"/>
            <a:ext cx="11151220" cy="48382"/>
          </a:xfrm>
        </p:spPr>
        <p:txBody>
          <a:bodyPr rtlCol="0">
            <a:normAutofit fontScale="90000"/>
          </a:bodyPr>
          <a:lstStyle/>
          <a:p>
            <a:pPr algn="ctr" rtl="0"/>
            <a:r>
              <a:rPr lang="en-GB" sz="4000" dirty="0"/>
              <a:t>Guidelines for Child safeguarding information sharing </a:t>
            </a:r>
            <a:r>
              <a:rPr lang="en-GB" dirty="0"/>
              <a:t>   </a:t>
            </a:r>
          </a:p>
        </p:txBody>
      </p:sp>
      <p:sp>
        <p:nvSpPr>
          <p:cNvPr id="4" name="Subtitle 2">
            <a:extLst>
              <a:ext uri="{FF2B5EF4-FFF2-40B4-BE49-F238E27FC236}">
                <a16:creationId xmlns:a16="http://schemas.microsoft.com/office/drawing/2014/main" id="{99B15D0C-D748-7E9C-387E-E04F44333682}"/>
              </a:ext>
            </a:extLst>
          </p:cNvPr>
          <p:cNvSpPr txBox="1">
            <a:spLocks/>
          </p:cNvSpPr>
          <p:nvPr/>
        </p:nvSpPr>
        <p:spPr>
          <a:xfrm>
            <a:off x="707644" y="2788960"/>
            <a:ext cx="10776712" cy="1280079"/>
          </a:xfrm>
          <a:prstGeom prst="rect">
            <a:avLst/>
          </a:prstGeom>
        </p:spPr>
        <p:txBody>
          <a:bodyPr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chemeClr val="bg1"/>
                </a:solidFill>
                <a:hlinkClick r:id="rId3"/>
              </a:rPr>
              <a:t>Working Together to Safeguard Children 2023</a:t>
            </a:r>
            <a:endParaRPr lang="en-GB" sz="3600" dirty="0">
              <a:solidFill>
                <a:schemeClr val="bg1"/>
              </a:solidFill>
            </a:endParaRPr>
          </a:p>
          <a:p>
            <a:r>
              <a:rPr lang="en-GB" sz="3600" dirty="0">
                <a:solidFill>
                  <a:schemeClr val="bg1"/>
                </a:solidFill>
                <a:hlinkClick r:id="rId4"/>
              </a:rPr>
              <a:t>Information sharing for Safeguarding Practitioners</a:t>
            </a:r>
            <a:endParaRPr lang="en-GB" sz="3600" dirty="0">
              <a:solidFill>
                <a:schemeClr val="bg1"/>
              </a:solidFill>
            </a:endParaRPr>
          </a:p>
          <a:p>
            <a:endParaRPr lang="en-GB" sz="3600" dirty="0">
              <a:solidFill>
                <a:schemeClr val="bg1"/>
              </a:solidFill>
            </a:endParaRPr>
          </a:p>
        </p:txBody>
      </p:sp>
      <p:pic>
        <p:nvPicPr>
          <p:cNvPr id="2" name="Picture Placeholder 7">
            <a:extLst>
              <a:ext uri="{FF2B5EF4-FFF2-40B4-BE49-F238E27FC236}">
                <a16:creationId xmlns:a16="http://schemas.microsoft.com/office/drawing/2014/main" id="{F8D83276-8D47-35DC-E3E8-076AC3B7187D}"/>
              </a:ext>
            </a:extLst>
          </p:cNvPr>
          <p:cNvPicPr>
            <a:picLocks noChangeAspect="1"/>
          </p:cNvPicPr>
          <p:nvPr/>
        </p:nvPicPr>
        <p:blipFill>
          <a:blip r:embed="rId5"/>
          <a:srcRect/>
          <a:stretch/>
        </p:blipFill>
        <p:spPr>
          <a:xfrm rot="1007326">
            <a:off x="8870816" y="3898785"/>
            <a:ext cx="3135092" cy="3135092"/>
          </a:xfrm>
          <a:prstGeom prst="rect">
            <a:avLst/>
          </a:prstGeom>
        </p:spPr>
      </p:pic>
    </p:spTree>
    <p:extLst>
      <p:ext uri="{BB962C8B-B14F-4D97-AF65-F5344CB8AC3E}">
        <p14:creationId xmlns:p14="http://schemas.microsoft.com/office/powerpoint/2010/main" val="156092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lumMod val="75000"/>
              </a:schemeClr>
            </a:gs>
            <a:gs pos="0">
              <a:srgbClr val="CC3399"/>
            </a:gs>
          </a:gsLst>
          <a:lin ang="135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520390" y="1806497"/>
            <a:ext cx="11151220" cy="48382"/>
          </a:xfrm>
        </p:spPr>
        <p:txBody>
          <a:bodyPr rtlCol="0">
            <a:normAutofit fontScale="90000"/>
          </a:bodyPr>
          <a:lstStyle/>
          <a:p>
            <a:pPr algn="ctr" rtl="0"/>
            <a:r>
              <a:rPr lang="en-GB" sz="4000" dirty="0"/>
              <a:t>Challenges and prevention strategies in child safeguarding information sharing</a:t>
            </a:r>
            <a:endParaRPr lang="en-GB" dirty="0"/>
          </a:p>
        </p:txBody>
      </p:sp>
      <p:sp>
        <p:nvSpPr>
          <p:cNvPr id="4" name="Subtitle 2">
            <a:extLst>
              <a:ext uri="{FF2B5EF4-FFF2-40B4-BE49-F238E27FC236}">
                <a16:creationId xmlns:a16="http://schemas.microsoft.com/office/drawing/2014/main" id="{99B15D0C-D748-7E9C-387E-E04F44333682}"/>
              </a:ext>
            </a:extLst>
          </p:cNvPr>
          <p:cNvSpPr txBox="1">
            <a:spLocks/>
          </p:cNvSpPr>
          <p:nvPr/>
        </p:nvSpPr>
        <p:spPr>
          <a:xfrm>
            <a:off x="303165" y="2000011"/>
            <a:ext cx="10776712" cy="4646448"/>
          </a:xfrm>
          <a:prstGeom prst="rect">
            <a:avLst/>
          </a:prstGeom>
        </p:spPr>
        <p:txBody>
          <a:bodyPr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900" dirty="0">
                <a:solidFill>
                  <a:schemeClr val="bg1"/>
                </a:solidFill>
              </a:rPr>
              <a:t>1) Lack of knowledge - Training and Awareness Programmes</a:t>
            </a:r>
          </a:p>
          <a:p>
            <a:pPr marL="0" indent="0">
              <a:buNone/>
            </a:pPr>
            <a:r>
              <a:rPr lang="en-GB" sz="2900" dirty="0">
                <a:solidFill>
                  <a:schemeClr val="bg1"/>
                </a:solidFill>
              </a:rPr>
              <a:t>2) Unclear policies and procedures - Clear and Consistent Policies and Procedures </a:t>
            </a:r>
          </a:p>
          <a:p>
            <a:pPr marL="0" indent="0">
              <a:buNone/>
            </a:pPr>
            <a:r>
              <a:rPr lang="en-GB" sz="2900" dirty="0">
                <a:solidFill>
                  <a:schemeClr val="bg1"/>
                </a:solidFill>
              </a:rPr>
              <a:t>3) Hesitancy in sharing information - Encouraging a Culture of Information Sharing </a:t>
            </a:r>
          </a:p>
          <a:p>
            <a:pPr marL="0" indent="0">
              <a:buNone/>
            </a:pPr>
            <a:r>
              <a:rPr lang="en-GB" sz="2900" dirty="0">
                <a:solidFill>
                  <a:schemeClr val="bg1"/>
                </a:solidFill>
              </a:rPr>
              <a:t>4) Data protection and privacy concerns around information sharing – </a:t>
            </a:r>
          </a:p>
          <a:p>
            <a:pPr marL="0" indent="0">
              <a:buNone/>
            </a:pPr>
            <a:r>
              <a:rPr lang="en-GB" sz="2900" dirty="0">
                <a:solidFill>
                  <a:schemeClr val="bg1"/>
                </a:solidFill>
              </a:rPr>
              <a:t> Enhanced Data Protection Measures </a:t>
            </a:r>
          </a:p>
          <a:p>
            <a:pPr marL="0" indent="0">
              <a:buNone/>
            </a:pPr>
            <a:r>
              <a:rPr lang="en-GB" sz="2900" dirty="0">
                <a:solidFill>
                  <a:schemeClr val="bg1"/>
                </a:solidFill>
              </a:rPr>
              <a:t>5) Lack of effective communication and collaboration - Interagency Collaboration and Communication </a:t>
            </a:r>
          </a:p>
          <a:p>
            <a:pPr marL="0" indent="0">
              <a:buNone/>
            </a:pPr>
            <a:r>
              <a:rPr lang="en-GB" sz="2900" dirty="0">
                <a:solidFill>
                  <a:schemeClr val="bg1"/>
                </a:solidFill>
              </a:rPr>
              <a:t>6) Outdated or inefficient information systems – Updated technology and Information Systems </a:t>
            </a:r>
          </a:p>
          <a:p>
            <a:pPr marL="0" indent="0">
              <a:buNone/>
            </a:pPr>
            <a:r>
              <a:rPr lang="en-GB" sz="2900" dirty="0">
                <a:solidFill>
                  <a:schemeClr val="bg1"/>
                </a:solidFill>
              </a:rPr>
              <a:t>7) Obtaining consent can be challenging - Consent Protocols </a:t>
            </a:r>
          </a:p>
          <a:p>
            <a:pPr marL="0" indent="0">
              <a:buNone/>
            </a:pPr>
            <a:r>
              <a:rPr lang="en-GB" sz="2900" dirty="0">
                <a:solidFill>
                  <a:schemeClr val="bg1"/>
                </a:solidFill>
              </a:rPr>
              <a:t>8) Ensuring ongoing compliance and effectiveness of information sharing practice – </a:t>
            </a:r>
          </a:p>
          <a:p>
            <a:pPr marL="0" indent="0">
              <a:buNone/>
            </a:pPr>
            <a:r>
              <a:rPr lang="en-GB" sz="2900" dirty="0">
                <a:solidFill>
                  <a:schemeClr val="bg1"/>
                </a:solidFill>
              </a:rPr>
              <a:t>Regular Audits and Reviews </a:t>
            </a:r>
          </a:p>
          <a:p>
            <a:pPr marL="0" indent="0">
              <a:buNone/>
            </a:pPr>
            <a:r>
              <a:rPr lang="en-GB" sz="2900" dirty="0">
                <a:solidFill>
                  <a:schemeClr val="bg1"/>
                </a:solidFill>
              </a:rPr>
              <a:t>9) Navigating complex legal and ethical considerations -  Legal and Ethical Guidance </a:t>
            </a:r>
          </a:p>
          <a:p>
            <a:pPr marL="0" indent="0">
              <a:buNone/>
            </a:pPr>
            <a:r>
              <a:rPr lang="en-GB" sz="2900" dirty="0">
                <a:solidFill>
                  <a:schemeClr val="bg1"/>
                </a:solidFill>
              </a:rPr>
              <a:t>10) Awareness of Information Sharing - Public Awareness and Education </a:t>
            </a: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pPr marL="0" indent="0">
              <a:buNone/>
            </a:pPr>
            <a:endParaRPr lang="en-GB" sz="3600" dirty="0">
              <a:solidFill>
                <a:schemeClr val="bg1"/>
              </a:solidFill>
            </a:endParaRPr>
          </a:p>
          <a:p>
            <a:endParaRPr lang="en-GB" sz="3600" dirty="0">
              <a:solidFill>
                <a:schemeClr val="bg1"/>
              </a:solidFill>
            </a:endParaRPr>
          </a:p>
        </p:txBody>
      </p:sp>
      <p:pic>
        <p:nvPicPr>
          <p:cNvPr id="5" name="Picture Placeholder 7">
            <a:extLst>
              <a:ext uri="{FF2B5EF4-FFF2-40B4-BE49-F238E27FC236}">
                <a16:creationId xmlns:a16="http://schemas.microsoft.com/office/drawing/2014/main" id="{51BA1CE5-3553-EF03-52EA-FCAAE2EDCDCC}"/>
              </a:ext>
            </a:extLst>
          </p:cNvPr>
          <p:cNvPicPr>
            <a:picLocks noChangeAspect="1"/>
          </p:cNvPicPr>
          <p:nvPr/>
        </p:nvPicPr>
        <p:blipFill>
          <a:blip r:embed="rId3"/>
          <a:srcRect/>
          <a:stretch/>
        </p:blipFill>
        <p:spPr>
          <a:xfrm>
            <a:off x="10370236" y="5322627"/>
            <a:ext cx="1821764" cy="1821764"/>
          </a:xfrm>
          <a:prstGeom prst="rect">
            <a:avLst/>
          </a:prstGeom>
        </p:spPr>
      </p:pic>
    </p:spTree>
    <p:extLst>
      <p:ext uri="{BB962C8B-B14F-4D97-AF65-F5344CB8AC3E}">
        <p14:creationId xmlns:p14="http://schemas.microsoft.com/office/powerpoint/2010/main" val="227283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lumMod val="75000"/>
              </a:schemeClr>
            </a:gs>
            <a:gs pos="0">
              <a:srgbClr val="CC3399"/>
            </a:gs>
          </a:gsLst>
          <a:lin ang="135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520390" y="1449658"/>
            <a:ext cx="11151220" cy="48382"/>
          </a:xfrm>
        </p:spPr>
        <p:txBody>
          <a:bodyPr rtlCol="0">
            <a:normAutofit fontScale="90000"/>
          </a:bodyPr>
          <a:lstStyle/>
          <a:p>
            <a:pPr algn="ctr" rtl="0"/>
            <a:r>
              <a:rPr lang="en-GB" sz="4000" dirty="0"/>
              <a:t>Child protection Information sharing (CP-IS)</a:t>
            </a:r>
            <a:endParaRPr lang="en-GB" dirty="0"/>
          </a:p>
        </p:txBody>
      </p:sp>
      <p:sp>
        <p:nvSpPr>
          <p:cNvPr id="4" name="Subtitle 2">
            <a:extLst>
              <a:ext uri="{FF2B5EF4-FFF2-40B4-BE49-F238E27FC236}">
                <a16:creationId xmlns:a16="http://schemas.microsoft.com/office/drawing/2014/main" id="{99B15D0C-D748-7E9C-387E-E04F44333682}"/>
              </a:ext>
            </a:extLst>
          </p:cNvPr>
          <p:cNvSpPr txBox="1">
            <a:spLocks/>
          </p:cNvSpPr>
          <p:nvPr/>
        </p:nvSpPr>
        <p:spPr>
          <a:xfrm>
            <a:off x="707644" y="2064129"/>
            <a:ext cx="10776712" cy="3790260"/>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arenR"/>
            </a:pPr>
            <a:r>
              <a:rPr lang="en-GB" sz="2400" dirty="0">
                <a:solidFill>
                  <a:schemeClr val="bg1"/>
                </a:solidFill>
              </a:rPr>
              <a:t>Information Shared</a:t>
            </a:r>
          </a:p>
          <a:p>
            <a:pPr marL="457200" indent="-457200">
              <a:buAutoNum type="arabicParenR"/>
            </a:pPr>
            <a:r>
              <a:rPr lang="en-GB" sz="2400" dirty="0">
                <a:solidFill>
                  <a:schemeClr val="bg1"/>
                </a:solidFill>
              </a:rPr>
              <a:t>Real time information sharing </a:t>
            </a:r>
          </a:p>
          <a:p>
            <a:pPr marL="457200" indent="-457200">
              <a:buAutoNum type="arabicParenR"/>
            </a:pPr>
            <a:r>
              <a:rPr lang="en-GB" sz="2400" dirty="0">
                <a:solidFill>
                  <a:schemeClr val="bg1"/>
                </a:solidFill>
              </a:rPr>
              <a:t>Benefits</a:t>
            </a:r>
          </a:p>
          <a:p>
            <a:pPr marL="457200" indent="-457200">
              <a:buAutoNum type="arabicParenR"/>
            </a:pPr>
            <a:r>
              <a:rPr lang="en-GB" sz="2400" dirty="0">
                <a:solidFill>
                  <a:schemeClr val="bg1"/>
                </a:solidFill>
              </a:rPr>
              <a:t>Security and Data Protection </a:t>
            </a:r>
          </a:p>
          <a:p>
            <a:pPr marL="457200" indent="-457200">
              <a:buAutoNum type="arabicParenR"/>
            </a:pPr>
            <a:r>
              <a:rPr lang="en-GB" sz="2400" dirty="0">
                <a:solidFill>
                  <a:schemeClr val="bg1"/>
                </a:solidFill>
              </a:rPr>
              <a:t>In Summary  </a:t>
            </a: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pPr marL="0" indent="0">
              <a:buNone/>
            </a:pPr>
            <a:endParaRPr lang="en-GB" sz="3600" dirty="0">
              <a:solidFill>
                <a:schemeClr val="bg1"/>
              </a:solidFill>
            </a:endParaRPr>
          </a:p>
          <a:p>
            <a:endParaRPr lang="en-GB" sz="3600" dirty="0">
              <a:solidFill>
                <a:schemeClr val="bg1"/>
              </a:solidFill>
            </a:endParaRPr>
          </a:p>
        </p:txBody>
      </p:sp>
      <p:pic>
        <p:nvPicPr>
          <p:cNvPr id="2" name="Picture Placeholder 5">
            <a:extLst>
              <a:ext uri="{FF2B5EF4-FFF2-40B4-BE49-F238E27FC236}">
                <a16:creationId xmlns:a16="http://schemas.microsoft.com/office/drawing/2014/main" id="{9D71AA3B-AA67-3D1C-D5EB-07CAB12491F7}"/>
              </a:ext>
            </a:extLst>
          </p:cNvPr>
          <p:cNvPicPr>
            <a:picLocks noChangeAspect="1"/>
          </p:cNvPicPr>
          <p:nvPr/>
        </p:nvPicPr>
        <p:blipFill>
          <a:blip r:embed="rId3"/>
          <a:srcRect/>
          <a:stretch/>
        </p:blipFill>
        <p:spPr>
          <a:xfrm rot="1147829">
            <a:off x="7676606" y="2924804"/>
            <a:ext cx="4561626" cy="4561625"/>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pic>
    </p:spTree>
    <p:extLst>
      <p:ext uri="{BB962C8B-B14F-4D97-AF65-F5344CB8AC3E}">
        <p14:creationId xmlns:p14="http://schemas.microsoft.com/office/powerpoint/2010/main" val="360118882"/>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186_TF89338750_Win32" id="{41E8F413-9A18-4BDF-B28A-7CD5BF285DD4}" vid="{F5763C4E-78C1-4EFB-B9F5-2F4B07C76D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8E00D1-8EA3-4E42-801D-0253E1EAF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{3124070C-8D6C-4F15-B552-CE79CC8B5DE2}tf89338750_win32</Template>
  <TotalTime>180</TotalTime>
  <Words>4522</Words>
  <Application>Microsoft Office PowerPoint</Application>
  <PresentationFormat>Widescreen</PresentationFormat>
  <Paragraphs>230</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Segoe UI</vt:lpstr>
      <vt:lpstr>Times New Roman</vt:lpstr>
      <vt:lpstr>Univers</vt:lpstr>
      <vt:lpstr>GradientUnivers</vt:lpstr>
      <vt:lpstr> </vt:lpstr>
      <vt:lpstr>Introduction </vt:lpstr>
      <vt:lpstr>Aims &amp; Objectives  </vt:lpstr>
      <vt:lpstr>Importance of information sharing   </vt:lpstr>
      <vt:lpstr>The 7 golden rules to information sharing </vt:lpstr>
      <vt:lpstr>Legal framework   </vt:lpstr>
      <vt:lpstr>Guidelines for Child safeguarding information sharing    </vt:lpstr>
      <vt:lpstr>Challenges and prevention strategies in child safeguarding information sharing</vt:lpstr>
      <vt:lpstr>Child protection Information sharing (CP-IS)</vt:lpstr>
      <vt:lpstr>Myth busting guide </vt:lpstr>
      <vt:lpstr>What is consent </vt:lpstr>
      <vt:lpstr>Why record keeping is important  </vt:lpstr>
      <vt:lpstr>Group challenge  </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Title:</dc:title>
  <dc:creator>Amy Wadeson</dc:creator>
  <cp:lastModifiedBy>Amy Wadeson</cp:lastModifiedBy>
  <cp:revision>10</cp:revision>
  <dcterms:created xsi:type="dcterms:W3CDTF">2023-10-05T09:03:08Z</dcterms:created>
  <dcterms:modified xsi:type="dcterms:W3CDTF">2024-01-16T14:48:47Z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22127eb8-1c2a-4c17-86cc-a5ba0926d1f9_Enabled">
    <vt:lpwstr>true</vt:lpwstr>
  </property>
  <property fmtid="{D5CDD505-2E9C-101B-9397-08002B2CF9AE}" pid="4" name="MSIP_Label_22127eb8-1c2a-4c17-86cc-a5ba0926d1f9_SetDate">
    <vt:lpwstr>2023-10-05T15:45:19Z</vt:lpwstr>
  </property>
  <property fmtid="{D5CDD505-2E9C-101B-9397-08002B2CF9AE}" pid="5" name="MSIP_Label_22127eb8-1c2a-4c17-86cc-a5ba0926d1f9_Method">
    <vt:lpwstr>Standard</vt:lpwstr>
  </property>
  <property fmtid="{D5CDD505-2E9C-101B-9397-08002B2CF9AE}" pid="6" name="MSIP_Label_22127eb8-1c2a-4c17-86cc-a5ba0926d1f9_Name">
    <vt:lpwstr>22127eb8-1c2a-4c17-86cc-a5ba0926d1f9</vt:lpwstr>
  </property>
  <property fmtid="{D5CDD505-2E9C-101B-9397-08002B2CF9AE}" pid="7" name="MSIP_Label_22127eb8-1c2a-4c17-86cc-a5ba0926d1f9_SiteId">
    <vt:lpwstr>61d0734f-7fce-4063-b638-09ac5ad5a43f</vt:lpwstr>
  </property>
  <property fmtid="{D5CDD505-2E9C-101B-9397-08002B2CF9AE}" pid="8" name="MSIP_Label_22127eb8-1c2a-4c17-86cc-a5ba0926d1f9_ActionId">
    <vt:lpwstr>fee4aead-a219-4708-870b-63e7057fc34e</vt:lpwstr>
  </property>
  <property fmtid="{D5CDD505-2E9C-101B-9397-08002B2CF9AE}" pid="9" name="MSIP_Label_22127eb8-1c2a-4c17-86cc-a5ba0926d1f9_ContentBits">
    <vt:lpwstr>0</vt:lpwstr>
  </property>
</Properties>
</file>