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xml" ContentType="application/vnd.openxmlformats-officedocument.themeOverr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68" r:id="rId2"/>
    <p:sldId id="258" r:id="rId3"/>
    <p:sldId id="269" r:id="rId4"/>
    <p:sldId id="271" r:id="rId5"/>
    <p:sldId id="287" r:id="rId6"/>
    <p:sldId id="272" r:id="rId7"/>
    <p:sldId id="270" r:id="rId8"/>
    <p:sldId id="290" r:id="rId9"/>
    <p:sldId id="261" r:id="rId10"/>
    <p:sldId id="297" r:id="rId11"/>
    <p:sldId id="298" r:id="rId12"/>
    <p:sldId id="299" r:id="rId13"/>
    <p:sldId id="300" r:id="rId14"/>
    <p:sldId id="301" r:id="rId15"/>
    <p:sldId id="293" r:id="rId16"/>
    <p:sldId id="274" r:id="rId17"/>
    <p:sldId id="275" r:id="rId18"/>
    <p:sldId id="276" r:id="rId19"/>
    <p:sldId id="259" r:id="rId20"/>
    <p:sldId id="281" r:id="rId21"/>
    <p:sldId id="283" r:id="rId22"/>
    <p:sldId id="285" r:id="rId23"/>
    <p:sldId id="284" r:id="rId24"/>
    <p:sldId id="304" r:id="rId25"/>
    <p:sldId id="302" r:id="rId26"/>
    <p:sldId id="303" r:id="rId27"/>
    <p:sldId id="29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D1523A7-9BF0-A201-3B68-1E86F5DDA1E6}" name="Till, Kerry" initials="TK" userId="S::ktill@wakefield.gov.uk::5db6a1fd-6505-403b-8f99-4231f3f290a6" providerId="AD"/>
  <p188:author id="{63467BEB-901F-3A1B-6808-BECFBA319942}" name="Giordano, Jonathan" initials="GJ" userId="S::jgiordano@wakefield.gov.uk::b7c6c190-cb35-4195-9dd7-dc7e17fdfa5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ulie Hartley" initials="JH" lastIdx="12" clrIdx="0">
    <p:extLst>
      <p:ext uri="{19B8F6BF-5375-455C-9EA6-DF929625EA0E}">
        <p15:presenceInfo xmlns:p15="http://schemas.microsoft.com/office/powerpoint/2012/main" userId="S::Julie.Hartley@calderdale.gov.uk::18283a08-5470-4bb5-a72a-425593923ce6" providerId="AD"/>
      </p:ext>
    </p:extLst>
  </p:cmAuthor>
  <p:cmAuthor id="2" name="Jane Carter" initials="JC" lastIdx="7" clrIdx="1">
    <p:extLst>
      <p:ext uri="{19B8F6BF-5375-455C-9EA6-DF929625EA0E}">
        <p15:presenceInfo xmlns:p15="http://schemas.microsoft.com/office/powerpoint/2012/main" userId="S::Jane.Carter@kirklees.gov.uk::ed349af9-a3ff-4ea8-8900-41c9d326faf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BF7"/>
    <a:srgbClr val="229E42"/>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67" autoAdjust="0"/>
    <p:restoredTop sz="94660"/>
  </p:normalViewPr>
  <p:slideViewPr>
    <p:cSldViewPr snapToGrid="0" showGuides="1">
      <p:cViewPr varScale="1">
        <p:scale>
          <a:sx n="59" d="100"/>
          <a:sy n="59" d="100"/>
        </p:scale>
        <p:origin x="90" y="318"/>
      </p:cViewPr>
      <p:guideLst>
        <p:guide orient="horz" pos="2160"/>
        <p:guide pos="3840"/>
      </p:guideLst>
    </p:cSldViewPr>
  </p:slideViewPr>
  <p:notesTextViewPr>
    <p:cViewPr>
      <p:scale>
        <a:sx n="1" d="1"/>
        <a:sy n="1" d="1"/>
      </p:scale>
      <p:origin x="0" y="0"/>
    </p:cViewPr>
  </p:notesTextViewPr>
  <p:notesViewPr>
    <p:cSldViewPr snapToGrid="0" showGuides="1">
      <p:cViewPr varScale="1">
        <p:scale>
          <a:sx n="95" d="100"/>
          <a:sy n="95" d="100"/>
        </p:scale>
        <p:origin x="358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Causes of death</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46D8-4D7A-A997-A09A54DC8C09}"/>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46D8-4D7A-A997-A09A54DC8C09}"/>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46D8-4D7A-A997-A09A54DC8C09}"/>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46D8-4D7A-A997-A09A54DC8C09}"/>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46D8-4D7A-A997-A09A54DC8C09}"/>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46D8-4D7A-A997-A09A54DC8C09}"/>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46D8-4D7A-A997-A09A54DC8C09}"/>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46D8-4D7A-A997-A09A54DC8C09}"/>
              </c:ext>
            </c:extLst>
          </c:dPt>
          <c:dLbls>
            <c:spPr>
              <a:pattFill prst="pct75">
                <a:fgClr>
                  <a:srgbClr val="595959">
                    <a:lumMod val="75000"/>
                    <a:lumOff val="25000"/>
                  </a:srgbClr>
                </a:fgClr>
                <a:bgClr>
                  <a:srgbClr val="595959">
                    <a:lumMod val="65000"/>
                    <a:lumOff val="35000"/>
                  </a:srgb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Sheet1!$A$2:$A$9</c:f>
              <c:strCache>
                <c:ptCount val="8"/>
                <c:pt idx="0">
                  <c:v>Sudden unexpected, unexplained death</c:v>
                </c:pt>
                <c:pt idx="1">
                  <c:v>Perintatal/neonatal event</c:v>
                </c:pt>
                <c:pt idx="2">
                  <c:v>Chromosomal, genetic and congenital anomolies</c:v>
                </c:pt>
                <c:pt idx="3">
                  <c:v>Chronic medical condition</c:v>
                </c:pt>
                <c:pt idx="4">
                  <c:v>Malignancy</c:v>
                </c:pt>
                <c:pt idx="5">
                  <c:v>Acute medical or surgical condition</c:v>
                </c:pt>
                <c:pt idx="6">
                  <c:v>Infection</c:v>
                </c:pt>
                <c:pt idx="7">
                  <c:v>Suicide or delberate, self inflicted harm</c:v>
                </c:pt>
              </c:strCache>
            </c:strRef>
          </c:cat>
          <c:val>
            <c:numRef>
              <c:f>Sheet1!$B$2:$B$9</c:f>
              <c:numCache>
                <c:formatCode>General</c:formatCode>
                <c:ptCount val="8"/>
                <c:pt idx="0">
                  <c:v>2</c:v>
                </c:pt>
                <c:pt idx="1">
                  <c:v>8</c:v>
                </c:pt>
                <c:pt idx="2">
                  <c:v>11</c:v>
                </c:pt>
                <c:pt idx="3">
                  <c:v>2</c:v>
                </c:pt>
                <c:pt idx="4">
                  <c:v>4</c:v>
                </c:pt>
                <c:pt idx="5">
                  <c:v>1</c:v>
                </c:pt>
                <c:pt idx="6">
                  <c:v>3</c:v>
                </c:pt>
                <c:pt idx="7">
                  <c:v>1</c:v>
                </c:pt>
              </c:numCache>
            </c:numRef>
          </c:val>
          <c:extLst>
            <c:ext xmlns:c16="http://schemas.microsoft.com/office/drawing/2014/chart" uri="{C3380CC4-5D6E-409C-BE32-E72D297353CC}">
              <c16:uniqueId val="{00000012-46D8-4D7A-A997-A09A54DC8C09}"/>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66884800082617613"/>
          <c:y val="9.1022934021878846E-2"/>
          <c:w val="0.32424908119625212"/>
          <c:h val="0.86346425508497027"/>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000" b="1"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Sheet1!$A$2:$A$16</c:f>
              <c:strCache>
                <c:ptCount val="15"/>
                <c:pt idx="0">
                  <c:v>Abroad</c:v>
                </c:pt>
                <c:pt idx="1">
                  <c:v>AICU</c:v>
                </c:pt>
                <c:pt idx="2">
                  <c:v>ED</c:v>
                </c:pt>
                <c:pt idx="3">
                  <c:v>Home</c:v>
                </c:pt>
                <c:pt idx="4">
                  <c:v>Hospice</c:v>
                </c:pt>
                <c:pt idx="5">
                  <c:v>Hospital Ward</c:v>
                </c:pt>
                <c:pt idx="6">
                  <c:v>Labour Ward</c:v>
                </c:pt>
                <c:pt idx="7">
                  <c:v>Midwifery Unit</c:v>
                </c:pt>
                <c:pt idx="8">
                  <c:v>NICU</c:v>
                </c:pt>
                <c:pt idx="9">
                  <c:v>Not Known</c:v>
                </c:pt>
                <c:pt idx="10">
                  <c:v>Other</c:v>
                </c:pt>
                <c:pt idx="11">
                  <c:v>PICU</c:v>
                </c:pt>
                <c:pt idx="12">
                  <c:v>Public Place</c:v>
                </c:pt>
                <c:pt idx="13">
                  <c:v>School</c:v>
                </c:pt>
                <c:pt idx="14">
                  <c:v>Theatre</c:v>
                </c:pt>
              </c:strCache>
            </c:strRef>
          </c:cat>
          <c:val>
            <c:numRef>
              <c:f>Sheet1!$B$2:$B$16</c:f>
              <c:numCache>
                <c:formatCode>General</c:formatCode>
                <c:ptCount val="15"/>
                <c:pt idx="0">
                  <c:v>1</c:v>
                </c:pt>
                <c:pt idx="1">
                  <c:v>1</c:v>
                </c:pt>
                <c:pt idx="2">
                  <c:v>12</c:v>
                </c:pt>
                <c:pt idx="3">
                  <c:v>10</c:v>
                </c:pt>
                <c:pt idx="4">
                  <c:v>1</c:v>
                </c:pt>
                <c:pt idx="5">
                  <c:v>6</c:v>
                </c:pt>
                <c:pt idx="6">
                  <c:v>10</c:v>
                </c:pt>
                <c:pt idx="7">
                  <c:v>0</c:v>
                </c:pt>
                <c:pt idx="8">
                  <c:v>12</c:v>
                </c:pt>
                <c:pt idx="9">
                  <c:v>0</c:v>
                </c:pt>
                <c:pt idx="10">
                  <c:v>1</c:v>
                </c:pt>
                <c:pt idx="11">
                  <c:v>10</c:v>
                </c:pt>
                <c:pt idx="12">
                  <c:v>1</c:v>
                </c:pt>
                <c:pt idx="13">
                  <c:v>0</c:v>
                </c:pt>
                <c:pt idx="14">
                  <c:v>0</c:v>
                </c:pt>
              </c:numCache>
            </c:numRef>
          </c:val>
          <c:extLst>
            <c:ext xmlns:c16="http://schemas.microsoft.com/office/drawing/2014/chart" uri="{C3380CC4-5D6E-409C-BE32-E72D297353CC}">
              <c16:uniqueId val="{00000000-AE83-4C4F-A547-ECB9487307AE}"/>
            </c:ext>
          </c:extLst>
        </c:ser>
        <c:ser>
          <c:idx val="1"/>
          <c:order val="1"/>
          <c:tx>
            <c:strRef>
              <c:f>Sheet1!$C$1</c:f>
              <c:strCache>
                <c:ptCount val="1"/>
                <c:pt idx="0">
                  <c:v>Column2</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Sheet1!$A$2:$A$16</c:f>
              <c:strCache>
                <c:ptCount val="15"/>
                <c:pt idx="0">
                  <c:v>Abroad</c:v>
                </c:pt>
                <c:pt idx="1">
                  <c:v>AICU</c:v>
                </c:pt>
                <c:pt idx="2">
                  <c:v>ED</c:v>
                </c:pt>
                <c:pt idx="3">
                  <c:v>Home</c:v>
                </c:pt>
                <c:pt idx="4">
                  <c:v>Hospice</c:v>
                </c:pt>
                <c:pt idx="5">
                  <c:v>Hospital Ward</c:v>
                </c:pt>
                <c:pt idx="6">
                  <c:v>Labour Ward</c:v>
                </c:pt>
                <c:pt idx="7">
                  <c:v>Midwifery Unit</c:v>
                </c:pt>
                <c:pt idx="8">
                  <c:v>NICU</c:v>
                </c:pt>
                <c:pt idx="9">
                  <c:v>Not Known</c:v>
                </c:pt>
                <c:pt idx="10">
                  <c:v>Other</c:v>
                </c:pt>
                <c:pt idx="11">
                  <c:v>PICU</c:v>
                </c:pt>
                <c:pt idx="12">
                  <c:v>Public Place</c:v>
                </c:pt>
                <c:pt idx="13">
                  <c:v>School</c:v>
                </c:pt>
                <c:pt idx="14">
                  <c:v>Theatre</c:v>
                </c:pt>
              </c:strCache>
            </c:strRef>
          </c:cat>
          <c:val>
            <c:numRef>
              <c:f>Sheet1!$C$2:$C$16</c:f>
              <c:numCache>
                <c:formatCode>General</c:formatCode>
                <c:ptCount val="15"/>
              </c:numCache>
            </c:numRef>
          </c:val>
          <c:extLst>
            <c:ext xmlns:c16="http://schemas.microsoft.com/office/drawing/2014/chart" uri="{C3380CC4-5D6E-409C-BE32-E72D297353CC}">
              <c16:uniqueId val="{00000004-AE83-4C4F-A547-ECB9487307AE}"/>
            </c:ext>
          </c:extLst>
        </c:ser>
        <c:ser>
          <c:idx val="2"/>
          <c:order val="2"/>
          <c:tx>
            <c:strRef>
              <c:f>Sheet1!$D$1</c:f>
              <c:strCache>
                <c:ptCount val="1"/>
                <c:pt idx="0">
                  <c:v>Column3</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Sheet1!$A$2:$A$16</c:f>
              <c:strCache>
                <c:ptCount val="15"/>
                <c:pt idx="0">
                  <c:v>Abroad</c:v>
                </c:pt>
                <c:pt idx="1">
                  <c:v>AICU</c:v>
                </c:pt>
                <c:pt idx="2">
                  <c:v>ED</c:v>
                </c:pt>
                <c:pt idx="3">
                  <c:v>Home</c:v>
                </c:pt>
                <c:pt idx="4">
                  <c:v>Hospice</c:v>
                </c:pt>
                <c:pt idx="5">
                  <c:v>Hospital Ward</c:v>
                </c:pt>
                <c:pt idx="6">
                  <c:v>Labour Ward</c:v>
                </c:pt>
                <c:pt idx="7">
                  <c:v>Midwifery Unit</c:v>
                </c:pt>
                <c:pt idx="8">
                  <c:v>NICU</c:v>
                </c:pt>
                <c:pt idx="9">
                  <c:v>Not Known</c:v>
                </c:pt>
                <c:pt idx="10">
                  <c:v>Other</c:v>
                </c:pt>
                <c:pt idx="11">
                  <c:v>PICU</c:v>
                </c:pt>
                <c:pt idx="12">
                  <c:v>Public Place</c:v>
                </c:pt>
                <c:pt idx="13">
                  <c:v>School</c:v>
                </c:pt>
                <c:pt idx="14">
                  <c:v>Theatre</c:v>
                </c:pt>
              </c:strCache>
            </c:strRef>
          </c:cat>
          <c:val>
            <c:numRef>
              <c:f>Sheet1!$D$2:$D$16</c:f>
              <c:numCache>
                <c:formatCode>General</c:formatCode>
                <c:ptCount val="15"/>
              </c:numCache>
            </c:numRef>
          </c:val>
          <c:extLst>
            <c:ext xmlns:c16="http://schemas.microsoft.com/office/drawing/2014/chart" uri="{C3380CC4-5D6E-409C-BE32-E72D297353CC}">
              <c16:uniqueId val="{00000005-AE83-4C4F-A547-ECB9487307AE}"/>
            </c:ext>
          </c:extLst>
        </c:ser>
        <c:dLbls>
          <c:dLblPos val="outEnd"/>
          <c:showLegendKey val="0"/>
          <c:showVal val="1"/>
          <c:showCatName val="0"/>
          <c:showSerName val="0"/>
          <c:showPercent val="0"/>
          <c:showBubbleSize val="0"/>
        </c:dLbls>
        <c:gapWidth val="100"/>
        <c:overlap val="-24"/>
        <c:axId val="276942440"/>
        <c:axId val="276936952"/>
      </c:barChart>
      <c:catAx>
        <c:axId val="27694244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76936952"/>
        <c:crosses val="autoZero"/>
        <c:auto val="1"/>
        <c:lblAlgn val="ctr"/>
        <c:lblOffset val="100"/>
        <c:noMultiLvlLbl val="0"/>
      </c:catAx>
      <c:valAx>
        <c:axId val="27693695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76942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Annual Comparisons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20/21</c:v>
                </c:pt>
              </c:strCache>
            </c:strRef>
          </c:tx>
          <c:spPr>
            <a:ln w="28575" cap="rnd">
              <a:solidFill>
                <a:schemeClr val="accent1"/>
              </a:solidFill>
              <a:round/>
            </a:ln>
            <a:effectLst/>
          </c:spPr>
          <c:marker>
            <c:symbol val="none"/>
          </c:marker>
          <c:cat>
            <c:strRef>
              <c:f>Sheet1!$A$2:$A$11</c:f>
              <c:strCache>
                <c:ptCount val="10"/>
                <c:pt idx="0">
                  <c:v>Deliberately inflicted injury</c:v>
                </c:pt>
                <c:pt idx="1">
                  <c:v>Suicide</c:v>
                </c:pt>
                <c:pt idx="2">
                  <c:v>Trauma</c:v>
                </c:pt>
                <c:pt idx="3">
                  <c:v>Malignancy</c:v>
                </c:pt>
                <c:pt idx="4">
                  <c:v>Acute medical</c:v>
                </c:pt>
                <c:pt idx="5">
                  <c:v>Chronic Medical</c:v>
                </c:pt>
                <c:pt idx="6">
                  <c:v>Chromosomal, genetic &amp; Congenital</c:v>
                </c:pt>
                <c:pt idx="7">
                  <c:v>Perinatel/neonatal</c:v>
                </c:pt>
                <c:pt idx="8">
                  <c:v>Infection</c:v>
                </c:pt>
                <c:pt idx="9">
                  <c:v>SUDIC</c:v>
                </c:pt>
              </c:strCache>
            </c:strRef>
          </c:cat>
          <c:val>
            <c:numRef>
              <c:f>Sheet1!$B$2:$B$11</c:f>
              <c:numCache>
                <c:formatCode>General</c:formatCode>
                <c:ptCount val="10"/>
                <c:pt idx="0">
                  <c:v>0</c:v>
                </c:pt>
                <c:pt idx="1">
                  <c:v>0</c:v>
                </c:pt>
                <c:pt idx="2">
                  <c:v>1</c:v>
                </c:pt>
                <c:pt idx="3">
                  <c:v>2</c:v>
                </c:pt>
                <c:pt idx="4">
                  <c:v>3</c:v>
                </c:pt>
                <c:pt idx="5">
                  <c:v>3</c:v>
                </c:pt>
                <c:pt idx="6">
                  <c:v>8</c:v>
                </c:pt>
                <c:pt idx="7">
                  <c:v>5</c:v>
                </c:pt>
                <c:pt idx="8">
                  <c:v>2</c:v>
                </c:pt>
                <c:pt idx="9">
                  <c:v>4</c:v>
                </c:pt>
              </c:numCache>
            </c:numRef>
          </c:val>
          <c:smooth val="0"/>
          <c:extLst>
            <c:ext xmlns:c16="http://schemas.microsoft.com/office/drawing/2014/chart" uri="{C3380CC4-5D6E-409C-BE32-E72D297353CC}">
              <c16:uniqueId val="{00000000-C303-4852-AA12-70AC7D79717A}"/>
            </c:ext>
          </c:extLst>
        </c:ser>
        <c:ser>
          <c:idx val="1"/>
          <c:order val="1"/>
          <c:tx>
            <c:strRef>
              <c:f>Sheet1!$C$1</c:f>
              <c:strCache>
                <c:ptCount val="1"/>
                <c:pt idx="0">
                  <c:v>21/22</c:v>
                </c:pt>
              </c:strCache>
            </c:strRef>
          </c:tx>
          <c:spPr>
            <a:ln w="28575" cap="rnd">
              <a:solidFill>
                <a:schemeClr val="accent2"/>
              </a:solidFill>
              <a:round/>
            </a:ln>
            <a:effectLst/>
          </c:spPr>
          <c:marker>
            <c:symbol val="none"/>
          </c:marker>
          <c:cat>
            <c:strRef>
              <c:f>Sheet1!$A$2:$A$11</c:f>
              <c:strCache>
                <c:ptCount val="10"/>
                <c:pt idx="0">
                  <c:v>Deliberately inflicted injury</c:v>
                </c:pt>
                <c:pt idx="1">
                  <c:v>Suicide</c:v>
                </c:pt>
                <c:pt idx="2">
                  <c:v>Trauma</c:v>
                </c:pt>
                <c:pt idx="3">
                  <c:v>Malignancy</c:v>
                </c:pt>
                <c:pt idx="4">
                  <c:v>Acute medical</c:v>
                </c:pt>
                <c:pt idx="5">
                  <c:v>Chronic Medical</c:v>
                </c:pt>
                <c:pt idx="6">
                  <c:v>Chromosomal, genetic &amp; Congenital</c:v>
                </c:pt>
                <c:pt idx="7">
                  <c:v>Perinatel/neonatal</c:v>
                </c:pt>
                <c:pt idx="8">
                  <c:v>Infection</c:v>
                </c:pt>
                <c:pt idx="9">
                  <c:v>SUDIC</c:v>
                </c:pt>
              </c:strCache>
            </c:strRef>
          </c:cat>
          <c:val>
            <c:numRef>
              <c:f>Sheet1!$C$2:$C$11</c:f>
              <c:numCache>
                <c:formatCode>General</c:formatCode>
                <c:ptCount val="10"/>
                <c:pt idx="0">
                  <c:v>0</c:v>
                </c:pt>
                <c:pt idx="1">
                  <c:v>2</c:v>
                </c:pt>
                <c:pt idx="2">
                  <c:v>6</c:v>
                </c:pt>
                <c:pt idx="3">
                  <c:v>4</c:v>
                </c:pt>
                <c:pt idx="4">
                  <c:v>6</c:v>
                </c:pt>
                <c:pt idx="5">
                  <c:v>9</c:v>
                </c:pt>
                <c:pt idx="6">
                  <c:v>19</c:v>
                </c:pt>
                <c:pt idx="7">
                  <c:v>14</c:v>
                </c:pt>
                <c:pt idx="8">
                  <c:v>4</c:v>
                </c:pt>
                <c:pt idx="9">
                  <c:v>2</c:v>
                </c:pt>
              </c:numCache>
            </c:numRef>
          </c:val>
          <c:smooth val="0"/>
          <c:extLst>
            <c:ext xmlns:c16="http://schemas.microsoft.com/office/drawing/2014/chart" uri="{C3380CC4-5D6E-409C-BE32-E72D297353CC}">
              <c16:uniqueId val="{00000001-C303-4852-AA12-70AC7D79717A}"/>
            </c:ext>
          </c:extLst>
        </c:ser>
        <c:ser>
          <c:idx val="2"/>
          <c:order val="2"/>
          <c:tx>
            <c:strRef>
              <c:f>Sheet1!$D$1</c:f>
              <c:strCache>
                <c:ptCount val="1"/>
                <c:pt idx="0">
                  <c:v>22/23</c:v>
                </c:pt>
              </c:strCache>
            </c:strRef>
          </c:tx>
          <c:spPr>
            <a:ln w="28575" cap="rnd">
              <a:solidFill>
                <a:schemeClr val="accent3"/>
              </a:solidFill>
              <a:round/>
            </a:ln>
            <a:effectLst/>
          </c:spPr>
          <c:marker>
            <c:symbol val="none"/>
          </c:marker>
          <c:cat>
            <c:strRef>
              <c:f>Sheet1!$A$2:$A$11</c:f>
              <c:strCache>
                <c:ptCount val="10"/>
                <c:pt idx="0">
                  <c:v>Deliberately inflicted injury</c:v>
                </c:pt>
                <c:pt idx="1">
                  <c:v>Suicide</c:v>
                </c:pt>
                <c:pt idx="2">
                  <c:v>Trauma</c:v>
                </c:pt>
                <c:pt idx="3">
                  <c:v>Malignancy</c:v>
                </c:pt>
                <c:pt idx="4">
                  <c:v>Acute medical</c:v>
                </c:pt>
                <c:pt idx="5">
                  <c:v>Chronic Medical</c:v>
                </c:pt>
                <c:pt idx="6">
                  <c:v>Chromosomal, genetic &amp; Congenital</c:v>
                </c:pt>
                <c:pt idx="7">
                  <c:v>Perinatel/neonatal</c:v>
                </c:pt>
                <c:pt idx="8">
                  <c:v>Infection</c:v>
                </c:pt>
                <c:pt idx="9">
                  <c:v>SUDIC</c:v>
                </c:pt>
              </c:strCache>
            </c:strRef>
          </c:cat>
          <c:val>
            <c:numRef>
              <c:f>Sheet1!$D$2:$D$11</c:f>
              <c:numCache>
                <c:formatCode>General</c:formatCode>
                <c:ptCount val="10"/>
                <c:pt idx="0">
                  <c:v>0</c:v>
                </c:pt>
                <c:pt idx="1">
                  <c:v>1</c:v>
                </c:pt>
                <c:pt idx="2">
                  <c:v>3</c:v>
                </c:pt>
                <c:pt idx="3">
                  <c:v>7</c:v>
                </c:pt>
                <c:pt idx="4">
                  <c:v>3</c:v>
                </c:pt>
                <c:pt idx="5">
                  <c:v>6</c:v>
                </c:pt>
                <c:pt idx="6">
                  <c:v>22</c:v>
                </c:pt>
                <c:pt idx="7">
                  <c:v>16</c:v>
                </c:pt>
                <c:pt idx="8">
                  <c:v>9</c:v>
                </c:pt>
                <c:pt idx="9">
                  <c:v>8</c:v>
                </c:pt>
              </c:numCache>
            </c:numRef>
          </c:val>
          <c:smooth val="0"/>
          <c:extLst>
            <c:ext xmlns:c16="http://schemas.microsoft.com/office/drawing/2014/chart" uri="{C3380CC4-5D6E-409C-BE32-E72D297353CC}">
              <c16:uniqueId val="{00000002-C303-4852-AA12-70AC7D79717A}"/>
            </c:ext>
          </c:extLst>
        </c:ser>
        <c:dLbls>
          <c:showLegendKey val="0"/>
          <c:showVal val="0"/>
          <c:showCatName val="0"/>
          <c:showSerName val="0"/>
          <c:showPercent val="0"/>
          <c:showBubbleSize val="0"/>
        </c:dLbls>
        <c:smooth val="0"/>
        <c:axId val="344066072"/>
        <c:axId val="344066432"/>
      </c:lineChart>
      <c:catAx>
        <c:axId val="344066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4066432"/>
        <c:crosses val="autoZero"/>
        <c:auto val="1"/>
        <c:lblAlgn val="ctr"/>
        <c:lblOffset val="100"/>
        <c:noMultiLvlLbl val="0"/>
      </c:catAx>
      <c:valAx>
        <c:axId val="34406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406607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dirty="0"/>
              <a:t>Causes of Death</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3.1933473218904745E-2"/>
          <c:y val="0.15522879713494131"/>
          <c:w val="0.59256788115622394"/>
          <c:h val="0.82068073326078195"/>
        </c:manualLayout>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2FA-4D05-842F-197B12689A20}"/>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2FA-4D05-842F-197B12689A20}"/>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2FA-4D05-842F-197B12689A20}"/>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A2FA-4D05-842F-197B12689A20}"/>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27CF-469E-8E96-2ADAC27B3213}"/>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27CF-469E-8E96-2ADAC27B3213}"/>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27CF-469E-8E96-2ADAC27B3213}"/>
              </c:ext>
            </c:extLst>
          </c:dPt>
          <c:dLbls>
            <c:spPr>
              <a:pattFill prst="pct75">
                <a:fgClr>
                  <a:srgbClr val="595959">
                    <a:lumMod val="75000"/>
                    <a:lumOff val="25000"/>
                  </a:srgbClr>
                </a:fgClr>
                <a:bgClr>
                  <a:srgbClr val="595959">
                    <a:lumMod val="65000"/>
                    <a:lumOff val="35000"/>
                  </a:srgb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Sheet1!$A$2:$A$8</c:f>
              <c:strCache>
                <c:ptCount val="7"/>
                <c:pt idx="0">
                  <c:v>Chromosomal, genetic or congenital anomolies</c:v>
                </c:pt>
                <c:pt idx="1">
                  <c:v>Perinatal/neonatal</c:v>
                </c:pt>
                <c:pt idx="2">
                  <c:v>Sudden unexpected, unexplained death</c:v>
                </c:pt>
                <c:pt idx="3">
                  <c:v>Traumatic Event</c:v>
                </c:pt>
                <c:pt idx="4">
                  <c:v>Acute medical medical or surgical condition</c:v>
                </c:pt>
                <c:pt idx="5">
                  <c:v>Chronic medical condition</c:v>
                </c:pt>
                <c:pt idx="6">
                  <c:v>Infection</c:v>
                </c:pt>
              </c:strCache>
            </c:strRef>
          </c:cat>
          <c:val>
            <c:numRef>
              <c:f>Sheet1!$B$2:$B$8</c:f>
              <c:numCache>
                <c:formatCode>General</c:formatCode>
                <c:ptCount val="7"/>
                <c:pt idx="0">
                  <c:v>5</c:v>
                </c:pt>
                <c:pt idx="1">
                  <c:v>4</c:v>
                </c:pt>
                <c:pt idx="2">
                  <c:v>2</c:v>
                </c:pt>
                <c:pt idx="3">
                  <c:v>2</c:v>
                </c:pt>
                <c:pt idx="4">
                  <c:v>1</c:v>
                </c:pt>
                <c:pt idx="5">
                  <c:v>1</c:v>
                </c:pt>
                <c:pt idx="6">
                  <c:v>1</c:v>
                </c:pt>
              </c:numCache>
            </c:numRef>
          </c:val>
          <c:extLst>
            <c:ext xmlns:c16="http://schemas.microsoft.com/office/drawing/2014/chart" uri="{C3380CC4-5D6E-409C-BE32-E72D297353CC}">
              <c16:uniqueId val="{00000008-A2FA-4D05-842F-197B12689A20}"/>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6531403937718625"/>
          <c:y val="0.1174219349551901"/>
          <c:w val="0.33233940456883287"/>
          <c:h val="0.84811351841173077"/>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000" b="1"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Causes of death</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35A-402C-9855-4C568A375BAA}"/>
              </c:ext>
            </c:extLst>
          </c:dPt>
          <c:dPt>
            <c:idx val="1"/>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35A-402C-9855-4C568A375BAA}"/>
              </c:ext>
            </c:extLst>
          </c:dPt>
          <c:dPt>
            <c:idx val="2"/>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35A-402C-9855-4C568A375BAA}"/>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A35A-402C-9855-4C568A375BAA}"/>
              </c:ext>
            </c:extLst>
          </c:dPt>
          <c:dPt>
            <c:idx val="4"/>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9753-45E9-9FD7-59864979E5F3}"/>
              </c:ext>
            </c:extLst>
          </c:dPt>
          <c:dPt>
            <c:idx val="5"/>
            <c:bubble3D val="0"/>
            <c:spPr>
              <a:solidFill>
                <a:schemeClr val="accent5">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9753-45E9-9FD7-59864979E5F3}"/>
              </c:ext>
            </c:extLst>
          </c:dPt>
          <c:dPt>
            <c:idx val="6"/>
            <c:bubble3D val="0"/>
            <c:spPr>
              <a:solidFill>
                <a:schemeClr val="accent1">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9753-45E9-9FD7-59864979E5F3}"/>
              </c:ext>
            </c:extLst>
          </c:dPt>
          <c:dLbls>
            <c:spPr>
              <a:pattFill prst="pct75">
                <a:fgClr>
                  <a:srgbClr val="595959">
                    <a:lumMod val="75000"/>
                    <a:lumOff val="25000"/>
                  </a:srgbClr>
                </a:fgClr>
                <a:bgClr>
                  <a:srgbClr val="595959">
                    <a:lumMod val="65000"/>
                    <a:lumOff val="35000"/>
                  </a:srgb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Sheet1!$A$2:$A$8</c:f>
              <c:strCache>
                <c:ptCount val="7"/>
                <c:pt idx="0">
                  <c:v>Sudden unexpected, unexplained death</c:v>
                </c:pt>
                <c:pt idx="1">
                  <c:v>Perintatal/neonatal event</c:v>
                </c:pt>
                <c:pt idx="2">
                  <c:v>Chromosomal, genetic and congenital anomolies</c:v>
                </c:pt>
                <c:pt idx="3">
                  <c:v>Chronic medical condition</c:v>
                </c:pt>
                <c:pt idx="4">
                  <c:v>Malignancy</c:v>
                </c:pt>
                <c:pt idx="5">
                  <c:v>Trauma and other external factors, including medical /surgical</c:v>
                </c:pt>
                <c:pt idx="6">
                  <c:v>Acute medical or surgical condition</c:v>
                </c:pt>
              </c:strCache>
            </c:strRef>
          </c:cat>
          <c:val>
            <c:numRef>
              <c:f>Sheet1!$B$2:$B$8</c:f>
              <c:numCache>
                <c:formatCode>General</c:formatCode>
                <c:ptCount val="7"/>
                <c:pt idx="0">
                  <c:v>2</c:v>
                </c:pt>
                <c:pt idx="1">
                  <c:v>3</c:v>
                </c:pt>
                <c:pt idx="2">
                  <c:v>5</c:v>
                </c:pt>
                <c:pt idx="3">
                  <c:v>2</c:v>
                </c:pt>
                <c:pt idx="4">
                  <c:v>3</c:v>
                </c:pt>
                <c:pt idx="5">
                  <c:v>1</c:v>
                </c:pt>
                <c:pt idx="6">
                  <c:v>1</c:v>
                </c:pt>
              </c:numCache>
            </c:numRef>
          </c:val>
          <c:extLst>
            <c:ext xmlns:c16="http://schemas.microsoft.com/office/drawing/2014/chart" uri="{C3380CC4-5D6E-409C-BE32-E72D297353CC}">
              <c16:uniqueId val="{00000008-A35A-402C-9855-4C568A375BAA}"/>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8394201911256736"/>
          <c:y val="7.4288869158802631E-2"/>
          <c:w val="0.30225214493228891"/>
          <c:h val="0.88510100949798298"/>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0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Kirklees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Sheet1!$A$2:$A$10</c:f>
              <c:strCache>
                <c:ptCount val="9"/>
                <c:pt idx="0">
                  <c:v>Trauma and other external factors</c:v>
                </c:pt>
                <c:pt idx="1">
                  <c:v>Malignancy</c:v>
                </c:pt>
                <c:pt idx="2">
                  <c:v>Acute medical or sugical condition</c:v>
                </c:pt>
                <c:pt idx="3">
                  <c:v>Chronic medical condition</c:v>
                </c:pt>
                <c:pt idx="4">
                  <c:v>Chromosomal, genetic and congenital anomolies</c:v>
                </c:pt>
                <c:pt idx="5">
                  <c:v>Perinatal/neonatal event</c:v>
                </c:pt>
                <c:pt idx="6">
                  <c:v>Infection</c:v>
                </c:pt>
                <c:pt idx="7">
                  <c:v>SUDIC</c:v>
                </c:pt>
                <c:pt idx="8">
                  <c:v>Suicide or deliberate self-inflicted harm</c:v>
                </c:pt>
              </c:strCache>
            </c:strRef>
          </c:cat>
          <c:val>
            <c:numRef>
              <c:f>Sheet1!$B$2:$B$10</c:f>
              <c:numCache>
                <c:formatCode>General</c:formatCode>
                <c:ptCount val="9"/>
                <c:pt idx="0">
                  <c:v>0</c:v>
                </c:pt>
                <c:pt idx="1">
                  <c:v>4</c:v>
                </c:pt>
                <c:pt idx="2">
                  <c:v>1</c:v>
                </c:pt>
                <c:pt idx="3">
                  <c:v>2</c:v>
                </c:pt>
                <c:pt idx="4">
                  <c:v>11</c:v>
                </c:pt>
                <c:pt idx="5">
                  <c:v>8</c:v>
                </c:pt>
                <c:pt idx="6">
                  <c:v>3</c:v>
                </c:pt>
                <c:pt idx="7">
                  <c:v>2</c:v>
                </c:pt>
                <c:pt idx="8">
                  <c:v>2</c:v>
                </c:pt>
              </c:numCache>
            </c:numRef>
          </c:val>
          <c:extLst>
            <c:ext xmlns:c16="http://schemas.microsoft.com/office/drawing/2014/chart" uri="{C3380CC4-5D6E-409C-BE32-E72D297353CC}">
              <c16:uniqueId val="{00000000-CDE5-4B1B-B6D0-9CA7045884E9}"/>
            </c:ext>
          </c:extLst>
        </c:ser>
        <c:ser>
          <c:idx val="1"/>
          <c:order val="1"/>
          <c:tx>
            <c:strRef>
              <c:f>Sheet1!$C$1</c:f>
              <c:strCache>
                <c:ptCount val="1"/>
                <c:pt idx="0">
                  <c:v>Calderdale</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Sheet1!$A$2:$A$10</c:f>
              <c:strCache>
                <c:ptCount val="9"/>
                <c:pt idx="0">
                  <c:v>Trauma and other external factors</c:v>
                </c:pt>
                <c:pt idx="1">
                  <c:v>Malignancy</c:v>
                </c:pt>
                <c:pt idx="2">
                  <c:v>Acute medical or sugical condition</c:v>
                </c:pt>
                <c:pt idx="3">
                  <c:v>Chronic medical condition</c:v>
                </c:pt>
                <c:pt idx="4">
                  <c:v>Chromosomal, genetic and congenital anomolies</c:v>
                </c:pt>
                <c:pt idx="5">
                  <c:v>Perinatal/neonatal event</c:v>
                </c:pt>
                <c:pt idx="6">
                  <c:v>Infection</c:v>
                </c:pt>
                <c:pt idx="7">
                  <c:v>SUDIC</c:v>
                </c:pt>
                <c:pt idx="8">
                  <c:v>Suicide or deliberate self-inflicted harm</c:v>
                </c:pt>
              </c:strCache>
            </c:strRef>
          </c:cat>
          <c:val>
            <c:numRef>
              <c:f>Sheet1!$C$2:$C$10</c:f>
              <c:numCache>
                <c:formatCode>General</c:formatCode>
                <c:ptCount val="9"/>
                <c:pt idx="0">
                  <c:v>2</c:v>
                </c:pt>
                <c:pt idx="1">
                  <c:v>0</c:v>
                </c:pt>
                <c:pt idx="2">
                  <c:v>1</c:v>
                </c:pt>
                <c:pt idx="3">
                  <c:v>1</c:v>
                </c:pt>
                <c:pt idx="4">
                  <c:v>5</c:v>
                </c:pt>
                <c:pt idx="5">
                  <c:v>4</c:v>
                </c:pt>
                <c:pt idx="6">
                  <c:v>1</c:v>
                </c:pt>
                <c:pt idx="7">
                  <c:v>2</c:v>
                </c:pt>
                <c:pt idx="8">
                  <c:v>0</c:v>
                </c:pt>
              </c:numCache>
            </c:numRef>
          </c:val>
          <c:extLst>
            <c:ext xmlns:c16="http://schemas.microsoft.com/office/drawing/2014/chart" uri="{C3380CC4-5D6E-409C-BE32-E72D297353CC}">
              <c16:uniqueId val="{00000001-CDE5-4B1B-B6D0-9CA7045884E9}"/>
            </c:ext>
          </c:extLst>
        </c:ser>
        <c:ser>
          <c:idx val="2"/>
          <c:order val="2"/>
          <c:tx>
            <c:strRef>
              <c:f>Sheet1!$D$1</c:f>
              <c:strCache>
                <c:ptCount val="1"/>
                <c:pt idx="0">
                  <c:v>Wakefield</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Sheet1!$A$2:$A$10</c:f>
              <c:strCache>
                <c:ptCount val="9"/>
                <c:pt idx="0">
                  <c:v>Trauma and other external factors</c:v>
                </c:pt>
                <c:pt idx="1">
                  <c:v>Malignancy</c:v>
                </c:pt>
                <c:pt idx="2">
                  <c:v>Acute medical or sugical condition</c:v>
                </c:pt>
                <c:pt idx="3">
                  <c:v>Chronic medical condition</c:v>
                </c:pt>
                <c:pt idx="4">
                  <c:v>Chromosomal, genetic and congenital anomolies</c:v>
                </c:pt>
                <c:pt idx="5">
                  <c:v>Perinatal/neonatal event</c:v>
                </c:pt>
                <c:pt idx="6">
                  <c:v>Infection</c:v>
                </c:pt>
                <c:pt idx="7">
                  <c:v>SUDIC</c:v>
                </c:pt>
                <c:pt idx="8">
                  <c:v>Suicide or deliberate self-inflicted harm</c:v>
                </c:pt>
              </c:strCache>
            </c:strRef>
          </c:cat>
          <c:val>
            <c:numRef>
              <c:f>Sheet1!$D$2:$D$10</c:f>
              <c:numCache>
                <c:formatCode>General</c:formatCode>
                <c:ptCount val="9"/>
                <c:pt idx="0">
                  <c:v>1</c:v>
                </c:pt>
                <c:pt idx="1">
                  <c:v>3</c:v>
                </c:pt>
                <c:pt idx="2">
                  <c:v>1</c:v>
                </c:pt>
                <c:pt idx="3">
                  <c:v>2</c:v>
                </c:pt>
                <c:pt idx="4">
                  <c:v>5</c:v>
                </c:pt>
                <c:pt idx="5">
                  <c:v>3</c:v>
                </c:pt>
                <c:pt idx="6">
                  <c:v>0</c:v>
                </c:pt>
                <c:pt idx="7">
                  <c:v>2</c:v>
                </c:pt>
                <c:pt idx="8">
                  <c:v>0</c:v>
                </c:pt>
              </c:numCache>
            </c:numRef>
          </c:val>
          <c:extLst>
            <c:ext xmlns:c16="http://schemas.microsoft.com/office/drawing/2014/chart" uri="{C3380CC4-5D6E-409C-BE32-E72D297353CC}">
              <c16:uniqueId val="{00000002-CDE5-4B1B-B6D0-9CA7045884E9}"/>
            </c:ext>
          </c:extLst>
        </c:ser>
        <c:dLbls>
          <c:dLblPos val="outEnd"/>
          <c:showLegendKey val="0"/>
          <c:showVal val="1"/>
          <c:showCatName val="0"/>
          <c:showSerName val="0"/>
          <c:showPercent val="0"/>
          <c:showBubbleSize val="0"/>
        </c:dLbls>
        <c:gapWidth val="100"/>
        <c:overlap val="-24"/>
        <c:axId val="276942440"/>
        <c:axId val="276936952"/>
      </c:barChart>
      <c:catAx>
        <c:axId val="27694244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276936952"/>
        <c:crosses val="autoZero"/>
        <c:auto val="1"/>
        <c:lblAlgn val="ctr"/>
        <c:lblOffset val="100"/>
        <c:noMultiLvlLbl val="0"/>
      </c:catAx>
      <c:valAx>
        <c:axId val="27693695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276942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dirty="0"/>
              <a:t>Age of Children </a:t>
            </a:r>
            <a:r>
              <a:rPr lang="en-GB" baseline="0" dirty="0"/>
              <a:t>Reviewed in 2022/23</a:t>
            </a:r>
            <a:endParaRPr lang="en-GB" dirty="0"/>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0.36122127855186104"/>
          <c:y val="0.25618547458380481"/>
          <c:w val="0.29164176770577199"/>
          <c:h val="0.4980958057216745"/>
        </c:manualLayout>
      </c:layout>
      <c:pieChart>
        <c:varyColors val="1"/>
        <c:ser>
          <c:idx val="0"/>
          <c:order val="0"/>
          <c:tx>
            <c:strRef>
              <c:f>Sheet1!$B$1</c:f>
              <c:strCache>
                <c:ptCount val="1"/>
                <c:pt idx="0">
                  <c:v>Sales</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DC63-4CC4-A1F5-5054E6791129}"/>
              </c:ext>
            </c:extLst>
          </c:dPt>
          <c:dPt>
            <c:idx val="1"/>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DC63-4CC4-A1F5-5054E6791129}"/>
              </c:ext>
            </c:extLst>
          </c:dPt>
          <c:dPt>
            <c:idx val="2"/>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DC63-4CC4-A1F5-5054E6791129}"/>
              </c:ext>
            </c:extLst>
          </c:dPt>
          <c:dPt>
            <c:idx val="3"/>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DC63-4CC4-A1F5-5054E6791129}"/>
              </c:ext>
            </c:extLst>
          </c:dPt>
          <c:dPt>
            <c:idx val="4"/>
            <c:bubble3D val="0"/>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9-DC63-4CC4-A1F5-5054E6791129}"/>
              </c:ext>
            </c:extLst>
          </c:dPt>
          <c:dPt>
            <c:idx val="5"/>
            <c:bubble3D val="0"/>
            <c:spPr>
              <a:gradFill rotWithShape="1">
                <a:gsLst>
                  <a:gs pos="0">
                    <a:schemeClr val="accent5">
                      <a:lumMod val="60000"/>
                      <a:satMod val="103000"/>
                      <a:lumMod val="102000"/>
                      <a:tint val="94000"/>
                    </a:schemeClr>
                  </a:gs>
                  <a:gs pos="50000">
                    <a:schemeClr val="accent5">
                      <a:lumMod val="60000"/>
                      <a:satMod val="110000"/>
                      <a:lumMod val="100000"/>
                      <a:shade val="100000"/>
                    </a:schemeClr>
                  </a:gs>
                  <a:gs pos="100000">
                    <a:schemeClr val="accent5">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B-DC63-4CC4-A1F5-5054E679112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Sheet1!$A$2:$A$7</c:f>
              <c:strCache>
                <c:ptCount val="6"/>
                <c:pt idx="0">
                  <c:v>0-27 days</c:v>
                </c:pt>
                <c:pt idx="1">
                  <c:v>28 - 364 days</c:v>
                </c:pt>
                <c:pt idx="2">
                  <c:v>1 - 4 years</c:v>
                </c:pt>
                <c:pt idx="3">
                  <c:v>5-9 years</c:v>
                </c:pt>
                <c:pt idx="4">
                  <c:v>10 - 14 years</c:v>
                </c:pt>
                <c:pt idx="5">
                  <c:v>15 - 17 years</c:v>
                </c:pt>
              </c:strCache>
            </c:strRef>
          </c:cat>
          <c:val>
            <c:numRef>
              <c:f>Sheet1!$B$2:$B$7</c:f>
              <c:numCache>
                <c:formatCode>General</c:formatCode>
                <c:ptCount val="6"/>
                <c:pt idx="0">
                  <c:v>37</c:v>
                </c:pt>
                <c:pt idx="1">
                  <c:v>18</c:v>
                </c:pt>
                <c:pt idx="2">
                  <c:v>14</c:v>
                </c:pt>
                <c:pt idx="3">
                  <c:v>11</c:v>
                </c:pt>
                <c:pt idx="4">
                  <c:v>11</c:v>
                </c:pt>
                <c:pt idx="5">
                  <c:v>9</c:v>
                </c:pt>
              </c:numCache>
            </c:numRef>
          </c:val>
          <c:extLst>
            <c:ext xmlns:c16="http://schemas.microsoft.com/office/drawing/2014/chart" uri="{C3380CC4-5D6E-409C-BE32-E72D297353CC}">
              <c16:uniqueId val="{0000000E-DC63-4CC4-A1F5-5054E6791129}"/>
            </c:ext>
          </c:extLst>
        </c:ser>
        <c:ser>
          <c:idx val="1"/>
          <c:order val="1"/>
          <c:tx>
            <c:strRef>
              <c:f>Sheet1!$C$1</c:f>
              <c:strCache>
                <c:ptCount val="1"/>
                <c:pt idx="0">
                  <c:v>Column1</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D-DF31-4AF3-92E1-2745D635CC7D}"/>
              </c:ext>
            </c:extLst>
          </c:dPt>
          <c:dPt>
            <c:idx val="1"/>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F-DF31-4AF3-92E1-2745D635CC7D}"/>
              </c:ext>
            </c:extLst>
          </c:dPt>
          <c:dPt>
            <c:idx val="2"/>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11-DF31-4AF3-92E1-2745D635CC7D}"/>
              </c:ext>
            </c:extLst>
          </c:dPt>
          <c:dPt>
            <c:idx val="3"/>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13-DF31-4AF3-92E1-2745D635CC7D}"/>
              </c:ext>
            </c:extLst>
          </c:dPt>
          <c:dPt>
            <c:idx val="4"/>
            <c:bubble3D val="0"/>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15-DF31-4AF3-92E1-2745D635CC7D}"/>
              </c:ext>
            </c:extLst>
          </c:dPt>
          <c:dPt>
            <c:idx val="5"/>
            <c:bubble3D val="0"/>
            <c:spPr>
              <a:gradFill rotWithShape="1">
                <a:gsLst>
                  <a:gs pos="0">
                    <a:schemeClr val="accent5">
                      <a:lumMod val="60000"/>
                      <a:satMod val="103000"/>
                      <a:lumMod val="102000"/>
                      <a:tint val="94000"/>
                    </a:schemeClr>
                  </a:gs>
                  <a:gs pos="50000">
                    <a:schemeClr val="accent5">
                      <a:lumMod val="60000"/>
                      <a:satMod val="110000"/>
                      <a:lumMod val="100000"/>
                      <a:shade val="100000"/>
                    </a:schemeClr>
                  </a:gs>
                  <a:gs pos="100000">
                    <a:schemeClr val="accent5">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17-DF31-4AF3-92E1-2745D635CC7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Sheet1!$A$2:$A$7</c:f>
              <c:strCache>
                <c:ptCount val="6"/>
                <c:pt idx="0">
                  <c:v>0-27 days</c:v>
                </c:pt>
                <c:pt idx="1">
                  <c:v>28 - 364 days</c:v>
                </c:pt>
                <c:pt idx="2">
                  <c:v>1 - 4 years</c:v>
                </c:pt>
                <c:pt idx="3">
                  <c:v>5-9 years</c:v>
                </c:pt>
                <c:pt idx="4">
                  <c:v>10 - 14 years</c:v>
                </c:pt>
                <c:pt idx="5">
                  <c:v>15 - 17 years</c:v>
                </c:pt>
              </c:strCache>
            </c:strRef>
          </c:cat>
          <c:val>
            <c:numRef>
              <c:f>Sheet1!$C$2:$C$7</c:f>
              <c:numCache>
                <c:formatCode>General</c:formatCode>
                <c:ptCount val="6"/>
              </c:numCache>
            </c:numRef>
          </c:val>
          <c:extLst>
            <c:ext xmlns:c16="http://schemas.microsoft.com/office/drawing/2014/chart" uri="{C3380CC4-5D6E-409C-BE32-E72D297353CC}">
              <c16:uniqueId val="{00000010-DC63-4CC4-A1F5-5054E6791129}"/>
            </c:ext>
          </c:extLst>
        </c:ser>
        <c:ser>
          <c:idx val="2"/>
          <c:order val="2"/>
          <c:tx>
            <c:strRef>
              <c:f>Sheet1!$D$1</c:f>
              <c:strCache>
                <c:ptCount val="1"/>
                <c:pt idx="0">
                  <c:v>Column2</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19-DF31-4AF3-92E1-2745D635CC7D}"/>
              </c:ext>
            </c:extLst>
          </c:dPt>
          <c:dPt>
            <c:idx val="1"/>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1B-DF31-4AF3-92E1-2745D635CC7D}"/>
              </c:ext>
            </c:extLst>
          </c:dPt>
          <c:dPt>
            <c:idx val="2"/>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1D-DF31-4AF3-92E1-2745D635CC7D}"/>
              </c:ext>
            </c:extLst>
          </c:dPt>
          <c:dPt>
            <c:idx val="3"/>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1F-DF31-4AF3-92E1-2745D635CC7D}"/>
              </c:ext>
            </c:extLst>
          </c:dPt>
          <c:dPt>
            <c:idx val="4"/>
            <c:bubble3D val="0"/>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21-DF31-4AF3-92E1-2745D635CC7D}"/>
              </c:ext>
            </c:extLst>
          </c:dPt>
          <c:dPt>
            <c:idx val="5"/>
            <c:bubble3D val="0"/>
            <c:spPr>
              <a:gradFill rotWithShape="1">
                <a:gsLst>
                  <a:gs pos="0">
                    <a:schemeClr val="accent5">
                      <a:lumMod val="60000"/>
                      <a:satMod val="103000"/>
                      <a:lumMod val="102000"/>
                      <a:tint val="94000"/>
                    </a:schemeClr>
                  </a:gs>
                  <a:gs pos="50000">
                    <a:schemeClr val="accent5">
                      <a:lumMod val="60000"/>
                      <a:satMod val="110000"/>
                      <a:lumMod val="100000"/>
                      <a:shade val="100000"/>
                    </a:schemeClr>
                  </a:gs>
                  <a:gs pos="100000">
                    <a:schemeClr val="accent5">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23-DF31-4AF3-92E1-2745D635CC7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Sheet1!$A$2:$A$7</c:f>
              <c:strCache>
                <c:ptCount val="6"/>
                <c:pt idx="0">
                  <c:v>0-27 days</c:v>
                </c:pt>
                <c:pt idx="1">
                  <c:v>28 - 364 days</c:v>
                </c:pt>
                <c:pt idx="2">
                  <c:v>1 - 4 years</c:v>
                </c:pt>
                <c:pt idx="3">
                  <c:v>5-9 years</c:v>
                </c:pt>
                <c:pt idx="4">
                  <c:v>10 - 14 years</c:v>
                </c:pt>
                <c:pt idx="5">
                  <c:v>15 - 17 years</c:v>
                </c:pt>
              </c:strCache>
            </c:strRef>
          </c:cat>
          <c:val>
            <c:numRef>
              <c:f>Sheet1!$D$2:$D$7</c:f>
              <c:numCache>
                <c:formatCode>General</c:formatCode>
                <c:ptCount val="6"/>
              </c:numCache>
            </c:numRef>
          </c:val>
          <c:extLst>
            <c:ext xmlns:c16="http://schemas.microsoft.com/office/drawing/2014/chart" uri="{C3380CC4-5D6E-409C-BE32-E72D297353CC}">
              <c16:uniqueId val="{00000011-DC63-4CC4-A1F5-5054E6791129}"/>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2"/>
                </a:solidFill>
                <a:latin typeface="+mn-lt"/>
                <a:ea typeface="+mn-ea"/>
                <a:cs typeface="+mn-cs"/>
              </a:defRPr>
            </a:pPr>
            <a:r>
              <a:rPr lang="en-GB">
                <a:solidFill>
                  <a:schemeClr val="tx2"/>
                </a:solidFill>
              </a:rPr>
              <a:t>Child Age &amp; Category of Death</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2"/>
              </a:solidFill>
              <a:latin typeface="+mn-lt"/>
              <a:ea typeface="+mn-ea"/>
              <a:cs typeface="+mn-cs"/>
            </a:defRPr>
          </a:pPr>
          <a:endParaRPr lang="en-US"/>
        </a:p>
      </c:txPr>
    </c:title>
    <c:autoTitleDeleted val="0"/>
    <c:plotArea>
      <c:layout/>
      <c:barChart>
        <c:barDir val="bar"/>
        <c:grouping val="stacked"/>
        <c:varyColors val="0"/>
        <c:ser>
          <c:idx val="0"/>
          <c:order val="0"/>
          <c:tx>
            <c:strRef>
              <c:f>Sheet1!$B$56</c:f>
              <c:strCache>
                <c:ptCount val="1"/>
                <c:pt idx="0">
                  <c:v>0 - 27 Days</c:v>
                </c:pt>
              </c:strCache>
            </c:strRef>
          </c:tx>
          <c:spPr>
            <a:solidFill>
              <a:schemeClr val="accent1">
                <a:alpha val="85000"/>
              </a:schemeClr>
            </a:solidFill>
            <a:ln w="9525" cap="flat" cmpd="sng" algn="ctr">
              <a:solidFill>
                <a:schemeClr val="lt1">
                  <a:alpha val="50000"/>
                </a:schemeClr>
              </a:solidFill>
              <a:round/>
            </a:ln>
            <a:effectLst/>
          </c:spPr>
          <c:invertIfNegative val="0"/>
          <c:cat>
            <c:strRef>
              <c:f>Sheet1!$A$57:$A$66</c:f>
              <c:strCache>
                <c:ptCount val="10"/>
                <c:pt idx="0">
                  <c:v>Acute medical or surgical condition</c:v>
                </c:pt>
                <c:pt idx="1">
                  <c:v>Chromosomal, genetic &amp; congenital anomalies </c:v>
                </c:pt>
                <c:pt idx="2">
                  <c:v>Chronic medical condition</c:v>
                </c:pt>
                <c:pt idx="3">
                  <c:v>Deliberately inflicted injury, abuse or neglect</c:v>
                </c:pt>
                <c:pt idx="4">
                  <c:v>Infection</c:v>
                </c:pt>
                <c:pt idx="5">
                  <c:v>Malignancy</c:v>
                </c:pt>
                <c:pt idx="6">
                  <c:v>Perinatal/neonatal event</c:v>
                </c:pt>
                <c:pt idx="7">
                  <c:v>Sudden unexpected, unexplained death</c:v>
                </c:pt>
                <c:pt idx="8">
                  <c:v>Suicide or deliberate self-inflicted harm</c:v>
                </c:pt>
                <c:pt idx="9">
                  <c:v>Trauma &amp; other external factors, including medical/surgical</c:v>
                </c:pt>
              </c:strCache>
            </c:strRef>
          </c:cat>
          <c:val>
            <c:numRef>
              <c:f>Sheet1!$B$57:$B$66</c:f>
              <c:numCache>
                <c:formatCode>General</c:formatCode>
                <c:ptCount val="10"/>
                <c:pt idx="0">
                  <c:v>1</c:v>
                </c:pt>
                <c:pt idx="1">
                  <c:v>8</c:v>
                </c:pt>
                <c:pt idx="2">
                  <c:v>0</c:v>
                </c:pt>
                <c:pt idx="3">
                  <c:v>0</c:v>
                </c:pt>
                <c:pt idx="4">
                  <c:v>0</c:v>
                </c:pt>
                <c:pt idx="5">
                  <c:v>0</c:v>
                </c:pt>
                <c:pt idx="6">
                  <c:v>14</c:v>
                </c:pt>
                <c:pt idx="7">
                  <c:v>1</c:v>
                </c:pt>
                <c:pt idx="8">
                  <c:v>0</c:v>
                </c:pt>
                <c:pt idx="9">
                  <c:v>0</c:v>
                </c:pt>
              </c:numCache>
            </c:numRef>
          </c:val>
          <c:extLst>
            <c:ext xmlns:c16="http://schemas.microsoft.com/office/drawing/2014/chart" uri="{C3380CC4-5D6E-409C-BE32-E72D297353CC}">
              <c16:uniqueId val="{00000000-307E-406C-8560-FFE343C7DA57}"/>
            </c:ext>
          </c:extLst>
        </c:ser>
        <c:ser>
          <c:idx val="1"/>
          <c:order val="1"/>
          <c:tx>
            <c:strRef>
              <c:f>Sheet1!$C$56</c:f>
              <c:strCache>
                <c:ptCount val="1"/>
                <c:pt idx="0">
                  <c:v>28 - 364 Days</c:v>
                </c:pt>
              </c:strCache>
            </c:strRef>
          </c:tx>
          <c:spPr>
            <a:solidFill>
              <a:schemeClr val="accent2">
                <a:alpha val="85000"/>
              </a:schemeClr>
            </a:solidFill>
            <a:ln w="9525" cap="flat" cmpd="sng" algn="ctr">
              <a:solidFill>
                <a:schemeClr val="lt1">
                  <a:alpha val="50000"/>
                </a:schemeClr>
              </a:solidFill>
              <a:round/>
            </a:ln>
            <a:effectLst/>
          </c:spPr>
          <c:invertIfNegative val="0"/>
          <c:cat>
            <c:strRef>
              <c:f>Sheet1!$A$57:$A$66</c:f>
              <c:strCache>
                <c:ptCount val="10"/>
                <c:pt idx="0">
                  <c:v>Acute medical or surgical condition</c:v>
                </c:pt>
                <c:pt idx="1">
                  <c:v>Chromosomal, genetic &amp; congenital anomalies </c:v>
                </c:pt>
                <c:pt idx="2">
                  <c:v>Chronic medical condition</c:v>
                </c:pt>
                <c:pt idx="3">
                  <c:v>Deliberately inflicted injury, abuse or neglect</c:v>
                </c:pt>
                <c:pt idx="4">
                  <c:v>Infection</c:v>
                </c:pt>
                <c:pt idx="5">
                  <c:v>Malignancy</c:v>
                </c:pt>
                <c:pt idx="6">
                  <c:v>Perinatal/neonatal event</c:v>
                </c:pt>
                <c:pt idx="7">
                  <c:v>Sudden unexpected, unexplained death</c:v>
                </c:pt>
                <c:pt idx="8">
                  <c:v>Suicide or deliberate self-inflicted harm</c:v>
                </c:pt>
                <c:pt idx="9">
                  <c:v>Trauma &amp; other external factors, including medical/surgical</c:v>
                </c:pt>
              </c:strCache>
            </c:strRef>
          </c:cat>
          <c:val>
            <c:numRef>
              <c:f>Sheet1!$C$57:$C$66</c:f>
              <c:numCache>
                <c:formatCode>General</c:formatCode>
                <c:ptCount val="10"/>
                <c:pt idx="0">
                  <c:v>0</c:v>
                </c:pt>
                <c:pt idx="1">
                  <c:v>5</c:v>
                </c:pt>
                <c:pt idx="2">
                  <c:v>1</c:v>
                </c:pt>
                <c:pt idx="3">
                  <c:v>0</c:v>
                </c:pt>
                <c:pt idx="4">
                  <c:v>1</c:v>
                </c:pt>
                <c:pt idx="5">
                  <c:v>0</c:v>
                </c:pt>
                <c:pt idx="6">
                  <c:v>1</c:v>
                </c:pt>
                <c:pt idx="7">
                  <c:v>4</c:v>
                </c:pt>
                <c:pt idx="8">
                  <c:v>0</c:v>
                </c:pt>
                <c:pt idx="9">
                  <c:v>0</c:v>
                </c:pt>
              </c:numCache>
            </c:numRef>
          </c:val>
          <c:extLst>
            <c:ext xmlns:c16="http://schemas.microsoft.com/office/drawing/2014/chart" uri="{C3380CC4-5D6E-409C-BE32-E72D297353CC}">
              <c16:uniqueId val="{00000001-307E-406C-8560-FFE343C7DA57}"/>
            </c:ext>
          </c:extLst>
        </c:ser>
        <c:ser>
          <c:idx val="2"/>
          <c:order val="2"/>
          <c:tx>
            <c:strRef>
              <c:f>Sheet1!$D$56</c:f>
              <c:strCache>
                <c:ptCount val="1"/>
                <c:pt idx="0">
                  <c:v>1 - 4 Yrs</c:v>
                </c:pt>
              </c:strCache>
            </c:strRef>
          </c:tx>
          <c:spPr>
            <a:solidFill>
              <a:schemeClr val="accent3">
                <a:alpha val="85000"/>
              </a:schemeClr>
            </a:solidFill>
            <a:ln w="9525" cap="flat" cmpd="sng" algn="ctr">
              <a:solidFill>
                <a:schemeClr val="lt1">
                  <a:alpha val="50000"/>
                </a:schemeClr>
              </a:solidFill>
              <a:round/>
            </a:ln>
            <a:effectLst/>
          </c:spPr>
          <c:invertIfNegative val="0"/>
          <c:cat>
            <c:strRef>
              <c:f>Sheet1!$A$57:$A$66</c:f>
              <c:strCache>
                <c:ptCount val="10"/>
                <c:pt idx="0">
                  <c:v>Acute medical or surgical condition</c:v>
                </c:pt>
                <c:pt idx="1">
                  <c:v>Chromosomal, genetic &amp; congenital anomalies </c:v>
                </c:pt>
                <c:pt idx="2">
                  <c:v>Chronic medical condition</c:v>
                </c:pt>
                <c:pt idx="3">
                  <c:v>Deliberately inflicted injury, abuse or neglect</c:v>
                </c:pt>
                <c:pt idx="4">
                  <c:v>Infection</c:v>
                </c:pt>
                <c:pt idx="5">
                  <c:v>Malignancy</c:v>
                </c:pt>
                <c:pt idx="6">
                  <c:v>Perinatal/neonatal event</c:v>
                </c:pt>
                <c:pt idx="7">
                  <c:v>Sudden unexpected, unexplained death</c:v>
                </c:pt>
                <c:pt idx="8">
                  <c:v>Suicide or deliberate self-inflicted harm</c:v>
                </c:pt>
                <c:pt idx="9">
                  <c:v>Trauma &amp; other external factors, including medical/surgical</c:v>
                </c:pt>
              </c:strCache>
            </c:strRef>
          </c:cat>
          <c:val>
            <c:numRef>
              <c:f>Sheet1!$D$57:$D$66</c:f>
              <c:numCache>
                <c:formatCode>General</c:formatCode>
                <c:ptCount val="10"/>
                <c:pt idx="0">
                  <c:v>0</c:v>
                </c:pt>
                <c:pt idx="1">
                  <c:v>0</c:v>
                </c:pt>
                <c:pt idx="2">
                  <c:v>2</c:v>
                </c:pt>
                <c:pt idx="3">
                  <c:v>0</c:v>
                </c:pt>
                <c:pt idx="4">
                  <c:v>1</c:v>
                </c:pt>
                <c:pt idx="5">
                  <c:v>4</c:v>
                </c:pt>
                <c:pt idx="6">
                  <c:v>0</c:v>
                </c:pt>
                <c:pt idx="7">
                  <c:v>1</c:v>
                </c:pt>
                <c:pt idx="8">
                  <c:v>0</c:v>
                </c:pt>
                <c:pt idx="9">
                  <c:v>1</c:v>
                </c:pt>
              </c:numCache>
            </c:numRef>
          </c:val>
          <c:extLst>
            <c:ext xmlns:c16="http://schemas.microsoft.com/office/drawing/2014/chart" uri="{C3380CC4-5D6E-409C-BE32-E72D297353CC}">
              <c16:uniqueId val="{00000002-307E-406C-8560-FFE343C7DA57}"/>
            </c:ext>
          </c:extLst>
        </c:ser>
        <c:ser>
          <c:idx val="3"/>
          <c:order val="3"/>
          <c:tx>
            <c:strRef>
              <c:f>Sheet1!$E$56</c:f>
              <c:strCache>
                <c:ptCount val="1"/>
                <c:pt idx="0">
                  <c:v>5 - 9 Yrs</c:v>
                </c:pt>
              </c:strCache>
            </c:strRef>
          </c:tx>
          <c:spPr>
            <a:solidFill>
              <a:schemeClr val="accent4">
                <a:alpha val="85000"/>
              </a:schemeClr>
            </a:solidFill>
            <a:ln w="9525" cap="flat" cmpd="sng" algn="ctr">
              <a:solidFill>
                <a:schemeClr val="lt1">
                  <a:alpha val="50000"/>
                </a:schemeClr>
              </a:solidFill>
              <a:round/>
            </a:ln>
            <a:effectLst/>
          </c:spPr>
          <c:invertIfNegative val="0"/>
          <c:cat>
            <c:strRef>
              <c:f>Sheet1!$A$57:$A$66</c:f>
              <c:strCache>
                <c:ptCount val="10"/>
                <c:pt idx="0">
                  <c:v>Acute medical or surgical condition</c:v>
                </c:pt>
                <c:pt idx="1">
                  <c:v>Chromosomal, genetic &amp; congenital anomalies </c:v>
                </c:pt>
                <c:pt idx="2">
                  <c:v>Chronic medical condition</c:v>
                </c:pt>
                <c:pt idx="3">
                  <c:v>Deliberately inflicted injury, abuse or neglect</c:v>
                </c:pt>
                <c:pt idx="4">
                  <c:v>Infection</c:v>
                </c:pt>
                <c:pt idx="5">
                  <c:v>Malignancy</c:v>
                </c:pt>
                <c:pt idx="6">
                  <c:v>Perinatal/neonatal event</c:v>
                </c:pt>
                <c:pt idx="7">
                  <c:v>Sudden unexpected, unexplained death</c:v>
                </c:pt>
                <c:pt idx="8">
                  <c:v>Suicide or deliberate self-inflicted harm</c:v>
                </c:pt>
                <c:pt idx="9">
                  <c:v>Trauma &amp; other external factors, including medical/surgical</c:v>
                </c:pt>
              </c:strCache>
            </c:strRef>
          </c:cat>
          <c:val>
            <c:numRef>
              <c:f>Sheet1!$E$57:$E$66</c:f>
              <c:numCache>
                <c:formatCode>General</c:formatCode>
                <c:ptCount val="10"/>
                <c:pt idx="0">
                  <c:v>1</c:v>
                </c:pt>
                <c:pt idx="1">
                  <c:v>3</c:v>
                </c:pt>
                <c:pt idx="2">
                  <c:v>1</c:v>
                </c:pt>
                <c:pt idx="3">
                  <c:v>0</c:v>
                </c:pt>
                <c:pt idx="4">
                  <c:v>0</c:v>
                </c:pt>
                <c:pt idx="5">
                  <c:v>2</c:v>
                </c:pt>
                <c:pt idx="6">
                  <c:v>0</c:v>
                </c:pt>
                <c:pt idx="7">
                  <c:v>0</c:v>
                </c:pt>
                <c:pt idx="8">
                  <c:v>0</c:v>
                </c:pt>
                <c:pt idx="9">
                  <c:v>0</c:v>
                </c:pt>
              </c:numCache>
            </c:numRef>
          </c:val>
          <c:extLst>
            <c:ext xmlns:c16="http://schemas.microsoft.com/office/drawing/2014/chart" uri="{C3380CC4-5D6E-409C-BE32-E72D297353CC}">
              <c16:uniqueId val="{00000003-307E-406C-8560-FFE343C7DA57}"/>
            </c:ext>
          </c:extLst>
        </c:ser>
        <c:ser>
          <c:idx val="4"/>
          <c:order val="4"/>
          <c:tx>
            <c:strRef>
              <c:f>Sheet1!$F$56</c:f>
              <c:strCache>
                <c:ptCount val="1"/>
                <c:pt idx="0">
                  <c:v>10 - 14 Yrs</c:v>
                </c:pt>
              </c:strCache>
            </c:strRef>
          </c:tx>
          <c:spPr>
            <a:solidFill>
              <a:schemeClr val="accent5">
                <a:alpha val="85000"/>
              </a:schemeClr>
            </a:solidFill>
            <a:ln w="9525" cap="flat" cmpd="sng" algn="ctr">
              <a:solidFill>
                <a:schemeClr val="lt1">
                  <a:alpha val="50000"/>
                </a:schemeClr>
              </a:solidFill>
              <a:round/>
            </a:ln>
            <a:effectLst/>
          </c:spPr>
          <c:invertIfNegative val="0"/>
          <c:cat>
            <c:strRef>
              <c:f>Sheet1!$A$57:$A$66</c:f>
              <c:strCache>
                <c:ptCount val="10"/>
                <c:pt idx="0">
                  <c:v>Acute medical or surgical condition</c:v>
                </c:pt>
                <c:pt idx="1">
                  <c:v>Chromosomal, genetic &amp; congenital anomalies </c:v>
                </c:pt>
                <c:pt idx="2">
                  <c:v>Chronic medical condition</c:v>
                </c:pt>
                <c:pt idx="3">
                  <c:v>Deliberately inflicted injury, abuse or neglect</c:v>
                </c:pt>
                <c:pt idx="4">
                  <c:v>Infection</c:v>
                </c:pt>
                <c:pt idx="5">
                  <c:v>Malignancy</c:v>
                </c:pt>
                <c:pt idx="6">
                  <c:v>Perinatal/neonatal event</c:v>
                </c:pt>
                <c:pt idx="7">
                  <c:v>Sudden unexpected, unexplained death</c:v>
                </c:pt>
                <c:pt idx="8">
                  <c:v>Suicide or deliberate self-inflicted harm</c:v>
                </c:pt>
                <c:pt idx="9">
                  <c:v>Trauma &amp; other external factors, including medical/surgical</c:v>
                </c:pt>
              </c:strCache>
            </c:strRef>
          </c:cat>
          <c:val>
            <c:numRef>
              <c:f>Sheet1!$F$57:$F$66</c:f>
              <c:numCache>
                <c:formatCode>General</c:formatCode>
                <c:ptCount val="10"/>
                <c:pt idx="0">
                  <c:v>0</c:v>
                </c:pt>
                <c:pt idx="1">
                  <c:v>4</c:v>
                </c:pt>
                <c:pt idx="2">
                  <c:v>1</c:v>
                </c:pt>
                <c:pt idx="3">
                  <c:v>0</c:v>
                </c:pt>
                <c:pt idx="4">
                  <c:v>1</c:v>
                </c:pt>
                <c:pt idx="5">
                  <c:v>0</c:v>
                </c:pt>
                <c:pt idx="6">
                  <c:v>0</c:v>
                </c:pt>
                <c:pt idx="7">
                  <c:v>0</c:v>
                </c:pt>
                <c:pt idx="8">
                  <c:v>1</c:v>
                </c:pt>
                <c:pt idx="9">
                  <c:v>0</c:v>
                </c:pt>
              </c:numCache>
            </c:numRef>
          </c:val>
          <c:extLst>
            <c:ext xmlns:c16="http://schemas.microsoft.com/office/drawing/2014/chart" uri="{C3380CC4-5D6E-409C-BE32-E72D297353CC}">
              <c16:uniqueId val="{00000004-307E-406C-8560-FFE343C7DA57}"/>
            </c:ext>
          </c:extLst>
        </c:ser>
        <c:ser>
          <c:idx val="5"/>
          <c:order val="5"/>
          <c:tx>
            <c:strRef>
              <c:f>Sheet1!$G$56</c:f>
              <c:strCache>
                <c:ptCount val="1"/>
                <c:pt idx="0">
                  <c:v>15 - 17 Yrs</c:v>
                </c:pt>
              </c:strCache>
            </c:strRef>
          </c:tx>
          <c:spPr>
            <a:solidFill>
              <a:schemeClr val="accent6">
                <a:alpha val="85000"/>
              </a:schemeClr>
            </a:solidFill>
            <a:ln w="9525" cap="flat" cmpd="sng" algn="ctr">
              <a:solidFill>
                <a:schemeClr val="lt1">
                  <a:alpha val="50000"/>
                </a:schemeClr>
              </a:solidFill>
              <a:round/>
            </a:ln>
            <a:effectLst/>
          </c:spPr>
          <c:invertIfNegative val="0"/>
          <c:cat>
            <c:strRef>
              <c:f>Sheet1!$A$57:$A$66</c:f>
              <c:strCache>
                <c:ptCount val="10"/>
                <c:pt idx="0">
                  <c:v>Acute medical or surgical condition</c:v>
                </c:pt>
                <c:pt idx="1">
                  <c:v>Chromosomal, genetic &amp; congenital anomalies </c:v>
                </c:pt>
                <c:pt idx="2">
                  <c:v>Chronic medical condition</c:v>
                </c:pt>
                <c:pt idx="3">
                  <c:v>Deliberately inflicted injury, abuse or neglect</c:v>
                </c:pt>
                <c:pt idx="4">
                  <c:v>Infection</c:v>
                </c:pt>
                <c:pt idx="5">
                  <c:v>Malignancy</c:v>
                </c:pt>
                <c:pt idx="6">
                  <c:v>Perinatal/neonatal event</c:v>
                </c:pt>
                <c:pt idx="7">
                  <c:v>Sudden unexpected, unexplained death</c:v>
                </c:pt>
                <c:pt idx="8">
                  <c:v>Suicide or deliberate self-inflicted harm</c:v>
                </c:pt>
                <c:pt idx="9">
                  <c:v>Trauma &amp; other external factors, including medical/surgical</c:v>
                </c:pt>
              </c:strCache>
            </c:strRef>
          </c:cat>
          <c:val>
            <c:numRef>
              <c:f>Sheet1!$G$57:$G$66</c:f>
              <c:numCache>
                <c:formatCode>General</c:formatCode>
                <c:ptCount val="10"/>
                <c:pt idx="0">
                  <c:v>1</c:v>
                </c:pt>
                <c:pt idx="1">
                  <c:v>1</c:v>
                </c:pt>
                <c:pt idx="2">
                  <c:v>0</c:v>
                </c:pt>
                <c:pt idx="3">
                  <c:v>0</c:v>
                </c:pt>
                <c:pt idx="4">
                  <c:v>1</c:v>
                </c:pt>
                <c:pt idx="5">
                  <c:v>1</c:v>
                </c:pt>
                <c:pt idx="6">
                  <c:v>0</c:v>
                </c:pt>
                <c:pt idx="7">
                  <c:v>0</c:v>
                </c:pt>
                <c:pt idx="8">
                  <c:v>0</c:v>
                </c:pt>
                <c:pt idx="9">
                  <c:v>2</c:v>
                </c:pt>
              </c:numCache>
            </c:numRef>
          </c:val>
          <c:extLst>
            <c:ext xmlns:c16="http://schemas.microsoft.com/office/drawing/2014/chart" uri="{C3380CC4-5D6E-409C-BE32-E72D297353CC}">
              <c16:uniqueId val="{00000005-307E-406C-8560-FFE343C7DA57}"/>
            </c:ext>
          </c:extLst>
        </c:ser>
        <c:dLbls>
          <c:showLegendKey val="0"/>
          <c:showVal val="0"/>
          <c:showCatName val="0"/>
          <c:showSerName val="0"/>
          <c:showPercent val="0"/>
          <c:showBubbleSize val="0"/>
        </c:dLbls>
        <c:gapWidth val="150"/>
        <c:overlap val="100"/>
        <c:axId val="244189520"/>
        <c:axId val="244189848"/>
      </c:barChart>
      <c:catAx>
        <c:axId val="244189520"/>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tx2"/>
                </a:solidFill>
                <a:latin typeface="+mn-lt"/>
                <a:ea typeface="+mn-ea"/>
                <a:cs typeface="+mn-cs"/>
              </a:defRPr>
            </a:pPr>
            <a:endParaRPr lang="en-US"/>
          </a:p>
        </c:txPr>
        <c:crossAx val="244189848"/>
        <c:crosses val="autoZero"/>
        <c:auto val="1"/>
        <c:lblAlgn val="ctr"/>
        <c:lblOffset val="100"/>
        <c:noMultiLvlLbl val="0"/>
      </c:catAx>
      <c:valAx>
        <c:axId val="244189848"/>
        <c:scaling>
          <c:orientation val="minMax"/>
        </c:scaling>
        <c:delete val="1"/>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441895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GB" sz="1800" dirty="0"/>
              <a:t>Ethnicity</a:t>
            </a:r>
            <a:r>
              <a:rPr lang="en-GB" sz="1800" baseline="0" dirty="0"/>
              <a:t> of Children Reviewed </a:t>
            </a:r>
            <a:r>
              <a:rPr lang="en-GB" baseline="0" dirty="0"/>
              <a:t>22/23</a:t>
            </a:r>
            <a:endParaRPr lang="en-GB"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7.1169102436488024E-2"/>
          <c:y val="0.16515565762613008"/>
          <c:w val="0.89502743975184917"/>
          <c:h val="0.59786075707004416"/>
        </c:manualLayout>
      </c:layout>
      <c:barChart>
        <c:barDir val="col"/>
        <c:grouping val="clustered"/>
        <c:varyColors val="0"/>
        <c:ser>
          <c:idx val="0"/>
          <c:order val="0"/>
          <c:tx>
            <c:strRef>
              <c:f>Sheet1!$B$1</c:f>
              <c:strCache>
                <c:ptCount val="1"/>
                <c:pt idx="0">
                  <c:v>Total</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Sheet1!$A$2:$A$7</c:f>
              <c:strCache>
                <c:ptCount val="6"/>
                <c:pt idx="0">
                  <c:v>White</c:v>
                </c:pt>
                <c:pt idx="1">
                  <c:v>Unknown</c:v>
                </c:pt>
                <c:pt idx="2">
                  <c:v>Other</c:v>
                </c:pt>
                <c:pt idx="3">
                  <c:v>Mixed</c:v>
                </c:pt>
                <c:pt idx="4">
                  <c:v>Black or British Asian</c:v>
                </c:pt>
                <c:pt idx="5">
                  <c:v>Asian or Asian British</c:v>
                </c:pt>
              </c:strCache>
            </c:strRef>
          </c:cat>
          <c:val>
            <c:numRef>
              <c:f>Sheet1!$B$2:$B$7</c:f>
              <c:numCache>
                <c:formatCode>General</c:formatCode>
                <c:ptCount val="6"/>
                <c:pt idx="0">
                  <c:v>26</c:v>
                </c:pt>
                <c:pt idx="1">
                  <c:v>3</c:v>
                </c:pt>
                <c:pt idx="2">
                  <c:v>1</c:v>
                </c:pt>
                <c:pt idx="3">
                  <c:v>4</c:v>
                </c:pt>
                <c:pt idx="4">
                  <c:v>2</c:v>
                </c:pt>
                <c:pt idx="5">
                  <c:v>29</c:v>
                </c:pt>
              </c:numCache>
            </c:numRef>
          </c:val>
          <c:extLst>
            <c:ext xmlns:c16="http://schemas.microsoft.com/office/drawing/2014/chart" uri="{C3380CC4-5D6E-409C-BE32-E72D297353CC}">
              <c16:uniqueId val="{00000000-3AEF-4E34-A2C3-0F3A6F659668}"/>
            </c:ext>
          </c:extLst>
        </c:ser>
        <c:dLbls>
          <c:showLegendKey val="0"/>
          <c:showVal val="0"/>
          <c:showCatName val="0"/>
          <c:showSerName val="0"/>
          <c:showPercent val="0"/>
          <c:showBubbleSize val="0"/>
        </c:dLbls>
        <c:gapWidth val="100"/>
        <c:overlap val="-24"/>
        <c:axId val="276942440"/>
        <c:axId val="276936952"/>
      </c:barChart>
      <c:catAx>
        <c:axId val="27694244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76936952"/>
        <c:crosses val="autoZero"/>
        <c:auto val="1"/>
        <c:lblAlgn val="ctr"/>
        <c:lblOffset val="100"/>
        <c:noMultiLvlLbl val="0"/>
      </c:catAx>
      <c:valAx>
        <c:axId val="27693695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76942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2"/>
                </a:solidFill>
                <a:latin typeface="+mn-lt"/>
                <a:ea typeface="+mn-ea"/>
                <a:cs typeface="+mn-cs"/>
              </a:defRPr>
            </a:pPr>
            <a:r>
              <a:rPr lang="en-GB" b="1">
                <a:solidFill>
                  <a:schemeClr val="tx2"/>
                </a:solidFill>
              </a:rPr>
              <a:t>Ethnicity</a:t>
            </a:r>
            <a:r>
              <a:rPr lang="en-GB" b="1" baseline="0">
                <a:solidFill>
                  <a:schemeClr val="tx2"/>
                </a:solidFill>
              </a:rPr>
              <a:t> &amp; Category of Death</a:t>
            </a:r>
            <a:endParaRPr lang="en-GB" b="1">
              <a:solidFill>
                <a:schemeClr val="tx2"/>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2"/>
              </a:solidFill>
              <a:latin typeface="+mn-lt"/>
              <a:ea typeface="+mn-ea"/>
              <a:cs typeface="+mn-cs"/>
            </a:defRPr>
          </a:pPr>
          <a:endParaRPr lang="en-US"/>
        </a:p>
      </c:txPr>
    </c:title>
    <c:autoTitleDeleted val="0"/>
    <c:plotArea>
      <c:layout/>
      <c:barChart>
        <c:barDir val="bar"/>
        <c:grouping val="stacked"/>
        <c:varyColors val="0"/>
        <c:ser>
          <c:idx val="0"/>
          <c:order val="0"/>
          <c:tx>
            <c:strRef>
              <c:f>Sheet1!$B$56</c:f>
              <c:strCache>
                <c:ptCount val="1"/>
                <c:pt idx="0">
                  <c:v>White</c:v>
                </c:pt>
              </c:strCache>
            </c:strRef>
          </c:tx>
          <c:spPr>
            <a:solidFill>
              <a:schemeClr val="accent1"/>
            </a:solidFill>
            <a:ln>
              <a:noFill/>
            </a:ln>
            <a:effectLst/>
          </c:spPr>
          <c:invertIfNegative val="0"/>
          <c:cat>
            <c:strRef>
              <c:f>Sheet1!$A$57:$A$66</c:f>
              <c:strCache>
                <c:ptCount val="10"/>
                <c:pt idx="0">
                  <c:v>Acute medical or surgical condition</c:v>
                </c:pt>
                <c:pt idx="1">
                  <c:v>Chromosomal, genetic &amp; congenital anomalies </c:v>
                </c:pt>
                <c:pt idx="2">
                  <c:v>Chronic medical condition</c:v>
                </c:pt>
                <c:pt idx="3">
                  <c:v>Deliberately inflicted injury, abuse or neglect</c:v>
                </c:pt>
                <c:pt idx="4">
                  <c:v>Infection</c:v>
                </c:pt>
                <c:pt idx="5">
                  <c:v>Malignancy</c:v>
                </c:pt>
                <c:pt idx="6">
                  <c:v>Perinatal/neonatal event</c:v>
                </c:pt>
                <c:pt idx="7">
                  <c:v>Sudden unexpected, unexplained death</c:v>
                </c:pt>
                <c:pt idx="8">
                  <c:v>Suicide or deliberate self-inflicted harm</c:v>
                </c:pt>
                <c:pt idx="9">
                  <c:v>Trauma &amp; other external factors, including medical/surgical</c:v>
                </c:pt>
              </c:strCache>
            </c:strRef>
          </c:cat>
          <c:val>
            <c:numRef>
              <c:f>Sheet1!$B$57:$B$66</c:f>
              <c:numCache>
                <c:formatCode>General</c:formatCode>
                <c:ptCount val="10"/>
                <c:pt idx="0">
                  <c:v>0</c:v>
                </c:pt>
                <c:pt idx="1">
                  <c:v>4</c:v>
                </c:pt>
                <c:pt idx="2">
                  <c:v>2</c:v>
                </c:pt>
                <c:pt idx="3">
                  <c:v>0</c:v>
                </c:pt>
                <c:pt idx="4">
                  <c:v>2</c:v>
                </c:pt>
                <c:pt idx="5">
                  <c:v>3</c:v>
                </c:pt>
                <c:pt idx="6">
                  <c:v>9</c:v>
                </c:pt>
                <c:pt idx="7">
                  <c:v>5</c:v>
                </c:pt>
                <c:pt idx="8">
                  <c:v>0</c:v>
                </c:pt>
                <c:pt idx="9">
                  <c:v>1</c:v>
                </c:pt>
              </c:numCache>
            </c:numRef>
          </c:val>
          <c:extLst>
            <c:ext xmlns:c16="http://schemas.microsoft.com/office/drawing/2014/chart" uri="{C3380CC4-5D6E-409C-BE32-E72D297353CC}">
              <c16:uniqueId val="{00000000-0D6B-4E20-A896-1B60A2E5A07C}"/>
            </c:ext>
          </c:extLst>
        </c:ser>
        <c:ser>
          <c:idx val="1"/>
          <c:order val="1"/>
          <c:tx>
            <c:strRef>
              <c:f>Sheet1!$C$56</c:f>
              <c:strCache>
                <c:ptCount val="1"/>
                <c:pt idx="0">
                  <c:v>Unknown</c:v>
                </c:pt>
              </c:strCache>
            </c:strRef>
          </c:tx>
          <c:spPr>
            <a:solidFill>
              <a:schemeClr val="accent2"/>
            </a:solidFill>
            <a:ln>
              <a:noFill/>
            </a:ln>
            <a:effectLst/>
          </c:spPr>
          <c:invertIfNegative val="0"/>
          <c:cat>
            <c:strRef>
              <c:f>Sheet1!$A$57:$A$66</c:f>
              <c:strCache>
                <c:ptCount val="10"/>
                <c:pt idx="0">
                  <c:v>Acute medical or surgical condition</c:v>
                </c:pt>
                <c:pt idx="1">
                  <c:v>Chromosomal, genetic &amp; congenital anomalies </c:v>
                </c:pt>
                <c:pt idx="2">
                  <c:v>Chronic medical condition</c:v>
                </c:pt>
                <c:pt idx="3">
                  <c:v>Deliberately inflicted injury, abuse or neglect</c:v>
                </c:pt>
                <c:pt idx="4">
                  <c:v>Infection</c:v>
                </c:pt>
                <c:pt idx="5">
                  <c:v>Malignancy</c:v>
                </c:pt>
                <c:pt idx="6">
                  <c:v>Perinatal/neonatal event</c:v>
                </c:pt>
                <c:pt idx="7">
                  <c:v>Sudden unexpected, unexplained death</c:v>
                </c:pt>
                <c:pt idx="8">
                  <c:v>Suicide or deliberate self-inflicted harm</c:v>
                </c:pt>
                <c:pt idx="9">
                  <c:v>Trauma &amp; other external factors, including medical/surgical</c:v>
                </c:pt>
              </c:strCache>
            </c:strRef>
          </c:cat>
          <c:val>
            <c:numRef>
              <c:f>Sheet1!$C$57:$C$66</c:f>
              <c:numCache>
                <c:formatCode>General</c:formatCode>
                <c:ptCount val="10"/>
                <c:pt idx="0">
                  <c:v>0</c:v>
                </c:pt>
                <c:pt idx="1">
                  <c:v>1</c:v>
                </c:pt>
                <c:pt idx="2">
                  <c:v>0</c:v>
                </c:pt>
                <c:pt idx="3">
                  <c:v>0</c:v>
                </c:pt>
                <c:pt idx="4">
                  <c:v>0</c:v>
                </c:pt>
                <c:pt idx="5">
                  <c:v>0</c:v>
                </c:pt>
                <c:pt idx="6">
                  <c:v>0</c:v>
                </c:pt>
                <c:pt idx="7">
                  <c:v>1</c:v>
                </c:pt>
                <c:pt idx="8">
                  <c:v>0</c:v>
                </c:pt>
                <c:pt idx="9">
                  <c:v>1</c:v>
                </c:pt>
              </c:numCache>
            </c:numRef>
          </c:val>
          <c:extLst>
            <c:ext xmlns:c16="http://schemas.microsoft.com/office/drawing/2014/chart" uri="{C3380CC4-5D6E-409C-BE32-E72D297353CC}">
              <c16:uniqueId val="{00000001-0D6B-4E20-A896-1B60A2E5A07C}"/>
            </c:ext>
          </c:extLst>
        </c:ser>
        <c:ser>
          <c:idx val="2"/>
          <c:order val="2"/>
          <c:tx>
            <c:strRef>
              <c:f>Sheet1!$D$56</c:f>
              <c:strCache>
                <c:ptCount val="1"/>
                <c:pt idx="0">
                  <c:v>Other</c:v>
                </c:pt>
              </c:strCache>
            </c:strRef>
          </c:tx>
          <c:spPr>
            <a:solidFill>
              <a:schemeClr val="accent3"/>
            </a:solidFill>
            <a:ln>
              <a:noFill/>
            </a:ln>
            <a:effectLst/>
          </c:spPr>
          <c:invertIfNegative val="0"/>
          <c:cat>
            <c:strRef>
              <c:f>Sheet1!$A$57:$A$66</c:f>
              <c:strCache>
                <c:ptCount val="10"/>
                <c:pt idx="0">
                  <c:v>Acute medical or surgical condition</c:v>
                </c:pt>
                <c:pt idx="1">
                  <c:v>Chromosomal, genetic &amp; congenital anomalies </c:v>
                </c:pt>
                <c:pt idx="2">
                  <c:v>Chronic medical condition</c:v>
                </c:pt>
                <c:pt idx="3">
                  <c:v>Deliberately inflicted injury, abuse or neglect</c:v>
                </c:pt>
                <c:pt idx="4">
                  <c:v>Infection</c:v>
                </c:pt>
                <c:pt idx="5">
                  <c:v>Malignancy</c:v>
                </c:pt>
                <c:pt idx="6">
                  <c:v>Perinatal/neonatal event</c:v>
                </c:pt>
                <c:pt idx="7">
                  <c:v>Sudden unexpected, unexplained death</c:v>
                </c:pt>
                <c:pt idx="8">
                  <c:v>Suicide or deliberate self-inflicted harm</c:v>
                </c:pt>
                <c:pt idx="9">
                  <c:v>Trauma &amp; other external factors, including medical/surgical</c:v>
                </c:pt>
              </c:strCache>
            </c:strRef>
          </c:cat>
          <c:val>
            <c:numRef>
              <c:f>Sheet1!$D$57:$D$66</c:f>
              <c:numCache>
                <c:formatCode>General</c:formatCode>
                <c:ptCount val="10"/>
                <c:pt idx="0">
                  <c:v>0</c:v>
                </c:pt>
                <c:pt idx="1">
                  <c:v>1</c:v>
                </c:pt>
                <c:pt idx="2">
                  <c:v>0</c:v>
                </c:pt>
                <c:pt idx="3">
                  <c:v>0</c:v>
                </c:pt>
                <c:pt idx="4">
                  <c:v>0</c:v>
                </c:pt>
                <c:pt idx="5">
                  <c:v>0</c:v>
                </c:pt>
                <c:pt idx="6">
                  <c:v>0</c:v>
                </c:pt>
                <c:pt idx="7">
                  <c:v>0</c:v>
                </c:pt>
                <c:pt idx="8">
                  <c:v>0</c:v>
                </c:pt>
                <c:pt idx="9">
                  <c:v>0</c:v>
                </c:pt>
              </c:numCache>
            </c:numRef>
          </c:val>
          <c:extLst>
            <c:ext xmlns:c16="http://schemas.microsoft.com/office/drawing/2014/chart" uri="{C3380CC4-5D6E-409C-BE32-E72D297353CC}">
              <c16:uniqueId val="{00000002-0D6B-4E20-A896-1B60A2E5A07C}"/>
            </c:ext>
          </c:extLst>
        </c:ser>
        <c:ser>
          <c:idx val="3"/>
          <c:order val="3"/>
          <c:tx>
            <c:strRef>
              <c:f>Sheet1!$E$56</c:f>
              <c:strCache>
                <c:ptCount val="1"/>
                <c:pt idx="0">
                  <c:v>Mixed </c:v>
                </c:pt>
              </c:strCache>
            </c:strRef>
          </c:tx>
          <c:spPr>
            <a:solidFill>
              <a:schemeClr val="accent4"/>
            </a:solidFill>
            <a:ln>
              <a:noFill/>
            </a:ln>
            <a:effectLst/>
          </c:spPr>
          <c:invertIfNegative val="0"/>
          <c:cat>
            <c:strRef>
              <c:f>Sheet1!$A$57:$A$66</c:f>
              <c:strCache>
                <c:ptCount val="10"/>
                <c:pt idx="0">
                  <c:v>Acute medical or surgical condition</c:v>
                </c:pt>
                <c:pt idx="1">
                  <c:v>Chromosomal, genetic &amp; congenital anomalies </c:v>
                </c:pt>
                <c:pt idx="2">
                  <c:v>Chronic medical condition</c:v>
                </c:pt>
                <c:pt idx="3">
                  <c:v>Deliberately inflicted injury, abuse or neglect</c:v>
                </c:pt>
                <c:pt idx="4">
                  <c:v>Infection</c:v>
                </c:pt>
                <c:pt idx="5">
                  <c:v>Malignancy</c:v>
                </c:pt>
                <c:pt idx="6">
                  <c:v>Perinatal/neonatal event</c:v>
                </c:pt>
                <c:pt idx="7">
                  <c:v>Sudden unexpected, unexplained death</c:v>
                </c:pt>
                <c:pt idx="8">
                  <c:v>Suicide or deliberate self-inflicted harm</c:v>
                </c:pt>
                <c:pt idx="9">
                  <c:v>Trauma &amp; other external factors, including medical/surgical</c:v>
                </c:pt>
              </c:strCache>
            </c:strRef>
          </c:cat>
          <c:val>
            <c:numRef>
              <c:f>Sheet1!$E$57:$E$66</c:f>
              <c:numCache>
                <c:formatCode>General</c:formatCode>
                <c:ptCount val="10"/>
                <c:pt idx="0">
                  <c:v>1</c:v>
                </c:pt>
                <c:pt idx="1">
                  <c:v>1</c:v>
                </c:pt>
                <c:pt idx="2">
                  <c:v>0</c:v>
                </c:pt>
                <c:pt idx="3">
                  <c:v>0</c:v>
                </c:pt>
                <c:pt idx="4">
                  <c:v>1</c:v>
                </c:pt>
                <c:pt idx="5">
                  <c:v>0</c:v>
                </c:pt>
                <c:pt idx="6">
                  <c:v>0</c:v>
                </c:pt>
                <c:pt idx="7">
                  <c:v>0</c:v>
                </c:pt>
                <c:pt idx="8">
                  <c:v>1</c:v>
                </c:pt>
                <c:pt idx="9">
                  <c:v>0</c:v>
                </c:pt>
              </c:numCache>
            </c:numRef>
          </c:val>
          <c:extLst>
            <c:ext xmlns:c16="http://schemas.microsoft.com/office/drawing/2014/chart" uri="{C3380CC4-5D6E-409C-BE32-E72D297353CC}">
              <c16:uniqueId val="{00000003-0D6B-4E20-A896-1B60A2E5A07C}"/>
            </c:ext>
          </c:extLst>
        </c:ser>
        <c:ser>
          <c:idx val="4"/>
          <c:order val="4"/>
          <c:tx>
            <c:strRef>
              <c:f>Sheet1!$F$56</c:f>
              <c:strCache>
                <c:ptCount val="1"/>
                <c:pt idx="0">
                  <c:v>Black or Black British</c:v>
                </c:pt>
              </c:strCache>
            </c:strRef>
          </c:tx>
          <c:spPr>
            <a:solidFill>
              <a:schemeClr val="accent5"/>
            </a:solidFill>
            <a:ln>
              <a:noFill/>
            </a:ln>
            <a:effectLst/>
          </c:spPr>
          <c:invertIfNegative val="0"/>
          <c:cat>
            <c:strRef>
              <c:f>Sheet1!$A$57:$A$66</c:f>
              <c:strCache>
                <c:ptCount val="10"/>
                <c:pt idx="0">
                  <c:v>Acute medical or surgical condition</c:v>
                </c:pt>
                <c:pt idx="1">
                  <c:v>Chromosomal, genetic &amp; congenital anomalies </c:v>
                </c:pt>
                <c:pt idx="2">
                  <c:v>Chronic medical condition</c:v>
                </c:pt>
                <c:pt idx="3">
                  <c:v>Deliberately inflicted injury, abuse or neglect</c:v>
                </c:pt>
                <c:pt idx="4">
                  <c:v>Infection</c:v>
                </c:pt>
                <c:pt idx="5">
                  <c:v>Malignancy</c:v>
                </c:pt>
                <c:pt idx="6">
                  <c:v>Perinatal/neonatal event</c:v>
                </c:pt>
                <c:pt idx="7">
                  <c:v>Sudden unexpected, unexplained death</c:v>
                </c:pt>
                <c:pt idx="8">
                  <c:v>Suicide or deliberate self-inflicted harm</c:v>
                </c:pt>
                <c:pt idx="9">
                  <c:v>Trauma &amp; other external factors, including medical/surgical</c:v>
                </c:pt>
              </c:strCache>
            </c:strRef>
          </c:cat>
          <c:val>
            <c:numRef>
              <c:f>Sheet1!$F$57:$F$66</c:f>
              <c:numCache>
                <c:formatCode>General</c:formatCode>
                <c:ptCount val="10"/>
                <c:pt idx="0">
                  <c:v>0</c:v>
                </c:pt>
                <c:pt idx="1">
                  <c:v>0</c:v>
                </c:pt>
                <c:pt idx="2">
                  <c:v>1</c:v>
                </c:pt>
                <c:pt idx="3">
                  <c:v>0</c:v>
                </c:pt>
                <c:pt idx="4">
                  <c:v>0</c:v>
                </c:pt>
                <c:pt idx="5">
                  <c:v>1</c:v>
                </c:pt>
                <c:pt idx="6">
                  <c:v>0</c:v>
                </c:pt>
                <c:pt idx="7">
                  <c:v>0</c:v>
                </c:pt>
                <c:pt idx="8">
                  <c:v>0</c:v>
                </c:pt>
                <c:pt idx="9">
                  <c:v>0</c:v>
                </c:pt>
              </c:numCache>
            </c:numRef>
          </c:val>
          <c:extLst>
            <c:ext xmlns:c16="http://schemas.microsoft.com/office/drawing/2014/chart" uri="{C3380CC4-5D6E-409C-BE32-E72D297353CC}">
              <c16:uniqueId val="{00000004-0D6B-4E20-A896-1B60A2E5A07C}"/>
            </c:ext>
          </c:extLst>
        </c:ser>
        <c:ser>
          <c:idx val="5"/>
          <c:order val="5"/>
          <c:tx>
            <c:strRef>
              <c:f>Sheet1!$G$56</c:f>
              <c:strCache>
                <c:ptCount val="1"/>
                <c:pt idx="0">
                  <c:v>Asian or Asian British</c:v>
                </c:pt>
              </c:strCache>
            </c:strRef>
          </c:tx>
          <c:spPr>
            <a:solidFill>
              <a:schemeClr val="accent6"/>
            </a:solidFill>
            <a:ln>
              <a:noFill/>
            </a:ln>
            <a:effectLst/>
          </c:spPr>
          <c:invertIfNegative val="0"/>
          <c:cat>
            <c:strRef>
              <c:f>Sheet1!$A$57:$A$66</c:f>
              <c:strCache>
                <c:ptCount val="10"/>
                <c:pt idx="0">
                  <c:v>Acute medical or surgical condition</c:v>
                </c:pt>
                <c:pt idx="1">
                  <c:v>Chromosomal, genetic &amp; congenital anomalies </c:v>
                </c:pt>
                <c:pt idx="2">
                  <c:v>Chronic medical condition</c:v>
                </c:pt>
                <c:pt idx="3">
                  <c:v>Deliberately inflicted injury, abuse or neglect</c:v>
                </c:pt>
                <c:pt idx="4">
                  <c:v>Infection</c:v>
                </c:pt>
                <c:pt idx="5">
                  <c:v>Malignancy</c:v>
                </c:pt>
                <c:pt idx="6">
                  <c:v>Perinatal/neonatal event</c:v>
                </c:pt>
                <c:pt idx="7">
                  <c:v>Sudden unexpected, unexplained death</c:v>
                </c:pt>
                <c:pt idx="8">
                  <c:v>Suicide or deliberate self-inflicted harm</c:v>
                </c:pt>
                <c:pt idx="9">
                  <c:v>Trauma &amp; other external factors, including medical/surgical</c:v>
                </c:pt>
              </c:strCache>
            </c:strRef>
          </c:cat>
          <c:val>
            <c:numRef>
              <c:f>Sheet1!$G$57:$G$66</c:f>
              <c:numCache>
                <c:formatCode>General</c:formatCode>
                <c:ptCount val="10"/>
                <c:pt idx="0">
                  <c:v>2</c:v>
                </c:pt>
                <c:pt idx="1">
                  <c:v>14</c:v>
                </c:pt>
                <c:pt idx="2">
                  <c:v>2</c:v>
                </c:pt>
                <c:pt idx="3">
                  <c:v>0</c:v>
                </c:pt>
                <c:pt idx="4">
                  <c:v>1</c:v>
                </c:pt>
                <c:pt idx="5">
                  <c:v>3</c:v>
                </c:pt>
                <c:pt idx="6">
                  <c:v>6</c:v>
                </c:pt>
                <c:pt idx="7">
                  <c:v>0</c:v>
                </c:pt>
                <c:pt idx="8">
                  <c:v>0</c:v>
                </c:pt>
                <c:pt idx="9">
                  <c:v>1</c:v>
                </c:pt>
              </c:numCache>
            </c:numRef>
          </c:val>
          <c:extLst>
            <c:ext xmlns:c16="http://schemas.microsoft.com/office/drawing/2014/chart" uri="{C3380CC4-5D6E-409C-BE32-E72D297353CC}">
              <c16:uniqueId val="{00000005-0D6B-4E20-A896-1B60A2E5A07C}"/>
            </c:ext>
          </c:extLst>
        </c:ser>
        <c:dLbls>
          <c:showLegendKey val="0"/>
          <c:showVal val="0"/>
          <c:showCatName val="0"/>
          <c:showSerName val="0"/>
          <c:showPercent val="0"/>
          <c:showBubbleSize val="0"/>
        </c:dLbls>
        <c:gapWidth val="150"/>
        <c:overlap val="100"/>
        <c:axId val="244189520"/>
        <c:axId val="244189848"/>
      </c:barChart>
      <c:catAx>
        <c:axId val="2441895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2"/>
                </a:solidFill>
                <a:latin typeface="+mn-lt"/>
                <a:ea typeface="+mn-ea"/>
                <a:cs typeface="+mn-cs"/>
              </a:defRPr>
            </a:pPr>
            <a:endParaRPr lang="en-US"/>
          </a:p>
        </c:txPr>
        <c:crossAx val="244189848"/>
        <c:crosses val="autoZero"/>
        <c:auto val="1"/>
        <c:lblAlgn val="ctr"/>
        <c:lblOffset val="100"/>
        <c:noMultiLvlLbl val="0"/>
      </c:catAx>
      <c:valAx>
        <c:axId val="2441898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189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dirty="0"/>
              <a:t>Gender of Children</a:t>
            </a:r>
            <a:r>
              <a:rPr lang="en-US" baseline="0" dirty="0"/>
              <a:t> Reviewed 22/23</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Gender</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Sheet1!$A$2:$A$4</c:f>
              <c:strCache>
                <c:ptCount val="2"/>
                <c:pt idx="0">
                  <c:v>Male</c:v>
                </c:pt>
                <c:pt idx="1">
                  <c:v>Female</c:v>
                </c:pt>
              </c:strCache>
            </c:strRef>
          </c:cat>
          <c:val>
            <c:numRef>
              <c:f>Sheet1!$B$2:$B$4</c:f>
              <c:numCache>
                <c:formatCode>General</c:formatCode>
                <c:ptCount val="3"/>
                <c:pt idx="0">
                  <c:v>39</c:v>
                </c:pt>
                <c:pt idx="1">
                  <c:v>26</c:v>
                </c:pt>
              </c:numCache>
            </c:numRef>
          </c:val>
          <c:extLst>
            <c:ext xmlns:c16="http://schemas.microsoft.com/office/drawing/2014/chart" uri="{C3380CC4-5D6E-409C-BE32-E72D297353CC}">
              <c16:uniqueId val="{00000000-7306-407B-AF25-9A93F70FC87D}"/>
            </c:ext>
          </c:extLst>
        </c:ser>
        <c:dLbls>
          <c:dLblPos val="outEnd"/>
          <c:showLegendKey val="0"/>
          <c:showVal val="1"/>
          <c:showCatName val="0"/>
          <c:showSerName val="0"/>
          <c:showPercent val="0"/>
          <c:showBubbleSize val="0"/>
        </c:dLbls>
        <c:gapWidth val="100"/>
        <c:overlap val="-24"/>
        <c:axId val="276942440"/>
        <c:axId val="276936952"/>
      </c:barChart>
      <c:catAx>
        <c:axId val="27694244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76936952"/>
        <c:crosses val="autoZero"/>
        <c:auto val="1"/>
        <c:lblAlgn val="ctr"/>
        <c:lblOffset val="100"/>
        <c:noMultiLvlLbl val="0"/>
      </c:catAx>
      <c:valAx>
        <c:axId val="27693695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76942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 id="14">
  <a:schemeClr val="accent1"/>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584336-D0B1-4B0E-BA5C-55B2CED1D394}" type="doc">
      <dgm:prSet loTypeId="urn:microsoft.com/office/officeart/2005/8/layout/radial3" loCatId="cycle" qsTypeId="urn:microsoft.com/office/officeart/2005/8/quickstyle/simple1" qsCatId="simple" csTypeId="urn:microsoft.com/office/officeart/2005/8/colors/colorful1" csCatId="colorful" phldr="1"/>
      <dgm:spPr/>
      <dgm:t>
        <a:bodyPr/>
        <a:lstStyle/>
        <a:p>
          <a:endParaRPr lang="en-US"/>
        </a:p>
      </dgm:t>
    </dgm:pt>
    <dgm:pt modelId="{E1F87E0E-FF3E-47D3-BFF3-1936BDC1B9A7}">
      <dgm:prSet phldrT="[Text]"/>
      <dgm:spPr>
        <a:solidFill>
          <a:srgbClr val="00B0F0">
            <a:alpha val="50000"/>
          </a:srgbClr>
        </a:solidFill>
      </dgm:spPr>
      <dgm:t>
        <a:bodyPr/>
        <a:lstStyle/>
        <a:p>
          <a:r>
            <a:rPr lang="en-US" b="1" dirty="0"/>
            <a:t>2023/2024 Priorities</a:t>
          </a:r>
        </a:p>
      </dgm:t>
    </dgm:pt>
    <dgm:pt modelId="{169E7CD4-95A5-4EA3-A305-1668AA4A744D}" type="parTrans" cxnId="{98FD00BD-2599-433A-AC2F-14A7D52BA766}">
      <dgm:prSet/>
      <dgm:spPr/>
      <dgm:t>
        <a:bodyPr/>
        <a:lstStyle/>
        <a:p>
          <a:endParaRPr lang="en-US"/>
        </a:p>
      </dgm:t>
    </dgm:pt>
    <dgm:pt modelId="{9C10DDF3-A40F-4978-A049-EE2D16408C99}" type="sibTrans" cxnId="{98FD00BD-2599-433A-AC2F-14A7D52BA766}">
      <dgm:prSet/>
      <dgm:spPr/>
      <dgm:t>
        <a:bodyPr/>
        <a:lstStyle/>
        <a:p>
          <a:endParaRPr lang="en-US"/>
        </a:p>
      </dgm:t>
    </dgm:pt>
    <dgm:pt modelId="{2356E178-4180-471B-A95D-2442FCF758CB}">
      <dgm:prSet phldrT="[Text]"/>
      <dgm:spPr>
        <a:solidFill>
          <a:schemeClr val="accent2">
            <a:lumMod val="40000"/>
            <a:lumOff val="60000"/>
            <a:alpha val="50000"/>
          </a:schemeClr>
        </a:solidFill>
      </dgm:spPr>
      <dgm:t>
        <a:bodyPr/>
        <a:lstStyle/>
        <a:p>
          <a:r>
            <a:rPr lang="en-US" b="1" dirty="0"/>
            <a:t>Priority 1</a:t>
          </a:r>
        </a:p>
      </dgm:t>
    </dgm:pt>
    <dgm:pt modelId="{28637787-CABB-4AAD-B4EC-042A0B395341}" type="parTrans" cxnId="{3D751365-FC4E-4999-8138-5C7B52A6F84F}">
      <dgm:prSet/>
      <dgm:spPr/>
      <dgm:t>
        <a:bodyPr/>
        <a:lstStyle/>
        <a:p>
          <a:endParaRPr lang="en-US"/>
        </a:p>
      </dgm:t>
    </dgm:pt>
    <dgm:pt modelId="{419F9E5C-97BF-4A9A-8E09-71B55289B3AE}" type="sibTrans" cxnId="{3D751365-FC4E-4999-8138-5C7B52A6F84F}">
      <dgm:prSet/>
      <dgm:spPr/>
      <dgm:t>
        <a:bodyPr/>
        <a:lstStyle/>
        <a:p>
          <a:endParaRPr lang="en-US"/>
        </a:p>
      </dgm:t>
    </dgm:pt>
    <dgm:pt modelId="{D6369594-53CA-4743-BFF7-C2D904DA742C}">
      <dgm:prSet phldrT="[Text]"/>
      <dgm:spPr>
        <a:solidFill>
          <a:schemeClr val="accent2">
            <a:lumMod val="40000"/>
            <a:lumOff val="60000"/>
            <a:alpha val="50000"/>
          </a:schemeClr>
        </a:solidFill>
      </dgm:spPr>
      <dgm:t>
        <a:bodyPr/>
        <a:lstStyle/>
        <a:p>
          <a:r>
            <a:rPr lang="en-US" b="1" dirty="0"/>
            <a:t>Priority 2</a:t>
          </a:r>
        </a:p>
      </dgm:t>
    </dgm:pt>
    <dgm:pt modelId="{5433BCDE-D01B-4C43-9770-3BCF6A203491}" type="parTrans" cxnId="{AFAA54E3-514A-4D36-807E-9FBD4120AF30}">
      <dgm:prSet/>
      <dgm:spPr/>
      <dgm:t>
        <a:bodyPr/>
        <a:lstStyle/>
        <a:p>
          <a:endParaRPr lang="en-US"/>
        </a:p>
      </dgm:t>
    </dgm:pt>
    <dgm:pt modelId="{5B98D9CA-9FDF-44BD-98EC-0F6E2E37923A}" type="sibTrans" cxnId="{AFAA54E3-514A-4D36-807E-9FBD4120AF30}">
      <dgm:prSet/>
      <dgm:spPr/>
      <dgm:t>
        <a:bodyPr/>
        <a:lstStyle/>
        <a:p>
          <a:endParaRPr lang="en-US"/>
        </a:p>
      </dgm:t>
    </dgm:pt>
    <dgm:pt modelId="{B626C495-F3A7-4ADE-A0FE-4E7983E98359}">
      <dgm:prSet phldrT="[Text]"/>
      <dgm:spPr>
        <a:solidFill>
          <a:schemeClr val="accent2">
            <a:lumMod val="40000"/>
            <a:lumOff val="60000"/>
            <a:alpha val="50000"/>
          </a:schemeClr>
        </a:solidFill>
      </dgm:spPr>
      <dgm:t>
        <a:bodyPr/>
        <a:lstStyle/>
        <a:p>
          <a:r>
            <a:rPr lang="en-US" b="1" dirty="0"/>
            <a:t>Priority 3</a:t>
          </a:r>
        </a:p>
      </dgm:t>
    </dgm:pt>
    <dgm:pt modelId="{6F2AC2C2-8163-4C6A-99C5-72A6C2B2A33F}" type="parTrans" cxnId="{13AF98FC-2DB9-4B5F-85B0-E587DE19880D}">
      <dgm:prSet/>
      <dgm:spPr/>
      <dgm:t>
        <a:bodyPr/>
        <a:lstStyle/>
        <a:p>
          <a:endParaRPr lang="en-US"/>
        </a:p>
      </dgm:t>
    </dgm:pt>
    <dgm:pt modelId="{91A8EA40-4823-4FE8-82D6-C24B81F0FC1F}" type="sibTrans" cxnId="{13AF98FC-2DB9-4B5F-85B0-E587DE19880D}">
      <dgm:prSet/>
      <dgm:spPr/>
      <dgm:t>
        <a:bodyPr/>
        <a:lstStyle/>
        <a:p>
          <a:endParaRPr lang="en-US"/>
        </a:p>
      </dgm:t>
    </dgm:pt>
    <dgm:pt modelId="{E36802A8-8210-4B7B-A8D1-BD1930835C0E}">
      <dgm:prSet phldrT="[Text]"/>
      <dgm:spPr>
        <a:solidFill>
          <a:schemeClr val="accent2">
            <a:lumMod val="40000"/>
            <a:lumOff val="60000"/>
            <a:alpha val="50000"/>
          </a:schemeClr>
        </a:solidFill>
      </dgm:spPr>
      <dgm:t>
        <a:bodyPr/>
        <a:lstStyle/>
        <a:p>
          <a:r>
            <a:rPr lang="en-US" b="1" dirty="0"/>
            <a:t>Priority 4</a:t>
          </a:r>
        </a:p>
      </dgm:t>
    </dgm:pt>
    <dgm:pt modelId="{5641DD4C-FC0B-44FA-9334-A464BFA36240}" type="parTrans" cxnId="{6BCDF0BF-CFD7-4444-A367-A99849E2A995}">
      <dgm:prSet/>
      <dgm:spPr/>
      <dgm:t>
        <a:bodyPr/>
        <a:lstStyle/>
        <a:p>
          <a:endParaRPr lang="en-GB"/>
        </a:p>
      </dgm:t>
    </dgm:pt>
    <dgm:pt modelId="{FE36D8C7-254B-4FB5-BAE5-514191E3874F}" type="sibTrans" cxnId="{6BCDF0BF-CFD7-4444-A367-A99849E2A995}">
      <dgm:prSet/>
      <dgm:spPr/>
      <dgm:t>
        <a:bodyPr/>
        <a:lstStyle/>
        <a:p>
          <a:endParaRPr lang="en-GB"/>
        </a:p>
      </dgm:t>
    </dgm:pt>
    <dgm:pt modelId="{175F1DAC-7B7E-4D09-8DB8-99368C0C72D4}" type="pres">
      <dgm:prSet presAssocID="{62584336-D0B1-4B0E-BA5C-55B2CED1D394}" presName="composite" presStyleCnt="0">
        <dgm:presLayoutVars>
          <dgm:chMax val="1"/>
          <dgm:dir/>
          <dgm:resizeHandles val="exact"/>
        </dgm:presLayoutVars>
      </dgm:prSet>
      <dgm:spPr/>
    </dgm:pt>
    <dgm:pt modelId="{1C01A5B2-67EA-4686-B86C-CBFC598D5477}" type="pres">
      <dgm:prSet presAssocID="{62584336-D0B1-4B0E-BA5C-55B2CED1D394}" presName="radial" presStyleCnt="0">
        <dgm:presLayoutVars>
          <dgm:animLvl val="ctr"/>
        </dgm:presLayoutVars>
      </dgm:prSet>
      <dgm:spPr/>
    </dgm:pt>
    <dgm:pt modelId="{D4E6F5B5-CA2C-475F-A4B6-5AB59CD1A7CA}" type="pres">
      <dgm:prSet presAssocID="{E1F87E0E-FF3E-47D3-BFF3-1936BDC1B9A7}" presName="centerShape" presStyleLbl="vennNode1" presStyleIdx="0" presStyleCnt="5"/>
      <dgm:spPr/>
    </dgm:pt>
    <dgm:pt modelId="{E7BFA9EE-B858-4016-80BA-575963560F75}" type="pres">
      <dgm:prSet presAssocID="{2356E178-4180-471B-A95D-2442FCF758CB}" presName="node" presStyleLbl="vennNode1" presStyleIdx="1" presStyleCnt="5">
        <dgm:presLayoutVars>
          <dgm:bulletEnabled val="1"/>
        </dgm:presLayoutVars>
      </dgm:prSet>
      <dgm:spPr/>
    </dgm:pt>
    <dgm:pt modelId="{3255F1BD-E04A-41BF-B64D-B06E6D0468D8}" type="pres">
      <dgm:prSet presAssocID="{D6369594-53CA-4743-BFF7-C2D904DA742C}" presName="node" presStyleLbl="vennNode1" presStyleIdx="2" presStyleCnt="5">
        <dgm:presLayoutVars>
          <dgm:bulletEnabled val="1"/>
        </dgm:presLayoutVars>
      </dgm:prSet>
      <dgm:spPr/>
    </dgm:pt>
    <dgm:pt modelId="{BCC6AE36-1AA5-4143-A95B-3979139E867E}" type="pres">
      <dgm:prSet presAssocID="{B626C495-F3A7-4ADE-A0FE-4E7983E98359}" presName="node" presStyleLbl="vennNode1" presStyleIdx="3" presStyleCnt="5">
        <dgm:presLayoutVars>
          <dgm:bulletEnabled val="1"/>
        </dgm:presLayoutVars>
      </dgm:prSet>
      <dgm:spPr/>
    </dgm:pt>
    <dgm:pt modelId="{E8878D5C-4A42-41EE-9AFC-6AE34677FE52}" type="pres">
      <dgm:prSet presAssocID="{E36802A8-8210-4B7B-A8D1-BD1930835C0E}" presName="node" presStyleLbl="vennNode1" presStyleIdx="4" presStyleCnt="5">
        <dgm:presLayoutVars>
          <dgm:bulletEnabled val="1"/>
        </dgm:presLayoutVars>
      </dgm:prSet>
      <dgm:spPr/>
    </dgm:pt>
  </dgm:ptLst>
  <dgm:cxnLst>
    <dgm:cxn modelId="{B6E83B19-5D11-44BC-AD17-99B028D996DF}" type="presOf" srcId="{B626C495-F3A7-4ADE-A0FE-4E7983E98359}" destId="{BCC6AE36-1AA5-4143-A95B-3979139E867E}" srcOrd="0" destOrd="0" presId="urn:microsoft.com/office/officeart/2005/8/layout/radial3"/>
    <dgm:cxn modelId="{AEE98D22-A9F2-4255-AFB6-A0ED2CB1873F}" type="presOf" srcId="{D6369594-53CA-4743-BFF7-C2D904DA742C}" destId="{3255F1BD-E04A-41BF-B64D-B06E6D0468D8}" srcOrd="0" destOrd="0" presId="urn:microsoft.com/office/officeart/2005/8/layout/radial3"/>
    <dgm:cxn modelId="{F339392A-F50D-4149-88A7-C76139497029}" type="presOf" srcId="{E36802A8-8210-4B7B-A8D1-BD1930835C0E}" destId="{E8878D5C-4A42-41EE-9AFC-6AE34677FE52}" srcOrd="0" destOrd="0" presId="urn:microsoft.com/office/officeart/2005/8/layout/radial3"/>
    <dgm:cxn modelId="{A1085363-045E-4F47-B723-8682EAC9231F}" type="presOf" srcId="{E1F87E0E-FF3E-47D3-BFF3-1936BDC1B9A7}" destId="{D4E6F5B5-CA2C-475F-A4B6-5AB59CD1A7CA}" srcOrd="0" destOrd="0" presId="urn:microsoft.com/office/officeart/2005/8/layout/radial3"/>
    <dgm:cxn modelId="{3D751365-FC4E-4999-8138-5C7B52A6F84F}" srcId="{E1F87E0E-FF3E-47D3-BFF3-1936BDC1B9A7}" destId="{2356E178-4180-471B-A95D-2442FCF758CB}" srcOrd="0" destOrd="0" parTransId="{28637787-CABB-4AAD-B4EC-042A0B395341}" sibTransId="{419F9E5C-97BF-4A9A-8E09-71B55289B3AE}"/>
    <dgm:cxn modelId="{BAFD616A-48D4-4CE2-BE90-B473CBD27401}" type="presOf" srcId="{62584336-D0B1-4B0E-BA5C-55B2CED1D394}" destId="{175F1DAC-7B7E-4D09-8DB8-99368C0C72D4}" srcOrd="0" destOrd="0" presId="urn:microsoft.com/office/officeart/2005/8/layout/radial3"/>
    <dgm:cxn modelId="{C7C97B5A-DAB0-425D-8190-7B36D881A196}" type="presOf" srcId="{2356E178-4180-471B-A95D-2442FCF758CB}" destId="{E7BFA9EE-B858-4016-80BA-575963560F75}" srcOrd="0" destOrd="0" presId="urn:microsoft.com/office/officeart/2005/8/layout/radial3"/>
    <dgm:cxn modelId="{98FD00BD-2599-433A-AC2F-14A7D52BA766}" srcId="{62584336-D0B1-4B0E-BA5C-55B2CED1D394}" destId="{E1F87E0E-FF3E-47D3-BFF3-1936BDC1B9A7}" srcOrd="0" destOrd="0" parTransId="{169E7CD4-95A5-4EA3-A305-1668AA4A744D}" sibTransId="{9C10DDF3-A40F-4978-A049-EE2D16408C99}"/>
    <dgm:cxn modelId="{6BCDF0BF-CFD7-4444-A367-A99849E2A995}" srcId="{E1F87E0E-FF3E-47D3-BFF3-1936BDC1B9A7}" destId="{E36802A8-8210-4B7B-A8D1-BD1930835C0E}" srcOrd="3" destOrd="0" parTransId="{5641DD4C-FC0B-44FA-9334-A464BFA36240}" sibTransId="{FE36D8C7-254B-4FB5-BAE5-514191E3874F}"/>
    <dgm:cxn modelId="{AFAA54E3-514A-4D36-807E-9FBD4120AF30}" srcId="{E1F87E0E-FF3E-47D3-BFF3-1936BDC1B9A7}" destId="{D6369594-53CA-4743-BFF7-C2D904DA742C}" srcOrd="1" destOrd="0" parTransId="{5433BCDE-D01B-4C43-9770-3BCF6A203491}" sibTransId="{5B98D9CA-9FDF-44BD-98EC-0F6E2E37923A}"/>
    <dgm:cxn modelId="{13AF98FC-2DB9-4B5F-85B0-E587DE19880D}" srcId="{E1F87E0E-FF3E-47D3-BFF3-1936BDC1B9A7}" destId="{B626C495-F3A7-4ADE-A0FE-4E7983E98359}" srcOrd="2" destOrd="0" parTransId="{6F2AC2C2-8163-4C6A-99C5-72A6C2B2A33F}" sibTransId="{91A8EA40-4823-4FE8-82D6-C24B81F0FC1F}"/>
    <dgm:cxn modelId="{322F8310-51C0-41AC-BA86-878469AEE493}" type="presParOf" srcId="{175F1DAC-7B7E-4D09-8DB8-99368C0C72D4}" destId="{1C01A5B2-67EA-4686-B86C-CBFC598D5477}" srcOrd="0" destOrd="0" presId="urn:microsoft.com/office/officeart/2005/8/layout/radial3"/>
    <dgm:cxn modelId="{FB900D26-307F-470A-A5A9-AF75A570F909}" type="presParOf" srcId="{1C01A5B2-67EA-4686-B86C-CBFC598D5477}" destId="{D4E6F5B5-CA2C-475F-A4B6-5AB59CD1A7CA}" srcOrd="0" destOrd="0" presId="urn:microsoft.com/office/officeart/2005/8/layout/radial3"/>
    <dgm:cxn modelId="{1DC02741-8F5F-446C-82F9-5DEE6810631E}" type="presParOf" srcId="{1C01A5B2-67EA-4686-B86C-CBFC598D5477}" destId="{E7BFA9EE-B858-4016-80BA-575963560F75}" srcOrd="1" destOrd="0" presId="urn:microsoft.com/office/officeart/2005/8/layout/radial3"/>
    <dgm:cxn modelId="{E4CFE2F0-8814-4D45-A112-66C25B52A3B9}" type="presParOf" srcId="{1C01A5B2-67EA-4686-B86C-CBFC598D5477}" destId="{3255F1BD-E04A-41BF-B64D-B06E6D0468D8}" srcOrd="2" destOrd="0" presId="urn:microsoft.com/office/officeart/2005/8/layout/radial3"/>
    <dgm:cxn modelId="{D5D1BF6F-28A7-4A59-B882-B2B4B916C482}" type="presParOf" srcId="{1C01A5B2-67EA-4686-B86C-CBFC598D5477}" destId="{BCC6AE36-1AA5-4143-A95B-3979139E867E}" srcOrd="3" destOrd="0" presId="urn:microsoft.com/office/officeart/2005/8/layout/radial3"/>
    <dgm:cxn modelId="{9148926A-3D60-4404-8091-345834E705FF}" type="presParOf" srcId="{1C01A5B2-67EA-4686-B86C-CBFC598D5477}" destId="{E8878D5C-4A42-41EE-9AFC-6AE34677FE52}"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E6F5B5-CA2C-475F-A4B6-5AB59CD1A7CA}">
      <dsp:nvSpPr>
        <dsp:cNvPr id="0" name=""/>
        <dsp:cNvSpPr/>
      </dsp:nvSpPr>
      <dsp:spPr>
        <a:xfrm>
          <a:off x="958212" y="966601"/>
          <a:ext cx="2387127" cy="2387127"/>
        </a:xfrm>
        <a:prstGeom prst="ellipse">
          <a:avLst/>
        </a:prstGeom>
        <a:solidFill>
          <a:srgbClr val="00B0F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t>2023/2024 Priorities</a:t>
          </a:r>
        </a:p>
      </dsp:txBody>
      <dsp:txXfrm>
        <a:off x="1307799" y="1316188"/>
        <a:ext cx="1687953" cy="1687953"/>
      </dsp:txXfrm>
    </dsp:sp>
    <dsp:sp modelId="{E7BFA9EE-B858-4016-80BA-575963560F75}">
      <dsp:nvSpPr>
        <dsp:cNvPr id="0" name=""/>
        <dsp:cNvSpPr/>
      </dsp:nvSpPr>
      <dsp:spPr>
        <a:xfrm>
          <a:off x="1554994" y="8815"/>
          <a:ext cx="1193563" cy="1193563"/>
        </a:xfrm>
        <a:prstGeom prst="ellipse">
          <a:avLst/>
        </a:prstGeom>
        <a:solidFill>
          <a:schemeClr val="accent2">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kern="1200" dirty="0"/>
            <a:t>Priority 1</a:t>
          </a:r>
        </a:p>
      </dsp:txBody>
      <dsp:txXfrm>
        <a:off x="1729787" y="183608"/>
        <a:ext cx="843977" cy="843977"/>
      </dsp:txXfrm>
    </dsp:sp>
    <dsp:sp modelId="{3255F1BD-E04A-41BF-B64D-B06E6D0468D8}">
      <dsp:nvSpPr>
        <dsp:cNvPr id="0" name=""/>
        <dsp:cNvSpPr/>
      </dsp:nvSpPr>
      <dsp:spPr>
        <a:xfrm>
          <a:off x="3109563" y="1563383"/>
          <a:ext cx="1193563" cy="1193563"/>
        </a:xfrm>
        <a:prstGeom prst="ellipse">
          <a:avLst/>
        </a:prstGeom>
        <a:solidFill>
          <a:schemeClr val="accent2">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kern="1200" dirty="0"/>
            <a:t>Priority 2</a:t>
          </a:r>
        </a:p>
      </dsp:txBody>
      <dsp:txXfrm>
        <a:off x="3284356" y="1738176"/>
        <a:ext cx="843977" cy="843977"/>
      </dsp:txXfrm>
    </dsp:sp>
    <dsp:sp modelId="{BCC6AE36-1AA5-4143-A95B-3979139E867E}">
      <dsp:nvSpPr>
        <dsp:cNvPr id="0" name=""/>
        <dsp:cNvSpPr/>
      </dsp:nvSpPr>
      <dsp:spPr>
        <a:xfrm>
          <a:off x="1554994" y="3117952"/>
          <a:ext cx="1193563" cy="1193563"/>
        </a:xfrm>
        <a:prstGeom prst="ellipse">
          <a:avLst/>
        </a:prstGeom>
        <a:solidFill>
          <a:schemeClr val="accent2">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kern="1200" dirty="0"/>
            <a:t>Priority 3</a:t>
          </a:r>
        </a:p>
      </dsp:txBody>
      <dsp:txXfrm>
        <a:off x="1729787" y="3292745"/>
        <a:ext cx="843977" cy="843977"/>
      </dsp:txXfrm>
    </dsp:sp>
    <dsp:sp modelId="{E8878D5C-4A42-41EE-9AFC-6AE34677FE52}">
      <dsp:nvSpPr>
        <dsp:cNvPr id="0" name=""/>
        <dsp:cNvSpPr/>
      </dsp:nvSpPr>
      <dsp:spPr>
        <a:xfrm>
          <a:off x="426" y="1563383"/>
          <a:ext cx="1193563" cy="1193563"/>
        </a:xfrm>
        <a:prstGeom prst="ellipse">
          <a:avLst/>
        </a:prstGeom>
        <a:solidFill>
          <a:schemeClr val="accent2">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kern="1200" dirty="0"/>
            <a:t>Priority 4</a:t>
          </a:r>
        </a:p>
      </dsp:txBody>
      <dsp:txXfrm>
        <a:off x="175219" y="1738176"/>
        <a:ext cx="843977" cy="843977"/>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F93605-0C0C-4258-9724-5F2F9BB3BC90}" type="datetimeFigureOut">
              <a:rPr lang="en-US" smtClean="0"/>
              <a:t>1/29/2024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63FFE7F-C917-439A-8026-3D301EB5CC28}" type="slidenum">
              <a:rPr lang="en-US" smtClean="0"/>
              <a:t>‹#›</a:t>
            </a:fld>
            <a:endParaRPr lang="en-US" dirty="0"/>
          </a:p>
        </p:txBody>
      </p:sp>
    </p:spTree>
    <p:extLst>
      <p:ext uri="{BB962C8B-B14F-4D97-AF65-F5344CB8AC3E}">
        <p14:creationId xmlns:p14="http://schemas.microsoft.com/office/powerpoint/2010/main" val="7527998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31B3D-E4E3-4A80-AB70-C5564C267266}" type="datetimeFigureOut">
              <a:rPr lang="en-US" smtClean="0"/>
              <a:t>1/29/2024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C0B30D-C07A-425B-A90C-BA7BEB191079}" type="slidenum">
              <a:rPr lang="en-US" smtClean="0"/>
              <a:t>‹#›</a:t>
            </a:fld>
            <a:endParaRPr lang="en-US" dirty="0"/>
          </a:p>
        </p:txBody>
      </p:sp>
    </p:spTree>
    <p:extLst>
      <p:ext uri="{BB962C8B-B14F-4D97-AF65-F5344CB8AC3E}">
        <p14:creationId xmlns:p14="http://schemas.microsoft.com/office/powerpoint/2010/main" val="3723190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4245434"/>
            <a:ext cx="8686800" cy="1464906"/>
          </a:xfrm>
        </p:spPr>
        <p:txBody>
          <a:bodyPr anchor="b">
            <a:normAutofit/>
          </a:bodyPr>
          <a:lstStyle>
            <a:lvl1pPr algn="l">
              <a:lnSpc>
                <a:spcPct val="80000"/>
              </a:lnSpc>
              <a:defRPr sz="4800">
                <a:solidFill>
                  <a:schemeClr val="bg1"/>
                </a:solidFill>
                <a:effectLst>
                  <a:outerShdw blurRad="63500" algn="ctr" rotWithShape="0">
                    <a:prstClr val="black">
                      <a:alpha val="4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066800" y="5731795"/>
            <a:ext cx="8686800" cy="440405"/>
          </a:xfrm>
        </p:spPr>
        <p:txBody>
          <a:bodyPr/>
          <a:lstStyle>
            <a:lvl1pPr marL="0" indent="0" algn="l">
              <a:spcBef>
                <a:spcPts val="0"/>
              </a:spcBef>
              <a:buNone/>
              <a:defRPr sz="2400">
                <a:solidFill>
                  <a:schemeClr val="bg1"/>
                </a:solidFill>
                <a:effectLst>
                  <a:outerShdw blurRad="63500" algn="ctr" rotWithShape="0">
                    <a:prstClr val="black">
                      <a:alpha val="40000"/>
                    </a:prst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6400" y="457200"/>
            <a:ext cx="1828800" cy="5719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457200"/>
            <a:ext cx="7955280" cy="5719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518"/>
            <a:ext cx="10058400" cy="118872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4242816"/>
            <a:ext cx="8686800" cy="1463040"/>
          </a:xfrm>
        </p:spPr>
        <p:txBody>
          <a:bodyPr anchor="b">
            <a:normAutofit/>
          </a:bodyPr>
          <a:lstStyle>
            <a:lvl1pPr>
              <a:defRPr sz="4800"/>
            </a:lvl1pPr>
          </a:lstStyle>
          <a:p>
            <a:r>
              <a:rPr lang="en-US"/>
              <a:t>Click to edit Master title style</a:t>
            </a:r>
          </a:p>
        </p:txBody>
      </p:sp>
      <p:sp>
        <p:nvSpPr>
          <p:cNvPr id="3" name="Text Placeholder 2"/>
          <p:cNvSpPr>
            <a:spLocks noGrp="1"/>
          </p:cNvSpPr>
          <p:nvPr>
            <p:ph type="body" idx="1"/>
          </p:nvPr>
        </p:nvSpPr>
        <p:spPr>
          <a:xfrm>
            <a:off x="1066799" y="5733288"/>
            <a:ext cx="8686800" cy="438912"/>
          </a:xfrm>
        </p:spPr>
        <p:txBody>
          <a:bodyPr/>
          <a:lstStyle>
            <a:lvl1pPr marL="0" indent="0">
              <a:spcBef>
                <a:spcPts val="0"/>
              </a:spcBef>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04999"/>
            <a:ext cx="4800600" cy="4271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04999"/>
            <a:ext cx="4800600" cy="4271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6800" y="1772815"/>
            <a:ext cx="4800600" cy="737121"/>
          </a:xfrm>
        </p:spPr>
        <p:txBody>
          <a:bodyPr anchor="ctr"/>
          <a:lstStyle>
            <a:lvl1pPr marL="0" indent="0">
              <a:spcBef>
                <a:spcPts val="0"/>
              </a:spcBef>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6800" y="2509937"/>
            <a:ext cx="4800600" cy="36622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772815"/>
            <a:ext cx="4800600" cy="737121"/>
          </a:xfrm>
        </p:spPr>
        <p:txBody>
          <a:bodyPr anchor="ctr"/>
          <a:lstStyle>
            <a:lvl1pPr marL="0" indent="0">
              <a:spcBef>
                <a:spcPts val="0"/>
              </a:spcBef>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09937"/>
            <a:ext cx="4800600" cy="36622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760" y="3090672"/>
            <a:ext cx="4663440" cy="1828800"/>
          </a:xfrm>
        </p:spPr>
        <p:txBody>
          <a:bodyPr anchor="b">
            <a:normAutofit/>
          </a:bodyPr>
          <a:lstStyle>
            <a:lvl1pPr>
              <a:defRPr sz="3600"/>
            </a:lvl1pPr>
          </a:lstStyle>
          <a:p>
            <a:r>
              <a:rPr lang="en-US"/>
              <a:t>Click to edit Master title style</a:t>
            </a:r>
          </a:p>
        </p:txBody>
      </p:sp>
      <p:sp>
        <p:nvSpPr>
          <p:cNvPr id="3" name="Content Placeholder 2"/>
          <p:cNvSpPr>
            <a:spLocks noGrp="1"/>
          </p:cNvSpPr>
          <p:nvPr>
            <p:ph idx="1"/>
          </p:nvPr>
        </p:nvSpPr>
        <p:spPr>
          <a:xfrm>
            <a:off x="685799" y="457200"/>
            <a:ext cx="5410201" cy="57150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42760" y="4983480"/>
            <a:ext cx="4663440" cy="118872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760" y="3093099"/>
            <a:ext cx="4663440" cy="1828800"/>
          </a:xfrm>
        </p:spPr>
        <p:txBody>
          <a:bodyPr anchor="b">
            <a:normAutofit/>
          </a:bodyPr>
          <a:lstStyle>
            <a:lvl1pPr>
              <a:defRPr sz="3600"/>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0" y="0"/>
            <a:ext cx="6096000" cy="6858000"/>
          </a:xfrm>
        </p:spPr>
        <p:txBody>
          <a:bodyPr tIns="4572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42760" y="4983480"/>
            <a:ext cx="4663440" cy="118872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3000">
              <a:srgbClr val="F8FBF7"/>
            </a:gs>
            <a:gs pos="73000">
              <a:schemeClr val="accent5">
                <a:lumMod val="40000"/>
                <a:lumOff val="60000"/>
              </a:schemeClr>
            </a:gs>
            <a:gs pos="83000">
              <a:schemeClr val="accent1">
                <a:lumMod val="33000"/>
                <a:lumOff val="67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6800" y="457518"/>
            <a:ext cx="10058400" cy="118872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1905001"/>
            <a:ext cx="100584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6800" y="6400800"/>
            <a:ext cx="1097280" cy="228600"/>
          </a:xfrm>
          <a:prstGeom prst="rect">
            <a:avLst/>
          </a:prstGeom>
        </p:spPr>
        <p:txBody>
          <a:bodyPr vert="horz" lIns="91440" tIns="45720" rIns="91440" bIns="45720" rtlCol="0" anchor="ctr"/>
          <a:lstStyle>
            <a:lvl1pPr algn="l">
              <a:defRPr sz="1100">
                <a:solidFill>
                  <a:schemeClr val="tx1"/>
                </a:solidFill>
              </a:defRPr>
            </a:lvl1pPr>
          </a:lstStyle>
          <a:p>
            <a:endParaRPr lang="en-US" dirty="0"/>
          </a:p>
        </p:txBody>
      </p:sp>
      <p:sp>
        <p:nvSpPr>
          <p:cNvPr id="5" name="Footer Placeholder 4"/>
          <p:cNvSpPr>
            <a:spLocks noGrp="1"/>
          </p:cNvSpPr>
          <p:nvPr>
            <p:ph type="ftr" sz="quarter" idx="3"/>
          </p:nvPr>
        </p:nvSpPr>
        <p:spPr>
          <a:xfrm>
            <a:off x="2422849" y="6400800"/>
            <a:ext cx="7315200" cy="228600"/>
          </a:xfrm>
          <a:prstGeom prst="rect">
            <a:avLst/>
          </a:prstGeom>
        </p:spPr>
        <p:txBody>
          <a:bodyPr vert="horz" lIns="91440" tIns="45720" rIns="91440" bIns="45720" rtlCol="0" anchor="ctr"/>
          <a:lstStyle>
            <a:lvl1pPr algn="ctr">
              <a:defRPr sz="1100">
                <a:solidFill>
                  <a:schemeClr val="tx1"/>
                </a:solidFill>
              </a:defRPr>
            </a:lvl1pPr>
          </a:lstStyle>
          <a:p>
            <a:endParaRPr lang="en-US" dirty="0"/>
          </a:p>
        </p:txBody>
      </p:sp>
      <p:sp>
        <p:nvSpPr>
          <p:cNvPr id="6" name="Slide Number Placeholder 5"/>
          <p:cNvSpPr>
            <a:spLocks noGrp="1"/>
          </p:cNvSpPr>
          <p:nvPr>
            <p:ph type="sldNum" sz="quarter" idx="4"/>
          </p:nvPr>
        </p:nvSpPr>
        <p:spPr>
          <a:xfrm>
            <a:off x="10027920" y="6400800"/>
            <a:ext cx="1097280" cy="228600"/>
          </a:xfrm>
          <a:prstGeom prst="rect">
            <a:avLst/>
          </a:prstGeom>
        </p:spPr>
        <p:txBody>
          <a:bodyPr vert="horz" lIns="91440" tIns="45720" rIns="91440" bIns="45720" rtlCol="0" anchor="ctr"/>
          <a:lstStyle>
            <a:lvl1pPr algn="r">
              <a:defRPr sz="1100">
                <a:solidFill>
                  <a:schemeClr val="tx1"/>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6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5"/>
        </a:buClr>
        <a:buSzPct val="90000"/>
        <a:buFont typeface="Arial"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200"/>
        </a:spcBef>
        <a:buClr>
          <a:schemeClr val="accent5"/>
        </a:buClr>
        <a:buSzPct val="90000"/>
        <a:buFont typeface="Arial"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Clr>
          <a:schemeClr val="accent5"/>
        </a:buClr>
        <a:buSzPct val="90000"/>
        <a:buFont typeface="Arial" pitchFamily="34" charset="0"/>
        <a:buChar char="•"/>
        <a:defRPr sz="1800" kern="1200">
          <a:solidFill>
            <a:schemeClr val="tx1"/>
          </a:solidFill>
          <a:latin typeface="+mn-lt"/>
          <a:ea typeface="+mn-ea"/>
          <a:cs typeface="+mn-cs"/>
        </a:defRPr>
      </a:lvl3pPr>
      <a:lvl4pPr marL="1097280" indent="-182880" algn="l" defTabSz="914400" rtl="0" eaLnBrk="1" latinLnBrk="0" hangingPunct="1">
        <a:lnSpc>
          <a:spcPct val="90000"/>
        </a:lnSpc>
        <a:spcBef>
          <a:spcPts val="800"/>
        </a:spcBef>
        <a:buClr>
          <a:schemeClr val="accent5"/>
        </a:buClr>
        <a:buSzPct val="90000"/>
        <a:buFont typeface="Arial" pitchFamily="34" charset="0"/>
        <a:buChar char="•"/>
        <a:defRPr sz="1600" kern="1200">
          <a:solidFill>
            <a:schemeClr val="tx1"/>
          </a:solidFill>
          <a:latin typeface="+mn-lt"/>
          <a:ea typeface="+mn-ea"/>
          <a:cs typeface="+mn-cs"/>
        </a:defRPr>
      </a:lvl4pPr>
      <a:lvl5pPr marL="1325880" indent="-137160" algn="l" defTabSz="914400" rtl="0" eaLnBrk="1" latinLnBrk="0" hangingPunct="1">
        <a:lnSpc>
          <a:spcPct val="90000"/>
        </a:lnSpc>
        <a:spcBef>
          <a:spcPts val="600"/>
        </a:spcBef>
        <a:buClr>
          <a:schemeClr val="accent5"/>
        </a:buClr>
        <a:buSzPct val="90000"/>
        <a:buFont typeface="Arial" pitchFamily="34" charset="0"/>
        <a:buChar char="•"/>
        <a:defRPr sz="1400" kern="1200">
          <a:solidFill>
            <a:schemeClr val="tx1"/>
          </a:solidFill>
          <a:latin typeface="+mn-lt"/>
          <a:ea typeface="+mn-ea"/>
          <a:cs typeface="+mn-cs"/>
        </a:defRPr>
      </a:lvl5pPr>
      <a:lvl6pPr marL="1554480" indent="-137160" algn="l" defTabSz="914400" rtl="0" eaLnBrk="1" latinLnBrk="0" hangingPunct="1">
        <a:lnSpc>
          <a:spcPct val="90000"/>
        </a:lnSpc>
        <a:spcBef>
          <a:spcPts val="600"/>
        </a:spcBef>
        <a:buClr>
          <a:schemeClr val="accent5"/>
        </a:buClr>
        <a:buSzPct val="90000"/>
        <a:buFont typeface="Arial" pitchFamily="34" charset="0"/>
        <a:buChar char="•"/>
        <a:defRPr sz="1400" kern="1200">
          <a:solidFill>
            <a:schemeClr val="tx1"/>
          </a:solidFill>
          <a:latin typeface="+mn-lt"/>
          <a:ea typeface="+mn-ea"/>
          <a:cs typeface="+mn-cs"/>
        </a:defRPr>
      </a:lvl6pPr>
      <a:lvl7pPr marL="1783080" indent="-137160" algn="l" defTabSz="914400" rtl="0" eaLnBrk="1" latinLnBrk="0" hangingPunct="1">
        <a:lnSpc>
          <a:spcPct val="90000"/>
        </a:lnSpc>
        <a:spcBef>
          <a:spcPts val="600"/>
        </a:spcBef>
        <a:buClr>
          <a:schemeClr val="accent5"/>
        </a:buClr>
        <a:buSzPct val="90000"/>
        <a:buFont typeface="Arial" pitchFamily="34" charset="0"/>
        <a:buChar char="•"/>
        <a:defRPr sz="1400" kern="1200">
          <a:solidFill>
            <a:schemeClr val="tx1"/>
          </a:solidFill>
          <a:latin typeface="+mn-lt"/>
          <a:ea typeface="+mn-ea"/>
          <a:cs typeface="+mn-cs"/>
        </a:defRPr>
      </a:lvl7pPr>
      <a:lvl8pPr marL="2011680" indent="-137160" algn="l" defTabSz="914400" rtl="0" eaLnBrk="1" latinLnBrk="0" hangingPunct="1">
        <a:lnSpc>
          <a:spcPct val="90000"/>
        </a:lnSpc>
        <a:spcBef>
          <a:spcPts val="600"/>
        </a:spcBef>
        <a:buClr>
          <a:schemeClr val="accent5"/>
        </a:buClr>
        <a:buSzPct val="90000"/>
        <a:buFont typeface="Arial" pitchFamily="34" charset="0"/>
        <a:buChar char="•"/>
        <a:defRPr sz="1400" kern="1200">
          <a:solidFill>
            <a:schemeClr val="tx1"/>
          </a:solidFill>
          <a:latin typeface="+mn-lt"/>
          <a:ea typeface="+mn-ea"/>
          <a:cs typeface="+mn-cs"/>
        </a:defRPr>
      </a:lvl8pPr>
      <a:lvl9pPr marL="2240280" indent="-137160" algn="l" defTabSz="914400" rtl="0" eaLnBrk="1" latinLnBrk="0" hangingPunct="1">
        <a:lnSpc>
          <a:spcPct val="90000"/>
        </a:lnSpc>
        <a:spcBef>
          <a:spcPts val="600"/>
        </a:spcBef>
        <a:buClr>
          <a:schemeClr val="accent5"/>
        </a:buClr>
        <a:buSzPct val="9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9.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ash.us14.list-manage.com/track/click?u=3d5578d8735672472bede942b&amp;id=879256344b&amp;e=92d2b070f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hyperlink" Target="https://timms.le.ac.uk/mbrrace-uk-perinatal-mortality/surveillance/" TargetMode="External"/><Relationship Id="rId2" Type="http://schemas.openxmlformats.org/officeDocument/2006/relationships/hyperlink" Target="http://gov.uk/government/statistics/english-indices-of-deprivation-2019"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942454/Working_together_to_safeguard_children_inter_agency_guidance.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8057" y="2026762"/>
            <a:ext cx="6573943" cy="2215299"/>
          </a:xfrm>
        </p:spPr>
        <p:txBody>
          <a:bodyPr anchor="b">
            <a:noAutofit/>
          </a:bodyPr>
          <a:lstStyle/>
          <a:p>
            <a:pPr algn="ctr"/>
            <a:br>
              <a:rPr lang="en-US" sz="4000" dirty="0">
                <a:solidFill>
                  <a:srgbClr val="002060"/>
                </a:solidFill>
                <a:latin typeface="Calibri" panose="020F0502020204030204" pitchFamily="34" charset="0"/>
                <a:cs typeface="Calibri" panose="020F0502020204030204" pitchFamily="34" charset="0"/>
              </a:rPr>
            </a:br>
            <a:br>
              <a:rPr lang="en-US" sz="4000" dirty="0">
                <a:solidFill>
                  <a:srgbClr val="002060"/>
                </a:solidFill>
                <a:latin typeface="Calibri" panose="020F0502020204030204" pitchFamily="34" charset="0"/>
                <a:cs typeface="Calibri" panose="020F0502020204030204" pitchFamily="34" charset="0"/>
              </a:rPr>
            </a:br>
            <a:r>
              <a:rPr lang="en-US" sz="4000" dirty="0">
                <a:solidFill>
                  <a:srgbClr val="002060"/>
                </a:solidFill>
                <a:latin typeface="Calibri" panose="020F0502020204030204" pitchFamily="34" charset="0"/>
                <a:cs typeface="Calibri" panose="020F0502020204030204" pitchFamily="34" charset="0"/>
              </a:rPr>
              <a:t>Calderdale, Kirklees &amp; Wakefield</a:t>
            </a:r>
            <a:br>
              <a:rPr lang="en-US" sz="4000" dirty="0">
                <a:solidFill>
                  <a:srgbClr val="002060"/>
                </a:solidFill>
                <a:latin typeface="Calibri" panose="020F0502020204030204" pitchFamily="34" charset="0"/>
                <a:cs typeface="Calibri" panose="020F0502020204030204" pitchFamily="34" charset="0"/>
              </a:rPr>
            </a:br>
            <a:r>
              <a:rPr lang="en-US" sz="4000" dirty="0">
                <a:solidFill>
                  <a:srgbClr val="002060"/>
                </a:solidFill>
                <a:latin typeface="Calibri" panose="020F0502020204030204" pitchFamily="34" charset="0"/>
                <a:cs typeface="Calibri" panose="020F0502020204030204" pitchFamily="34" charset="0"/>
              </a:rPr>
              <a:t>Annual </a:t>
            </a:r>
            <a:br>
              <a:rPr lang="en-US" sz="4000" dirty="0">
                <a:solidFill>
                  <a:srgbClr val="002060"/>
                </a:solidFill>
                <a:latin typeface="Calibri" panose="020F0502020204030204" pitchFamily="34" charset="0"/>
                <a:cs typeface="Calibri" panose="020F0502020204030204" pitchFamily="34" charset="0"/>
              </a:rPr>
            </a:br>
            <a:r>
              <a:rPr lang="en-US" sz="4000" dirty="0">
                <a:solidFill>
                  <a:srgbClr val="002060"/>
                </a:solidFill>
                <a:latin typeface="Calibri" panose="020F0502020204030204" pitchFamily="34" charset="0"/>
                <a:cs typeface="Calibri" panose="020F0502020204030204" pitchFamily="34" charset="0"/>
              </a:rPr>
              <a:t>Child Death Overview Panel Report </a:t>
            </a:r>
            <a:br>
              <a:rPr lang="en-US" sz="4000" dirty="0">
                <a:solidFill>
                  <a:srgbClr val="002060"/>
                </a:solidFill>
                <a:latin typeface="Calibri" panose="020F0502020204030204" pitchFamily="34" charset="0"/>
                <a:cs typeface="Calibri" panose="020F0502020204030204" pitchFamily="34" charset="0"/>
              </a:rPr>
            </a:br>
            <a:r>
              <a:rPr lang="en-US" sz="4000" dirty="0">
                <a:solidFill>
                  <a:srgbClr val="002060"/>
                </a:solidFill>
                <a:latin typeface="Calibri" panose="020F0502020204030204" pitchFamily="34" charset="0"/>
                <a:cs typeface="Calibri" panose="020F0502020204030204" pitchFamily="34" charset="0"/>
              </a:rPr>
              <a:t>2022-2023</a:t>
            </a:r>
          </a:p>
        </p:txBody>
      </p:sp>
      <p:pic>
        <p:nvPicPr>
          <p:cNvPr id="1034" name="Picture 10" descr="Shower Curtain white rose - PIXERS.UK">
            <a:extLst>
              <a:ext uri="{FF2B5EF4-FFF2-40B4-BE49-F238E27FC236}">
                <a16:creationId xmlns:a16="http://schemas.microsoft.com/office/drawing/2014/main" id="{5CB36F38-FEB6-38F9-15B2-A19643A704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447"/>
          <a:stretch/>
        </p:blipFill>
        <p:spPr bwMode="auto">
          <a:xfrm>
            <a:off x="0" y="0"/>
            <a:ext cx="5618057" cy="4242062"/>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a:extLst>
              <a:ext uri="{FF2B5EF4-FFF2-40B4-BE49-F238E27FC236}">
                <a16:creationId xmlns:a16="http://schemas.microsoft.com/office/drawing/2014/main" id="{8D9F98BB-26D5-544B-579B-F799F0FFBFCC}"/>
              </a:ext>
            </a:extLst>
          </p:cNvPr>
          <p:cNvGrpSpPr/>
          <p:nvPr/>
        </p:nvGrpSpPr>
        <p:grpSpPr>
          <a:xfrm>
            <a:off x="3257550" y="5298795"/>
            <a:ext cx="5676900" cy="733425"/>
            <a:chOff x="4449977" y="5674164"/>
            <a:chExt cx="5676900" cy="733425"/>
          </a:xfrm>
        </p:grpSpPr>
        <p:pic>
          <p:nvPicPr>
            <p:cNvPr id="11" name="Picture 10">
              <a:extLst>
                <a:ext uri="{FF2B5EF4-FFF2-40B4-BE49-F238E27FC236}">
                  <a16:creationId xmlns:a16="http://schemas.microsoft.com/office/drawing/2014/main" id="{47AB01A2-2E30-4C3C-B5CC-8E5F5B5F779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6402" y="5674164"/>
              <a:ext cx="1838325" cy="733425"/>
            </a:xfrm>
            <a:prstGeom prst="rect">
              <a:avLst/>
            </a:prstGeom>
            <a:solidFill>
              <a:schemeClr val="accent5">
                <a:lumMod val="20000"/>
                <a:lumOff val="80000"/>
              </a:schemeClr>
            </a:solidFill>
            <a:ln>
              <a:noFill/>
            </a:ln>
          </p:spPr>
        </p:pic>
        <p:pic>
          <p:nvPicPr>
            <p:cNvPr id="12" name="Picture 11">
              <a:extLst>
                <a:ext uri="{FF2B5EF4-FFF2-40B4-BE49-F238E27FC236}">
                  <a16:creationId xmlns:a16="http://schemas.microsoft.com/office/drawing/2014/main" id="{E6CB17CA-CF2A-42CA-A162-8E4CD7338F4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449977" y="5674164"/>
              <a:ext cx="1876425" cy="733425"/>
            </a:xfrm>
            <a:prstGeom prst="rect">
              <a:avLst/>
            </a:prstGeom>
            <a:noFill/>
            <a:ln>
              <a:noFill/>
            </a:ln>
          </p:spPr>
        </p:pic>
        <p:pic>
          <p:nvPicPr>
            <p:cNvPr id="13" name="Picture 12">
              <a:extLst>
                <a:ext uri="{FF2B5EF4-FFF2-40B4-BE49-F238E27FC236}">
                  <a16:creationId xmlns:a16="http://schemas.microsoft.com/office/drawing/2014/main" id="{315DEFEF-89A4-4292-906A-4204D743036A}"/>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164727" y="5674164"/>
              <a:ext cx="1962150" cy="733425"/>
            </a:xfrm>
            <a:prstGeom prst="rect">
              <a:avLst/>
            </a:prstGeom>
            <a:noFill/>
            <a:ln>
              <a:noFill/>
            </a:ln>
          </p:spPr>
        </p:pic>
      </p:grpSp>
    </p:spTree>
    <p:extLst>
      <p:ext uri="{BB962C8B-B14F-4D97-AF65-F5344CB8AC3E}">
        <p14:creationId xmlns:p14="http://schemas.microsoft.com/office/powerpoint/2010/main" val="237011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7B4EF-4346-D364-9CCE-E3E27493EF12}"/>
              </a:ext>
            </a:extLst>
          </p:cNvPr>
          <p:cNvSpPr>
            <a:spLocks noGrp="1"/>
          </p:cNvSpPr>
          <p:nvPr>
            <p:ph type="title"/>
          </p:nvPr>
        </p:nvSpPr>
        <p:spPr/>
        <p:txBody>
          <a:bodyPr/>
          <a:lstStyle/>
          <a:p>
            <a:r>
              <a:rPr lang="en-GB" dirty="0"/>
              <a:t>Reflecting back on our identified priorities</a:t>
            </a:r>
          </a:p>
        </p:txBody>
      </p:sp>
      <p:sp>
        <p:nvSpPr>
          <p:cNvPr id="3" name="Content Placeholder 2">
            <a:extLst>
              <a:ext uri="{FF2B5EF4-FFF2-40B4-BE49-F238E27FC236}">
                <a16:creationId xmlns:a16="http://schemas.microsoft.com/office/drawing/2014/main" id="{CC1C6121-ACB7-A327-7293-4F7D4581A8A3}"/>
              </a:ext>
            </a:extLst>
          </p:cNvPr>
          <p:cNvSpPr>
            <a:spLocks noGrp="1"/>
          </p:cNvSpPr>
          <p:nvPr>
            <p:ph idx="1"/>
          </p:nvPr>
        </p:nvSpPr>
        <p:spPr>
          <a:xfrm>
            <a:off x="1066800" y="1905001"/>
            <a:ext cx="9696994" cy="4267200"/>
          </a:xfrm>
        </p:spPr>
        <p:txBody>
          <a:bodyPr/>
          <a:lstStyle/>
          <a:p>
            <a:r>
              <a:rPr lang="en-GB" dirty="0"/>
              <a:t>Priority 1: KCW exploration of potential roll out of the safe sleep training for the workforce. Launch of a public facing safe sleep campaign across KCW.</a:t>
            </a:r>
          </a:p>
          <a:p>
            <a:r>
              <a:rPr lang="en-GB" dirty="0"/>
              <a:t>Priority 2: Continued focus on reducing population level smoking rates across KCW, with a particular focus on reducing smoking in pregnancy.</a:t>
            </a:r>
          </a:p>
          <a:p>
            <a:r>
              <a:rPr lang="en-GB" dirty="0"/>
              <a:t>Priority 3: Continue to build upon and strengthen existing child death review processes. </a:t>
            </a:r>
          </a:p>
          <a:p>
            <a:r>
              <a:rPr lang="en-GB" dirty="0"/>
              <a:t>Priority 4: Modifiable Factors decision making across KCW to be reviewed to ensure consistency. </a:t>
            </a:r>
          </a:p>
          <a:p>
            <a:endParaRPr lang="en-GB" dirty="0"/>
          </a:p>
        </p:txBody>
      </p:sp>
      <p:sp>
        <p:nvSpPr>
          <p:cNvPr id="4" name="Slide Number Placeholder 3">
            <a:extLst>
              <a:ext uri="{FF2B5EF4-FFF2-40B4-BE49-F238E27FC236}">
                <a16:creationId xmlns:a16="http://schemas.microsoft.com/office/drawing/2014/main" id="{005DE25F-3380-B0DB-5A2E-F363ECAB058D}"/>
              </a:ext>
            </a:extLst>
          </p:cNvPr>
          <p:cNvSpPr>
            <a:spLocks noGrp="1"/>
          </p:cNvSpPr>
          <p:nvPr>
            <p:ph type="sldNum" sz="quarter" idx="12"/>
          </p:nvPr>
        </p:nvSpPr>
        <p:spPr/>
        <p:txBody>
          <a:bodyPr/>
          <a:lstStyle/>
          <a:p>
            <a:fld id="{E31375A4-56A4-47D6-9801-1991572033F7}" type="slidenum">
              <a:rPr lang="en-US" smtClean="0"/>
              <a:t>10</a:t>
            </a:fld>
            <a:endParaRPr lang="en-US" dirty="0"/>
          </a:p>
        </p:txBody>
      </p:sp>
    </p:spTree>
    <p:extLst>
      <p:ext uri="{BB962C8B-B14F-4D97-AF65-F5344CB8AC3E}">
        <p14:creationId xmlns:p14="http://schemas.microsoft.com/office/powerpoint/2010/main" val="3829559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1FA43-C0A9-313F-B9E2-1FAD9C641174}"/>
              </a:ext>
            </a:extLst>
          </p:cNvPr>
          <p:cNvSpPr>
            <a:spLocks noGrp="1"/>
          </p:cNvSpPr>
          <p:nvPr>
            <p:ph type="title"/>
          </p:nvPr>
        </p:nvSpPr>
        <p:spPr>
          <a:xfrm>
            <a:off x="1066800" y="411061"/>
            <a:ext cx="10058400" cy="1493939"/>
          </a:xfrm>
        </p:spPr>
        <p:txBody>
          <a:bodyPr>
            <a:normAutofit fontScale="90000"/>
          </a:bodyPr>
          <a:lstStyle/>
          <a:p>
            <a:r>
              <a:rPr lang="en-GB" sz="2700" dirty="0">
                <a:latin typeface="Calibri" panose="020F0502020204030204" pitchFamily="34" charset="0"/>
                <a:cs typeface="Calibri" panose="020F0502020204030204" pitchFamily="34" charset="0"/>
              </a:rPr>
              <a:t>What we have achieved: </a:t>
            </a:r>
            <a:br>
              <a:rPr lang="en-GB" dirty="0"/>
            </a:br>
            <a:r>
              <a:rPr lang="en-GB" sz="2700" dirty="0">
                <a:latin typeface="Calibri" panose="020F0502020204030204" pitchFamily="34" charset="0"/>
                <a:cs typeface="Calibri" panose="020F0502020204030204" pitchFamily="34" charset="0"/>
              </a:rPr>
              <a:t>Priority 1- KCW exploration of potential roll out of the safe sleep training for the workforce. Launch of a public facing safe sleep campaign across KCW.</a:t>
            </a:r>
            <a:br>
              <a:rPr lang="en-GB" dirty="0"/>
            </a:br>
            <a:endParaRPr lang="en-GB" dirty="0"/>
          </a:p>
        </p:txBody>
      </p:sp>
      <p:sp>
        <p:nvSpPr>
          <p:cNvPr id="3" name="Content Placeholder 2">
            <a:extLst>
              <a:ext uri="{FF2B5EF4-FFF2-40B4-BE49-F238E27FC236}">
                <a16:creationId xmlns:a16="http://schemas.microsoft.com/office/drawing/2014/main" id="{C8348205-5406-FE49-DA47-F561FF868433}"/>
              </a:ext>
            </a:extLst>
          </p:cNvPr>
          <p:cNvSpPr>
            <a:spLocks noGrp="1"/>
          </p:cNvSpPr>
          <p:nvPr>
            <p:ph idx="1"/>
          </p:nvPr>
        </p:nvSpPr>
        <p:spPr>
          <a:xfrm>
            <a:off x="1066800" y="2197915"/>
            <a:ext cx="10058400" cy="3974285"/>
          </a:xfrm>
        </p:spPr>
        <p:txBody>
          <a:bodyPr>
            <a:normAutofit fontScale="85000" lnSpcReduction="10000"/>
          </a:bodyPr>
          <a:lstStyle/>
          <a:p>
            <a:pPr marL="0" indent="0">
              <a:buNone/>
            </a:pPr>
            <a:r>
              <a:rPr lang="en-GB" sz="1800" dirty="0">
                <a:latin typeface="Calibri" panose="020F0502020204030204" pitchFamily="34" charset="0"/>
                <a:cs typeface="Calibri" panose="020F0502020204030204" pitchFamily="34" charset="0"/>
              </a:rPr>
              <a:t>Resources were shared in Safer Sleep Week 13th-19th March 2023 using The Lullaby Trust resources on social media as the theme was co-sleeping which has been identified as a modifiable risk factor for SUDI. WY Local Maternity &amp; Neonatal System (LMNS) delivered a Every Sleep a Safe Sleep (</a:t>
            </a:r>
            <a:r>
              <a:rPr lang="en-GB" sz="1800" dirty="0" err="1">
                <a:latin typeface="Calibri" panose="020F0502020204030204" pitchFamily="34" charset="0"/>
                <a:cs typeface="Calibri" panose="020F0502020204030204" pitchFamily="34" charset="0"/>
              </a:rPr>
              <a:t>ESaSS</a:t>
            </a:r>
            <a:r>
              <a:rPr lang="en-GB" sz="1800" dirty="0">
                <a:latin typeface="Calibri" panose="020F0502020204030204" pitchFamily="34" charset="0"/>
                <a:cs typeface="Calibri" panose="020F0502020204030204" pitchFamily="34" charset="0"/>
              </a:rPr>
              <a:t>) Train the Trainer session on 23 May 2023 and 20 colleagues attended from Wakefield including Midwifery, Safeguarding, Family Hubs and the Police.</a:t>
            </a:r>
          </a:p>
          <a:p>
            <a:pPr marL="0" indent="0">
              <a:buNone/>
            </a:pPr>
            <a:r>
              <a:rPr lang="en-GB" sz="1800" dirty="0">
                <a:latin typeface="Calibri" panose="020F0502020204030204" pitchFamily="34" charset="0"/>
                <a:cs typeface="Calibri" panose="020F0502020204030204" pitchFamily="34" charset="0"/>
              </a:rPr>
              <a:t>There are now around 100 </a:t>
            </a:r>
            <a:r>
              <a:rPr lang="en-GB" sz="1800" dirty="0" err="1">
                <a:latin typeface="Calibri" panose="020F0502020204030204" pitchFamily="34" charset="0"/>
                <a:cs typeface="Calibri" panose="020F0502020204030204" pitchFamily="34" charset="0"/>
              </a:rPr>
              <a:t>ESaSS</a:t>
            </a:r>
            <a:r>
              <a:rPr lang="en-GB" sz="1800" dirty="0">
                <a:latin typeface="Calibri" panose="020F0502020204030204" pitchFamily="34" charset="0"/>
                <a:cs typeface="Calibri" panose="020F0502020204030204" pitchFamily="34" charset="0"/>
              </a:rPr>
              <a:t> trainers across the health and care sectors, frontline and emergency services, educational settings and housing and benefits organisations. Conversations are ongoing regarding embedding </a:t>
            </a:r>
            <a:r>
              <a:rPr lang="en-GB" sz="1800" dirty="0" err="1">
                <a:latin typeface="Calibri" panose="020F0502020204030204" pitchFamily="34" charset="0"/>
                <a:cs typeface="Calibri" panose="020F0502020204030204" pitchFamily="34" charset="0"/>
              </a:rPr>
              <a:t>ESaSS</a:t>
            </a:r>
            <a:r>
              <a:rPr lang="en-GB" sz="1800" dirty="0">
                <a:latin typeface="Calibri" panose="020F0502020204030204" pitchFamily="34" charset="0"/>
                <a:cs typeface="Calibri" panose="020F0502020204030204" pitchFamily="34" charset="0"/>
              </a:rPr>
              <a:t> training in educational and primary care networks to enhance early awareness. Some national recognition is emerging on </a:t>
            </a:r>
            <a:r>
              <a:rPr lang="en-GB" sz="1800" dirty="0" err="1">
                <a:latin typeface="Calibri" panose="020F0502020204030204" pitchFamily="34" charset="0"/>
                <a:cs typeface="Calibri" panose="020F0502020204030204" pitchFamily="34" charset="0"/>
              </a:rPr>
              <a:t>ESaSS</a:t>
            </a:r>
            <a:r>
              <a:rPr lang="en-GB" sz="1800" dirty="0">
                <a:latin typeface="Calibri" panose="020F0502020204030204" pitchFamily="34" charset="0"/>
                <a:cs typeface="Calibri" panose="020F0502020204030204" pitchFamily="34" charset="0"/>
              </a:rPr>
              <a:t>, linking in to the Durham Sleep project led by Prof Helen Ball, for instance. Information on the programme and training opportunity communications are distributed through the Families Together network in Kirklees, the Improving Population Health Programme updates, WYHCP bulletins, and local place-based comms networks.</a:t>
            </a:r>
          </a:p>
          <a:p>
            <a:pPr marL="0" indent="0">
              <a:buNone/>
            </a:pPr>
            <a:r>
              <a:rPr lang="en-GB" sz="1800" dirty="0">
                <a:latin typeface="Calibri" panose="020F0502020204030204" pitchFamily="34" charset="0"/>
                <a:cs typeface="Calibri" panose="020F0502020204030204" pitchFamily="34" charset="0"/>
              </a:rPr>
              <a:t>Due to the large geographical area and complexities of the training being multi-agency it was felt that each area would look at this training individually same for the Safe Sleep Campaigns as the LMS was not in position to lead the work. Every Sleep a Safe Sleep training has continued to be taken forward locally as a train the trainer offer with the training then being cascaded in the relevant teams. We are working with colleagues in safeguarding and health visiting to explore how the approach can be embedded in Calderdale as a multi- agency training offer and how the training will form part of the Family Hubs workforce offer. Work is required to capture the number of people trained and embed the multiagency training as a rolling programme. A paper about the Safer Sleep Training went to the Starting Well Board in June 2022 and will be revisited at the meeting in October 2023.</a:t>
            </a:r>
          </a:p>
          <a:p>
            <a:pPr marL="0" indent="0">
              <a:buNone/>
            </a:pPr>
            <a:endParaRPr lang="en-GB" dirty="0"/>
          </a:p>
          <a:p>
            <a:pPr marL="0" indent="0">
              <a:buNone/>
            </a:pPr>
            <a:endParaRPr lang="en-GB" dirty="0"/>
          </a:p>
        </p:txBody>
      </p:sp>
      <p:sp>
        <p:nvSpPr>
          <p:cNvPr id="4" name="Slide Number Placeholder 3">
            <a:extLst>
              <a:ext uri="{FF2B5EF4-FFF2-40B4-BE49-F238E27FC236}">
                <a16:creationId xmlns:a16="http://schemas.microsoft.com/office/drawing/2014/main" id="{D8CE8665-5732-04CA-13AE-D7180DDCF4D8}"/>
              </a:ext>
            </a:extLst>
          </p:cNvPr>
          <p:cNvSpPr>
            <a:spLocks noGrp="1"/>
          </p:cNvSpPr>
          <p:nvPr>
            <p:ph type="sldNum" sz="quarter" idx="12"/>
          </p:nvPr>
        </p:nvSpPr>
        <p:spPr/>
        <p:txBody>
          <a:bodyPr/>
          <a:lstStyle/>
          <a:p>
            <a:fld id="{E31375A4-56A4-47D6-9801-1991572033F7}" type="slidenum">
              <a:rPr lang="en-US" smtClean="0"/>
              <a:t>11</a:t>
            </a:fld>
            <a:endParaRPr lang="en-US" dirty="0"/>
          </a:p>
        </p:txBody>
      </p:sp>
    </p:spTree>
    <p:extLst>
      <p:ext uri="{BB962C8B-B14F-4D97-AF65-F5344CB8AC3E}">
        <p14:creationId xmlns:p14="http://schemas.microsoft.com/office/powerpoint/2010/main" val="692749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71065-24B8-1CD3-976C-1459413A1960}"/>
              </a:ext>
            </a:extLst>
          </p:cNvPr>
          <p:cNvSpPr>
            <a:spLocks noGrp="1"/>
          </p:cNvSpPr>
          <p:nvPr>
            <p:ph type="title"/>
          </p:nvPr>
        </p:nvSpPr>
        <p:spPr/>
        <p:txBody>
          <a:bodyPr>
            <a:normAutofit/>
          </a:bodyPr>
          <a:lstStyle/>
          <a:p>
            <a:r>
              <a:rPr lang="en-GB" sz="2400" dirty="0">
                <a:latin typeface="Calibri" panose="020F0502020204030204" pitchFamily="34" charset="0"/>
                <a:cs typeface="Calibri" panose="020F0502020204030204" pitchFamily="34" charset="0"/>
              </a:rPr>
              <a:t>What we have achieved</a:t>
            </a:r>
            <a:br>
              <a:rPr lang="en-GB" sz="2400" dirty="0">
                <a:latin typeface="Calibri" panose="020F0502020204030204" pitchFamily="34" charset="0"/>
                <a:cs typeface="Calibri" panose="020F0502020204030204" pitchFamily="34" charset="0"/>
              </a:rPr>
            </a:br>
            <a:r>
              <a:rPr lang="en-GB" sz="2400" dirty="0">
                <a:latin typeface="Calibri" panose="020F0502020204030204" pitchFamily="34" charset="0"/>
                <a:cs typeface="Calibri" panose="020F0502020204030204" pitchFamily="34" charset="0"/>
              </a:rPr>
              <a:t>Priority 2 - Continued focus on reducing population level smoking rates across KCW, with a particular focus on reducing smoking in pregnancy</a:t>
            </a:r>
          </a:p>
        </p:txBody>
      </p:sp>
      <p:sp>
        <p:nvSpPr>
          <p:cNvPr id="3" name="Content Placeholder 2">
            <a:extLst>
              <a:ext uri="{FF2B5EF4-FFF2-40B4-BE49-F238E27FC236}">
                <a16:creationId xmlns:a16="http://schemas.microsoft.com/office/drawing/2014/main" id="{D2BB7A17-1CF1-6EDC-C575-F16D33545E17}"/>
              </a:ext>
            </a:extLst>
          </p:cNvPr>
          <p:cNvSpPr>
            <a:spLocks noGrp="1"/>
          </p:cNvSpPr>
          <p:nvPr>
            <p:ph idx="1"/>
          </p:nvPr>
        </p:nvSpPr>
        <p:spPr/>
        <p:txBody>
          <a:bodyPr>
            <a:normAutofit fontScale="77500" lnSpcReduction="20000"/>
          </a:bodyPr>
          <a:lstStyle/>
          <a:p>
            <a:pPr marL="0" marR="0" lvl="0" indent="0" algn="l" defTabSz="914400" rtl="0" eaLnBrk="1" fontAlgn="auto" latinLnBrk="0" hangingPunct="1">
              <a:lnSpc>
                <a:spcPct val="90000"/>
              </a:lnSpc>
              <a:spcBef>
                <a:spcPts val="1800"/>
              </a:spcBef>
              <a:spcAft>
                <a:spcPts val="0"/>
              </a:spcAft>
              <a:buClr>
                <a:srgbClr val="D680A5"/>
              </a:buClr>
              <a:buSzPct val="90000"/>
              <a:buFont typeface="Arial" pitchFamily="34" charset="0"/>
              <a:buNone/>
              <a:tabLst/>
              <a:defRPr/>
            </a:pPr>
            <a:r>
              <a:rPr kumimoji="0" lang="en-GB" sz="2000" b="0" u="none" strike="noStrike" kern="1200" cap="none" spc="0" normalizeH="0" baseline="0" noProof="0" dirty="0">
                <a:ln>
                  <a:noFill/>
                </a:ln>
                <a:solidFill>
                  <a:srgbClr val="595959"/>
                </a:solidFill>
                <a:effectLst/>
                <a:highlight>
                  <a:srgbClr val="F8FBF7"/>
                </a:highlight>
                <a:uLnTx/>
                <a:uFillTx/>
                <a:latin typeface="Calibri" panose="020F0502020204030204" pitchFamily="34" charset="0"/>
                <a:ea typeface="Calibri" panose="020F0502020204030204" pitchFamily="34" charset="0"/>
                <a:cs typeface="Calibri" panose="020F0502020204030204" pitchFamily="34" charset="0"/>
              </a:rPr>
              <a:t>In Wakefield Smoking in Pregnancy (SIP) has fallen to its lowest ever rate of 12.2%. The Saving Babies Lives Care Bundle (Version 3) has now been published and added to the document:</a:t>
            </a:r>
          </a:p>
          <a:p>
            <a:pPr marL="0" marR="0" lvl="0" indent="0" algn="l" defTabSz="914400" rtl="0" eaLnBrk="1" fontAlgn="auto" latinLnBrk="0" hangingPunct="1">
              <a:lnSpc>
                <a:spcPct val="90000"/>
              </a:lnSpc>
              <a:spcBef>
                <a:spcPts val="1800"/>
              </a:spcBef>
              <a:spcAft>
                <a:spcPts val="0"/>
              </a:spcAft>
              <a:buClr>
                <a:srgbClr val="D680A5"/>
              </a:buClr>
              <a:buSzPct val="90000"/>
              <a:buFont typeface="Arial" pitchFamily="34" charset="0"/>
              <a:buNone/>
              <a:tabLst/>
              <a:defRPr/>
            </a:pPr>
            <a:r>
              <a:rPr kumimoji="0" lang="en-GB" sz="2000" b="0" u="none" strike="noStrike" kern="1200" cap="none" spc="0" normalizeH="0" baseline="0" noProof="0" dirty="0">
                <a:ln>
                  <a:noFill/>
                </a:ln>
                <a:solidFill>
                  <a:srgbClr val="595959"/>
                </a:solidFill>
                <a:effectLst/>
                <a:highlight>
                  <a:srgbClr val="F8FBF7"/>
                </a:highlight>
                <a:uLnTx/>
                <a:uFillTx/>
                <a:latin typeface="Calibri" panose="020F0502020204030204" pitchFamily="34" charset="0"/>
                <a:ea typeface="Calibri" panose="020F0502020204030204" pitchFamily="34" charset="0"/>
                <a:cs typeface="Calibri" panose="020F0502020204030204" pitchFamily="34" charset="0"/>
              </a:rPr>
              <a:t>Element 1 on Reducing smoking during pregnancy now includes the full Long Term Plan tobacco treatment pathway, in addition to CO testing and opt-out referral as in the previous versions.</a:t>
            </a:r>
          </a:p>
          <a:p>
            <a:pPr marL="0" marR="0" lvl="0" indent="0" algn="l" defTabSz="914400" rtl="0" eaLnBrk="1" fontAlgn="auto" latinLnBrk="0" hangingPunct="1">
              <a:lnSpc>
                <a:spcPct val="90000"/>
              </a:lnSpc>
              <a:spcBef>
                <a:spcPts val="1800"/>
              </a:spcBef>
              <a:spcAft>
                <a:spcPts val="0"/>
              </a:spcAft>
              <a:buClr>
                <a:srgbClr val="D680A5"/>
              </a:buClr>
              <a:buSzPct val="90000"/>
              <a:buFont typeface="Arial" pitchFamily="34" charset="0"/>
              <a:buNone/>
              <a:tabLst/>
              <a:defRPr/>
            </a:pPr>
            <a:r>
              <a:rPr kumimoji="0" lang="en-GB" sz="2000" b="0" u="none" strike="noStrike" kern="1200" cap="none" spc="0" normalizeH="0" baseline="0" noProof="0" dirty="0">
                <a:ln>
                  <a:noFill/>
                </a:ln>
                <a:solidFill>
                  <a:srgbClr val="595959"/>
                </a:solidFill>
                <a:effectLst/>
                <a:highlight>
                  <a:srgbClr val="F8FBF7"/>
                </a:highlight>
                <a:uLnTx/>
                <a:uFillTx/>
                <a:latin typeface="Calibri" panose="020F0502020204030204" pitchFamily="34" charset="0"/>
                <a:ea typeface="Calibri" panose="020F0502020204030204" pitchFamily="34" charset="0"/>
                <a:cs typeface="Calibri" panose="020F0502020204030204" pitchFamily="34" charset="0"/>
              </a:rPr>
              <a:t>Smoking in pregnancy continues to remain a priority. Within Kirklees, Public Health there is a dedicated service, Auntie Pam’s, to support women of childbearing age, which includes smoking cessation support at pre-conception, pregnancy, and perinatal stages. </a:t>
            </a:r>
          </a:p>
          <a:p>
            <a:pPr marL="0" marR="0" lvl="0" indent="0" algn="l" defTabSz="914400" rtl="0" eaLnBrk="1" fontAlgn="auto" latinLnBrk="0" hangingPunct="1">
              <a:lnSpc>
                <a:spcPct val="90000"/>
              </a:lnSpc>
              <a:spcBef>
                <a:spcPts val="1800"/>
              </a:spcBef>
              <a:spcAft>
                <a:spcPts val="0"/>
              </a:spcAft>
              <a:buClr>
                <a:srgbClr val="D680A5"/>
              </a:buClr>
              <a:buSzPct val="90000"/>
              <a:buFont typeface="Arial" pitchFamily="34" charset="0"/>
              <a:buNone/>
              <a:tabLst/>
              <a:defRPr/>
            </a:pPr>
            <a:r>
              <a:rPr kumimoji="0" lang="en-GB" sz="2000" b="0" u="none" strike="noStrike" kern="1200" cap="none" spc="0" normalizeH="0" baseline="0" noProof="0" dirty="0">
                <a:ln>
                  <a:noFill/>
                </a:ln>
                <a:solidFill>
                  <a:srgbClr val="595959"/>
                </a:solidFill>
                <a:effectLst/>
                <a:highlight>
                  <a:srgbClr val="F8FBF7"/>
                </a:highlight>
                <a:uLnTx/>
                <a:uFillTx/>
                <a:latin typeface="Calibri" panose="020F0502020204030204" pitchFamily="34" charset="0"/>
                <a:ea typeface="Calibri" panose="020F0502020204030204" pitchFamily="34" charset="0"/>
                <a:cs typeface="Calibri" panose="020F0502020204030204" pitchFamily="34" charset="0"/>
              </a:rPr>
              <a:t>Full document from NHS E can be accessed here </a:t>
            </a:r>
            <a:r>
              <a:rPr kumimoji="0" lang="en-GB" sz="2000" b="0" u="sng" strike="noStrike" kern="1200" cap="none" spc="0" normalizeH="0" baseline="0" noProof="0" dirty="0">
                <a:ln>
                  <a:noFill/>
                </a:ln>
                <a:solidFill>
                  <a:srgbClr val="007C89"/>
                </a:solidFill>
                <a:effectLst/>
                <a:uLnTx/>
                <a:uFillTx/>
                <a:latin typeface="Calibri" panose="020F0502020204030204" pitchFamily="34" charset="0"/>
                <a:ea typeface="Calibri" panose="020F0502020204030204" pitchFamily="34" charset="0"/>
                <a:cs typeface="Calibri" panose="020F0502020204030204" pitchFamily="34" charset="0"/>
                <a:hlinkClick r:id="rId2"/>
              </a:rPr>
              <a:t>https://www.england.nhs.uk/publication/saving-babies-lives-version-three/</a:t>
            </a:r>
            <a:endParaRPr kumimoji="0" lang="en-GB" sz="2000" b="0" u="none" strike="noStrike" kern="1200" cap="none" spc="0" normalizeH="0" baseline="0" noProof="0" dirty="0">
              <a:ln>
                <a:noFill/>
              </a:ln>
              <a:solidFill>
                <a:srgbClr val="595959"/>
              </a:solidFill>
              <a:effectLst/>
              <a:highlight>
                <a:srgbClr val="F8FBF7"/>
              </a:highlight>
              <a:uLnTx/>
              <a:uFillTx/>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2000" dirty="0">
                <a:latin typeface="Calibri" panose="020F0502020204030204" pitchFamily="34" charset="0"/>
                <a:cs typeface="Calibri" panose="020F0502020204030204" pitchFamily="34" charset="0"/>
              </a:rPr>
              <a:t>Calderdale is higher than the England average (9.6% 2020/21) for the percentage of women who are known smokers at delivery. The proportion for Calderdale overall has varied slightly since 2016/17, and this most recent figure is lower than the 14% recorded in 2019/20. At ward level, there are some clear variations with Ovenden and Illingworth and </a:t>
            </a:r>
            <a:r>
              <a:rPr lang="en-GB" sz="2000" dirty="0" err="1">
                <a:latin typeface="Calibri" panose="020F0502020204030204" pitchFamily="34" charset="0"/>
                <a:cs typeface="Calibri" panose="020F0502020204030204" pitchFamily="34" charset="0"/>
              </a:rPr>
              <a:t>Mixenden</a:t>
            </a:r>
            <a:r>
              <a:rPr lang="en-GB" sz="2000" dirty="0">
                <a:latin typeface="Calibri" panose="020F0502020204030204" pitchFamily="34" charset="0"/>
                <a:cs typeface="Calibri" panose="020F0502020204030204" pitchFamily="34" charset="0"/>
              </a:rPr>
              <a:t> recording the highest levels (29.7% and 25% respectively). A Smokefree Pregnancy Service launched in October 2022 with two named Maternity Support Workers (MSAs) who are Health Advisers. These posts are funded from the NHS Long Term Plan funding that was given to CHFT. They cover other aspects of health as well as smoking cessation. Nicotine replacements such as patches and gum which are available free of charge from the Maternity Health Advisers. They also offer to arrange support for other family members to stop smoking. Yorkshire Smokefree (YSF) still support partners of pregnant women and pregnant women wanting to access vapes through the vape pilot (the MSWs refer these smokers on to YSF).</a:t>
            </a:r>
          </a:p>
          <a:p>
            <a:pPr marL="0" indent="0">
              <a:buNone/>
            </a:pPr>
            <a:endParaRPr lang="en-GB" dirty="0"/>
          </a:p>
          <a:p>
            <a:pPr marL="0" indent="0">
              <a:buNone/>
            </a:pPr>
            <a:endParaRPr lang="en-GB" dirty="0"/>
          </a:p>
        </p:txBody>
      </p:sp>
      <p:sp>
        <p:nvSpPr>
          <p:cNvPr id="4" name="Slide Number Placeholder 3">
            <a:extLst>
              <a:ext uri="{FF2B5EF4-FFF2-40B4-BE49-F238E27FC236}">
                <a16:creationId xmlns:a16="http://schemas.microsoft.com/office/drawing/2014/main" id="{25EAF810-A259-F25E-0195-449AF300AB6D}"/>
              </a:ext>
            </a:extLst>
          </p:cNvPr>
          <p:cNvSpPr>
            <a:spLocks noGrp="1"/>
          </p:cNvSpPr>
          <p:nvPr>
            <p:ph type="sldNum" sz="quarter" idx="12"/>
          </p:nvPr>
        </p:nvSpPr>
        <p:spPr/>
        <p:txBody>
          <a:bodyPr/>
          <a:lstStyle/>
          <a:p>
            <a:fld id="{E31375A4-56A4-47D6-9801-1991572033F7}" type="slidenum">
              <a:rPr lang="en-US" smtClean="0"/>
              <a:t>12</a:t>
            </a:fld>
            <a:endParaRPr lang="en-US" dirty="0"/>
          </a:p>
        </p:txBody>
      </p:sp>
    </p:spTree>
    <p:extLst>
      <p:ext uri="{BB962C8B-B14F-4D97-AF65-F5344CB8AC3E}">
        <p14:creationId xmlns:p14="http://schemas.microsoft.com/office/powerpoint/2010/main" val="137586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C89A5-77DA-235E-DC73-64F09046EEF5}"/>
              </a:ext>
            </a:extLst>
          </p:cNvPr>
          <p:cNvSpPr>
            <a:spLocks noGrp="1"/>
          </p:cNvSpPr>
          <p:nvPr>
            <p:ph type="title"/>
          </p:nvPr>
        </p:nvSpPr>
        <p:spPr/>
        <p:txBody>
          <a:bodyPr>
            <a:normAutofit/>
          </a:bodyPr>
          <a:lstStyle/>
          <a:p>
            <a:r>
              <a:rPr lang="en-GB" sz="2400" dirty="0">
                <a:latin typeface="Calibri" panose="020F0502020204030204" pitchFamily="34" charset="0"/>
                <a:cs typeface="Calibri" panose="020F0502020204030204" pitchFamily="34" charset="0"/>
              </a:rPr>
              <a:t>What we have achieved</a:t>
            </a:r>
            <a:br>
              <a:rPr lang="en-GB" sz="2400" dirty="0">
                <a:latin typeface="Calibri" panose="020F0502020204030204" pitchFamily="34" charset="0"/>
                <a:cs typeface="Calibri" panose="020F0502020204030204" pitchFamily="34" charset="0"/>
              </a:rPr>
            </a:br>
            <a:r>
              <a:rPr lang="en-GB" sz="2400" dirty="0">
                <a:latin typeface="Calibri" panose="020F0502020204030204" pitchFamily="34" charset="0"/>
                <a:cs typeface="Calibri" panose="020F0502020204030204" pitchFamily="34" charset="0"/>
              </a:rPr>
              <a:t>Priority 3 - Continue to build upon and strengthen existing child death review processes. </a:t>
            </a:r>
          </a:p>
        </p:txBody>
      </p:sp>
      <p:sp>
        <p:nvSpPr>
          <p:cNvPr id="3" name="Content Placeholder 2">
            <a:extLst>
              <a:ext uri="{FF2B5EF4-FFF2-40B4-BE49-F238E27FC236}">
                <a16:creationId xmlns:a16="http://schemas.microsoft.com/office/drawing/2014/main" id="{A1AD7F54-1854-7885-847F-64E7E2C00359}"/>
              </a:ext>
            </a:extLst>
          </p:cNvPr>
          <p:cNvSpPr>
            <a:spLocks noGrp="1"/>
          </p:cNvSpPr>
          <p:nvPr>
            <p:ph idx="1"/>
          </p:nvPr>
        </p:nvSpPr>
        <p:spPr/>
        <p:txBody>
          <a:bodyPr>
            <a:normAutofit/>
          </a:bodyPr>
          <a:lstStyle/>
          <a:p>
            <a:pPr marL="0" indent="0">
              <a:buNone/>
            </a:pPr>
            <a:r>
              <a:rPr lang="en-GB" sz="1600" dirty="0">
                <a:latin typeface="Calibri" panose="020F0502020204030204" pitchFamily="34" charset="0"/>
                <a:cs typeface="Calibri" panose="020F0502020204030204" pitchFamily="34" charset="0"/>
              </a:rPr>
              <a:t>Calderdale and Huddersfield foundation trust (CHFT) have commissioned a full time Child Death Lead Nurse covering the Calderdale and South Kirklees footprint as a 50/50 split between both areas. This appointment helps to ensure both Kirklees and Calderdale are compliant with CDOP/child death guidance particularly around child death review processes. The Child Death Lead Nurse also acts as a key worker for the bereaved family and provides support, not only as they come to terms with the death of their child, but as they navigate their way through child death review processes such as the post-mortem and Coroner’s Inquests.</a:t>
            </a:r>
          </a:p>
          <a:p>
            <a:pPr marL="0" indent="0">
              <a:buNone/>
            </a:pPr>
            <a:r>
              <a:rPr lang="en-GB" sz="1600" dirty="0">
                <a:latin typeface="Calibri" panose="020F0502020204030204" pitchFamily="34" charset="0"/>
                <a:cs typeface="Calibri" panose="020F0502020204030204" pitchFamily="34" charset="0"/>
              </a:rPr>
              <a:t>There is continued support from the National Child Mortality Database (NCMD) in the completion of analysis forms to ensure accuracy of information which forms the basis of future thematic reports.</a:t>
            </a:r>
          </a:p>
          <a:p>
            <a:pPr marL="0" indent="0">
              <a:buNone/>
            </a:pPr>
            <a:r>
              <a:rPr lang="en-GB" sz="1600" dirty="0">
                <a:latin typeface="Calibri" panose="020F0502020204030204" pitchFamily="34" charset="0"/>
                <a:cs typeface="Calibri" panose="020F0502020204030204" pitchFamily="34" charset="0"/>
              </a:rPr>
              <a:t>NCMD have also provided guidance documents on:</a:t>
            </a:r>
          </a:p>
          <a:p>
            <a:pPr>
              <a:buFont typeface="Wingdings" panose="05000000000000000000" pitchFamily="2" charset="2"/>
              <a:buChar char="ü"/>
            </a:pPr>
            <a:r>
              <a:rPr lang="en-GB" sz="1600" dirty="0">
                <a:latin typeface="Calibri" panose="020F0502020204030204" pitchFamily="34" charset="0"/>
                <a:cs typeface="Calibri" panose="020F0502020204030204" pitchFamily="34" charset="0"/>
              </a:rPr>
              <a:t>Contributory factors and database changes - October 2022</a:t>
            </a:r>
          </a:p>
          <a:p>
            <a:pPr>
              <a:buFont typeface="Wingdings" panose="05000000000000000000" pitchFamily="2" charset="2"/>
              <a:buChar char="ü"/>
            </a:pPr>
            <a:r>
              <a:rPr lang="en-GB" sz="1600" dirty="0">
                <a:latin typeface="Calibri" panose="020F0502020204030204" pitchFamily="34" charset="0"/>
                <a:cs typeface="Calibri" panose="020F0502020204030204" pitchFamily="34" charset="0"/>
              </a:rPr>
              <a:t>Guidance on recording consanguinity – January 2023</a:t>
            </a:r>
          </a:p>
          <a:p>
            <a:pPr>
              <a:buFont typeface="Wingdings" panose="05000000000000000000" pitchFamily="2" charset="2"/>
              <a:buChar char="ü"/>
            </a:pPr>
            <a:r>
              <a:rPr lang="en-GB" sz="1600" dirty="0">
                <a:latin typeface="Calibri" panose="020F0502020204030204" pitchFamily="34" charset="0"/>
                <a:cs typeface="Calibri" panose="020F0502020204030204" pitchFamily="34" charset="0"/>
              </a:rPr>
              <a:t>Advice for GPs following the death of a child – August 2022</a:t>
            </a:r>
          </a:p>
          <a:p>
            <a:pPr marL="0" indent="0">
              <a:buNone/>
            </a:pPr>
            <a:endParaRPr lang="en-GB" dirty="0"/>
          </a:p>
        </p:txBody>
      </p:sp>
      <p:sp>
        <p:nvSpPr>
          <p:cNvPr id="4" name="Slide Number Placeholder 3">
            <a:extLst>
              <a:ext uri="{FF2B5EF4-FFF2-40B4-BE49-F238E27FC236}">
                <a16:creationId xmlns:a16="http://schemas.microsoft.com/office/drawing/2014/main" id="{4DB6BB7F-F60B-0F8F-3CF3-A10C24FFBFEA}"/>
              </a:ext>
            </a:extLst>
          </p:cNvPr>
          <p:cNvSpPr>
            <a:spLocks noGrp="1"/>
          </p:cNvSpPr>
          <p:nvPr>
            <p:ph type="sldNum" sz="quarter" idx="12"/>
          </p:nvPr>
        </p:nvSpPr>
        <p:spPr/>
        <p:txBody>
          <a:bodyPr/>
          <a:lstStyle/>
          <a:p>
            <a:fld id="{E31375A4-56A4-47D6-9801-1991572033F7}" type="slidenum">
              <a:rPr lang="en-US" smtClean="0"/>
              <a:t>13</a:t>
            </a:fld>
            <a:endParaRPr lang="en-US" dirty="0"/>
          </a:p>
        </p:txBody>
      </p:sp>
    </p:spTree>
    <p:extLst>
      <p:ext uri="{BB962C8B-B14F-4D97-AF65-F5344CB8AC3E}">
        <p14:creationId xmlns:p14="http://schemas.microsoft.com/office/powerpoint/2010/main" val="3824184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9B7C5-C230-C238-6A13-55989D07FB34}"/>
              </a:ext>
            </a:extLst>
          </p:cNvPr>
          <p:cNvSpPr>
            <a:spLocks noGrp="1"/>
          </p:cNvSpPr>
          <p:nvPr>
            <p:ph type="title"/>
          </p:nvPr>
        </p:nvSpPr>
        <p:spPr/>
        <p:txBody>
          <a:bodyPr>
            <a:normAutofit/>
          </a:bodyPr>
          <a:lstStyle/>
          <a:p>
            <a:r>
              <a:rPr lang="en-GB" sz="2400" dirty="0">
                <a:latin typeface="Calibri" panose="020F0502020204030204" pitchFamily="34" charset="0"/>
                <a:cs typeface="Calibri" panose="020F0502020204030204" pitchFamily="34" charset="0"/>
              </a:rPr>
              <a:t>What we have achieved</a:t>
            </a:r>
            <a:br>
              <a:rPr lang="en-GB" sz="2400" dirty="0">
                <a:latin typeface="Calibri" panose="020F0502020204030204" pitchFamily="34" charset="0"/>
                <a:cs typeface="Calibri" panose="020F0502020204030204" pitchFamily="34" charset="0"/>
              </a:rPr>
            </a:br>
            <a:r>
              <a:rPr lang="en-GB" sz="2400" dirty="0">
                <a:latin typeface="Calibri" panose="020F0502020204030204" pitchFamily="34" charset="0"/>
                <a:cs typeface="Calibri" panose="020F0502020204030204" pitchFamily="34" charset="0"/>
              </a:rPr>
              <a:t>Priority 4 - Modifiable Factors decision making across KCW to be reviewed to ensure consistency. </a:t>
            </a:r>
          </a:p>
        </p:txBody>
      </p:sp>
      <p:sp>
        <p:nvSpPr>
          <p:cNvPr id="3" name="Content Placeholder 2">
            <a:extLst>
              <a:ext uri="{FF2B5EF4-FFF2-40B4-BE49-F238E27FC236}">
                <a16:creationId xmlns:a16="http://schemas.microsoft.com/office/drawing/2014/main" id="{58ACD863-429E-B2AB-94AF-E23DB5CA3005}"/>
              </a:ext>
            </a:extLst>
          </p:cNvPr>
          <p:cNvSpPr>
            <a:spLocks noGrp="1"/>
          </p:cNvSpPr>
          <p:nvPr>
            <p:ph idx="1"/>
          </p:nvPr>
        </p:nvSpPr>
        <p:spPr/>
        <p:txBody>
          <a:bodyPr>
            <a:normAutofit/>
          </a:bodyPr>
          <a:lstStyle/>
          <a:p>
            <a:pPr marL="0" indent="0">
              <a:buNone/>
            </a:pPr>
            <a:r>
              <a:rPr lang="en-GB" sz="1400" dirty="0">
                <a:latin typeface="Calibri" panose="020F0502020204030204" pitchFamily="34" charset="0"/>
                <a:cs typeface="Calibri" panose="020F0502020204030204" pitchFamily="34" charset="0"/>
              </a:rPr>
              <a:t>Kirklees Public Health has continued to take the lead during the year to create a spreadsheet which has identified the leading modifiable factors of the cases reviewed. By using this it has been possible to identify gaps in service along with proposed future work and work already ongoing with families. </a:t>
            </a:r>
          </a:p>
          <a:p>
            <a:pPr marL="0" indent="0">
              <a:buNone/>
            </a:pPr>
            <a:r>
              <a:rPr lang="en-GB" sz="1400" dirty="0">
                <a:latin typeface="Calibri" panose="020F0502020204030204" pitchFamily="34" charset="0"/>
                <a:cs typeface="Calibri" panose="020F0502020204030204" pitchFamily="34" charset="0"/>
              </a:rPr>
              <a:t>Partners from Public Health in KCW attend the CDOP meetings and look at recurring themes and ways to work together at place on a prevention approach. This includes updating the Modifiable Factors document with any new information and ensuring the document is referred to in practice but also used to evidence work ongoing.</a:t>
            </a:r>
          </a:p>
        </p:txBody>
      </p:sp>
      <p:sp>
        <p:nvSpPr>
          <p:cNvPr id="4" name="Slide Number Placeholder 3">
            <a:extLst>
              <a:ext uri="{FF2B5EF4-FFF2-40B4-BE49-F238E27FC236}">
                <a16:creationId xmlns:a16="http://schemas.microsoft.com/office/drawing/2014/main" id="{3E1E14EB-EB91-B636-6C95-DCA875CC07EE}"/>
              </a:ext>
            </a:extLst>
          </p:cNvPr>
          <p:cNvSpPr>
            <a:spLocks noGrp="1"/>
          </p:cNvSpPr>
          <p:nvPr>
            <p:ph type="sldNum" sz="quarter" idx="12"/>
          </p:nvPr>
        </p:nvSpPr>
        <p:spPr/>
        <p:txBody>
          <a:bodyPr/>
          <a:lstStyle/>
          <a:p>
            <a:fld id="{E31375A4-56A4-47D6-9801-1991572033F7}" type="slidenum">
              <a:rPr lang="en-US" smtClean="0"/>
              <a:t>14</a:t>
            </a:fld>
            <a:endParaRPr lang="en-US" dirty="0"/>
          </a:p>
        </p:txBody>
      </p:sp>
    </p:spTree>
    <p:extLst>
      <p:ext uri="{BB962C8B-B14F-4D97-AF65-F5344CB8AC3E}">
        <p14:creationId xmlns:p14="http://schemas.microsoft.com/office/powerpoint/2010/main" val="4025159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A3687-FF15-4E05-A127-60C4C24EB67D}"/>
              </a:ext>
            </a:extLst>
          </p:cNvPr>
          <p:cNvSpPr>
            <a:spLocks noGrp="1"/>
          </p:cNvSpPr>
          <p:nvPr>
            <p:ph type="title"/>
          </p:nvPr>
        </p:nvSpPr>
        <p:spPr>
          <a:xfrm>
            <a:off x="352338" y="150987"/>
            <a:ext cx="11346326" cy="1069624"/>
          </a:xfrm>
        </p:spPr>
        <p:txBody>
          <a:bodyPr>
            <a:noAutofit/>
          </a:bodyPr>
          <a:lstStyle/>
          <a:p>
            <a:r>
              <a:rPr lang="en-GB" sz="3400" dirty="0">
                <a:solidFill>
                  <a:srgbClr val="002060"/>
                </a:solidFill>
              </a:rPr>
              <a:t>Modifiable Factors Across Calderdale, Kirklees &amp; Wakefield</a:t>
            </a:r>
            <a:endParaRPr lang="en-GB" sz="3400" dirty="0"/>
          </a:p>
        </p:txBody>
      </p:sp>
      <p:sp>
        <p:nvSpPr>
          <p:cNvPr id="3" name="Content Placeholder 2">
            <a:extLst>
              <a:ext uri="{FF2B5EF4-FFF2-40B4-BE49-F238E27FC236}">
                <a16:creationId xmlns:a16="http://schemas.microsoft.com/office/drawing/2014/main" id="{2E2D7E9D-B638-4B98-98FF-C3DD0731B326}"/>
              </a:ext>
            </a:extLst>
          </p:cNvPr>
          <p:cNvSpPr>
            <a:spLocks noGrp="1"/>
          </p:cNvSpPr>
          <p:nvPr>
            <p:ph idx="1"/>
          </p:nvPr>
        </p:nvSpPr>
        <p:spPr>
          <a:xfrm>
            <a:off x="603315" y="1283516"/>
            <a:ext cx="11095349" cy="4888685"/>
          </a:xfrm>
        </p:spPr>
        <p:txBody>
          <a:bodyPr>
            <a:normAutofit/>
          </a:bodyPr>
          <a:lstStyle/>
          <a:p>
            <a:pPr marL="0" indent="0">
              <a:buNone/>
            </a:pPr>
            <a:endParaRPr lang="en-GB" sz="1700" b="1" dirty="0"/>
          </a:p>
          <a:p>
            <a:pPr marL="0" indent="0">
              <a:buNone/>
            </a:pPr>
            <a:r>
              <a:rPr lang="en-GB" sz="1700" b="1" dirty="0"/>
              <a:t>Background:</a:t>
            </a:r>
          </a:p>
          <a:p>
            <a:pPr>
              <a:buClr>
                <a:srgbClr val="002060"/>
              </a:buClr>
              <a:buFont typeface="Wingdings" panose="05000000000000000000" pitchFamily="2" charset="2"/>
              <a:buChar char="v"/>
            </a:pPr>
            <a:r>
              <a:rPr lang="en-GB" sz="1700" dirty="0"/>
              <a:t>Of the 65 cases the Panel reviewed in 2022/23, there were 44 cases where modifiable factors were present. This represents an average of 64%, whereas the average for England at that time was 39%.</a:t>
            </a:r>
          </a:p>
          <a:p>
            <a:pPr>
              <a:buClr>
                <a:srgbClr val="002060"/>
              </a:buClr>
              <a:buFont typeface="Wingdings" panose="05000000000000000000" pitchFamily="2" charset="2"/>
              <a:buChar char="v"/>
            </a:pPr>
            <a:r>
              <a:rPr lang="en-GB" sz="1700" dirty="0"/>
              <a:t>Modifiable factors were identified and discussed in Panel meetings, with an overarching monitoring and analysis log being developed and introduced to provide assurance to the CDOP that work is in progress to address the identified modifiable factors.</a:t>
            </a:r>
          </a:p>
          <a:p>
            <a:pPr>
              <a:buClr>
                <a:srgbClr val="002060"/>
              </a:buClr>
              <a:buFont typeface="Wingdings" panose="05000000000000000000" pitchFamily="2" charset="2"/>
              <a:buChar char="v"/>
            </a:pPr>
            <a:r>
              <a:rPr lang="en-GB" sz="1700" dirty="0"/>
              <a:t>It has been identified that the method of recording </a:t>
            </a:r>
            <a:r>
              <a:rPr lang="en-GB" sz="1700" dirty="0" err="1"/>
              <a:t>consanguious</a:t>
            </a:r>
            <a:r>
              <a:rPr lang="en-GB" sz="1700" dirty="0"/>
              <a:t> marriages may have been incorrect, a working party have reviewed the link between modifiability and consanguinity and a flowchart has been created to assist in accurate decision making. </a:t>
            </a:r>
          </a:p>
        </p:txBody>
      </p:sp>
      <p:sp>
        <p:nvSpPr>
          <p:cNvPr id="4" name="Slide Number Placeholder 3">
            <a:extLst>
              <a:ext uri="{FF2B5EF4-FFF2-40B4-BE49-F238E27FC236}">
                <a16:creationId xmlns:a16="http://schemas.microsoft.com/office/drawing/2014/main" id="{A3A2A28B-47A0-43DE-831B-FA99BF5B3E8C}"/>
              </a:ext>
            </a:extLst>
          </p:cNvPr>
          <p:cNvSpPr>
            <a:spLocks noGrp="1"/>
          </p:cNvSpPr>
          <p:nvPr>
            <p:ph type="sldNum" sz="quarter" idx="12"/>
          </p:nvPr>
        </p:nvSpPr>
        <p:spPr/>
        <p:txBody>
          <a:bodyPr/>
          <a:lstStyle/>
          <a:p>
            <a:fld id="{E31375A4-56A4-47D6-9801-1991572033F7}" type="slidenum">
              <a:rPr lang="en-US" smtClean="0"/>
              <a:t>15</a:t>
            </a:fld>
            <a:endParaRPr lang="en-US" dirty="0"/>
          </a:p>
        </p:txBody>
      </p:sp>
    </p:spTree>
    <p:extLst>
      <p:ext uri="{BB962C8B-B14F-4D97-AF65-F5344CB8AC3E}">
        <p14:creationId xmlns:p14="http://schemas.microsoft.com/office/powerpoint/2010/main" val="3195210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EC6F8-58A8-4F35-843D-093D5412DB0C}"/>
              </a:ext>
            </a:extLst>
          </p:cNvPr>
          <p:cNvSpPr>
            <a:spLocks noGrp="1"/>
          </p:cNvSpPr>
          <p:nvPr>
            <p:ph type="title"/>
          </p:nvPr>
        </p:nvSpPr>
        <p:spPr>
          <a:xfrm>
            <a:off x="1066800" y="457518"/>
            <a:ext cx="10058400" cy="669153"/>
          </a:xfrm>
        </p:spPr>
        <p:txBody>
          <a:bodyPr>
            <a:normAutofit/>
          </a:bodyPr>
          <a:lstStyle/>
          <a:p>
            <a:r>
              <a:rPr lang="en-GB" sz="3400" dirty="0">
                <a:solidFill>
                  <a:srgbClr val="002060"/>
                </a:solidFill>
                <a:latin typeface="Calibri" panose="020F0502020204030204" pitchFamily="34" charset="0"/>
                <a:cs typeface="Calibri" panose="020F0502020204030204" pitchFamily="34" charset="0"/>
              </a:rPr>
              <a:t>Kirklees Data</a:t>
            </a:r>
          </a:p>
        </p:txBody>
      </p:sp>
      <p:sp>
        <p:nvSpPr>
          <p:cNvPr id="3" name="Content Placeholder 2">
            <a:extLst>
              <a:ext uri="{FF2B5EF4-FFF2-40B4-BE49-F238E27FC236}">
                <a16:creationId xmlns:a16="http://schemas.microsoft.com/office/drawing/2014/main" id="{E7C00948-6A09-47DF-A2C9-5BB27571ED69}"/>
              </a:ext>
            </a:extLst>
          </p:cNvPr>
          <p:cNvSpPr>
            <a:spLocks noGrp="1"/>
          </p:cNvSpPr>
          <p:nvPr>
            <p:ph idx="1"/>
          </p:nvPr>
        </p:nvSpPr>
        <p:spPr>
          <a:xfrm>
            <a:off x="1066799" y="1224794"/>
            <a:ext cx="10873409" cy="5520564"/>
          </a:xfrm>
        </p:spPr>
        <p:txBody>
          <a:bodyPr>
            <a:normAutofit/>
          </a:bodyPr>
          <a:lstStyle/>
          <a:p>
            <a:pPr marL="0" indent="0">
              <a:lnSpc>
                <a:spcPct val="110000"/>
              </a:lnSpc>
              <a:buNone/>
            </a:pPr>
            <a:r>
              <a:rPr lang="en-GB" sz="1800" dirty="0">
                <a:latin typeface="Calibri" panose="020F0502020204030204" pitchFamily="34" charset="0"/>
                <a:cs typeface="Calibri" panose="020F0502020204030204" pitchFamily="34" charset="0"/>
              </a:rPr>
              <a:t>During 2022/2023 there have been 49 deaths reported in Kirklees. During the year 32 cases have been reviewed and completed. There are a further 66 cases to be reviewed.</a:t>
            </a:r>
          </a:p>
          <a:p>
            <a:pPr marL="0" indent="0">
              <a:buNone/>
            </a:pPr>
            <a:r>
              <a:rPr lang="en-GB" sz="1800" b="1" dirty="0">
                <a:latin typeface="Calibri" panose="020F0502020204030204" pitchFamily="34" charset="0"/>
                <a:cs typeface="Calibri" panose="020F0502020204030204" pitchFamily="34" charset="0"/>
              </a:rPr>
              <a:t>Cases completed with cause of Death: </a:t>
            </a:r>
          </a:p>
          <a:p>
            <a:pPr marL="0" indent="0">
              <a:lnSpc>
                <a:spcPct val="50000"/>
              </a:lnSpc>
              <a:buNone/>
            </a:pPr>
            <a:r>
              <a:rPr lang="en-GB" sz="1700" dirty="0">
                <a:latin typeface="Calibri" panose="020F0502020204030204" pitchFamily="34" charset="0"/>
                <a:cs typeface="Calibri" panose="020F0502020204030204" pitchFamily="34" charset="0"/>
              </a:rPr>
              <a:t>Of the cases reviewed 19 (41%) had modifiable factors, the</a:t>
            </a:r>
          </a:p>
          <a:p>
            <a:pPr marL="0" indent="0">
              <a:lnSpc>
                <a:spcPct val="50000"/>
              </a:lnSpc>
              <a:buNone/>
            </a:pPr>
            <a:r>
              <a:rPr lang="en-GB" sz="1700" dirty="0">
                <a:latin typeface="Calibri" panose="020F0502020204030204" pitchFamily="34" charset="0"/>
                <a:cs typeface="Calibri" panose="020F0502020204030204" pitchFamily="34" charset="0"/>
              </a:rPr>
              <a:t>top 4 of which were (in order)</a:t>
            </a:r>
          </a:p>
          <a:p>
            <a:pPr lvl="0">
              <a:buClr>
                <a:srgbClr val="002060"/>
              </a:buClr>
              <a:buFont typeface="Wingdings" panose="05000000000000000000" pitchFamily="2" charset="2"/>
              <a:buChar char="v"/>
            </a:pPr>
            <a:r>
              <a:rPr lang="en-GB" sz="1700" dirty="0">
                <a:effectLst/>
                <a:latin typeface="Calibri" panose="020F0502020204030204" pitchFamily="34" charset="0"/>
                <a:ea typeface="Times New Roman" panose="02020603050405020304" pitchFamily="18" charset="0"/>
                <a:cs typeface="Calibri" panose="020F0502020204030204" pitchFamily="34" charset="0"/>
              </a:rPr>
              <a:t>Smoking (6)</a:t>
            </a:r>
          </a:p>
          <a:p>
            <a:pPr lvl="0">
              <a:buClr>
                <a:srgbClr val="002060"/>
              </a:buClr>
              <a:buFont typeface="Wingdings" panose="05000000000000000000" pitchFamily="2" charset="2"/>
              <a:buChar char="v"/>
            </a:pPr>
            <a:r>
              <a:rPr lang="en-GB" sz="1700" dirty="0">
                <a:effectLst/>
                <a:latin typeface="Calibri" panose="020F0502020204030204" pitchFamily="34" charset="0"/>
                <a:ea typeface="Calibri" panose="020F0502020204030204" pitchFamily="34" charset="0"/>
                <a:cs typeface="Calibri" panose="020F0502020204030204" pitchFamily="34" charset="0"/>
              </a:rPr>
              <a:t>Consanguinity (5)</a:t>
            </a:r>
          </a:p>
          <a:p>
            <a:pPr lvl="0">
              <a:buClr>
                <a:srgbClr val="002060"/>
              </a:buClr>
              <a:buFont typeface="Wingdings" panose="05000000000000000000" pitchFamily="2" charset="2"/>
              <a:buChar char="v"/>
            </a:pPr>
            <a:r>
              <a:rPr lang="en-GB" sz="1700" dirty="0">
                <a:effectLst/>
                <a:latin typeface="Calibri" panose="020F0502020204030204" pitchFamily="34" charset="0"/>
                <a:ea typeface="Calibri" panose="020F0502020204030204" pitchFamily="34" charset="0"/>
                <a:cs typeface="Calibri" panose="020F0502020204030204" pitchFamily="34" charset="0"/>
              </a:rPr>
              <a:t>Unsafe sleeping arrangements (2)</a:t>
            </a:r>
          </a:p>
          <a:p>
            <a:pPr lvl="0">
              <a:buClr>
                <a:srgbClr val="002060"/>
              </a:buClr>
              <a:buFont typeface="Wingdings" panose="05000000000000000000" pitchFamily="2" charset="2"/>
              <a:buChar char="v"/>
            </a:pPr>
            <a:r>
              <a:rPr lang="en-GB" sz="1700" dirty="0">
                <a:effectLst/>
                <a:latin typeface="Calibri" panose="020F0502020204030204" pitchFamily="34" charset="0"/>
                <a:ea typeface="Calibri" panose="020F0502020204030204" pitchFamily="34" charset="0"/>
                <a:cs typeface="Calibri" panose="020F0502020204030204" pitchFamily="34" charset="0"/>
              </a:rPr>
              <a:t>Organizational Issues (2)</a:t>
            </a:r>
          </a:p>
          <a:p>
            <a:pPr marL="0" lvl="0" indent="0">
              <a:buClr>
                <a:srgbClr val="002060"/>
              </a:buClr>
              <a:buNone/>
            </a:pPr>
            <a:endParaRPr lang="en-GB" sz="1700" dirty="0">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p>
            <a:pPr marL="0" indent="0">
              <a:lnSpc>
                <a:spcPct val="30000"/>
              </a:lnSpc>
              <a:buNone/>
            </a:pPr>
            <a:r>
              <a:rPr lang="en-GB" sz="1700" dirty="0">
                <a:latin typeface="Calibri" panose="020F0502020204030204" pitchFamily="34" charset="0"/>
                <a:cs typeface="Calibri" panose="020F0502020204030204" pitchFamily="34" charset="0"/>
              </a:rPr>
              <a:t>Other modifiable factors noted by Kirklees but not recognised </a:t>
            </a:r>
          </a:p>
          <a:p>
            <a:pPr marL="0" indent="0">
              <a:lnSpc>
                <a:spcPct val="30000"/>
              </a:lnSpc>
              <a:buNone/>
            </a:pPr>
            <a:r>
              <a:rPr lang="en-GB" sz="1700" dirty="0">
                <a:latin typeface="Calibri" panose="020F0502020204030204" pitchFamily="34" charset="0"/>
                <a:cs typeface="Calibri" panose="020F0502020204030204" pitchFamily="34" charset="0"/>
              </a:rPr>
              <a:t>as a theme were drug &amp; alcohol abuse, deprivation, </a:t>
            </a:r>
          </a:p>
          <a:p>
            <a:pPr marL="0" indent="0">
              <a:lnSpc>
                <a:spcPct val="30000"/>
              </a:lnSpc>
              <a:buNone/>
            </a:pPr>
            <a:r>
              <a:rPr lang="en-GB" sz="1700" dirty="0">
                <a:latin typeface="Calibri" panose="020F0502020204030204" pitchFamily="34" charset="0"/>
                <a:cs typeface="Calibri" panose="020F0502020204030204" pitchFamily="34" charset="0"/>
              </a:rPr>
              <a:t>parental mental health and domestic abuse.  </a:t>
            </a:r>
          </a:p>
          <a:p>
            <a:pPr marL="0" indent="0">
              <a:lnSpc>
                <a:spcPct val="50000"/>
              </a:lnSpc>
              <a:buNone/>
            </a:pPr>
            <a:r>
              <a:rPr lang="en-GB" sz="1800" b="1" dirty="0">
                <a:latin typeface="Calibri" panose="020F0502020204030204" pitchFamily="34" charset="0"/>
                <a:cs typeface="Calibri" panose="020F0502020204030204" pitchFamily="34" charset="0"/>
              </a:rPr>
              <a:t>(</a:t>
            </a:r>
            <a:r>
              <a:rPr lang="en-GB" sz="1800" b="1" i="1" dirty="0">
                <a:latin typeface="Calibri" panose="020F0502020204030204" pitchFamily="34" charset="0"/>
                <a:cs typeface="Calibri" panose="020F0502020204030204" pitchFamily="34" charset="0"/>
              </a:rPr>
              <a:t>each case can have more than one modifiable factor identified</a:t>
            </a:r>
            <a:r>
              <a:rPr lang="en-GB" sz="1800" b="1" dirty="0">
                <a:latin typeface="Calibri" panose="020F0502020204030204" pitchFamily="34" charset="0"/>
                <a:cs typeface="Calibri" panose="020F0502020204030204" pitchFamily="34" charset="0"/>
              </a:rPr>
              <a:t>)</a:t>
            </a:r>
          </a:p>
          <a:p>
            <a:pPr marL="0" indent="0">
              <a:lnSpc>
                <a:spcPct val="50000"/>
              </a:lnSpc>
              <a:buNone/>
            </a:pPr>
            <a:endParaRPr lang="en-GB" sz="1800" dirty="0">
              <a:latin typeface="Calibri" panose="020F0502020204030204" pitchFamily="34" charset="0"/>
              <a:cs typeface="Calibri" panose="020F0502020204030204" pitchFamily="34" charset="0"/>
            </a:endParaRPr>
          </a:p>
        </p:txBody>
      </p:sp>
      <p:sp>
        <p:nvSpPr>
          <p:cNvPr id="6" name="Slide Number Placeholder 5">
            <a:extLst>
              <a:ext uri="{FF2B5EF4-FFF2-40B4-BE49-F238E27FC236}">
                <a16:creationId xmlns:a16="http://schemas.microsoft.com/office/drawing/2014/main" id="{5F5C13E4-FD36-4F19-B4C0-75B401B821D7}"/>
              </a:ext>
            </a:extLst>
          </p:cNvPr>
          <p:cNvSpPr>
            <a:spLocks noGrp="1"/>
          </p:cNvSpPr>
          <p:nvPr>
            <p:ph type="sldNum" sz="quarter" idx="12"/>
          </p:nvPr>
        </p:nvSpPr>
        <p:spPr/>
        <p:txBody>
          <a:bodyPr/>
          <a:lstStyle/>
          <a:p>
            <a:fld id="{E31375A4-56A4-47D6-9801-1991572033F7}" type="slidenum">
              <a:rPr lang="en-US" smtClean="0"/>
              <a:t>16</a:t>
            </a:fld>
            <a:endParaRPr lang="en-US" dirty="0"/>
          </a:p>
        </p:txBody>
      </p:sp>
      <p:graphicFrame>
        <p:nvGraphicFramePr>
          <p:cNvPr id="7" name="Chart 6">
            <a:extLst>
              <a:ext uri="{FF2B5EF4-FFF2-40B4-BE49-F238E27FC236}">
                <a16:creationId xmlns:a16="http://schemas.microsoft.com/office/drawing/2014/main" id="{4CDC3E76-8191-4593-8D87-1B805C8DD76B}"/>
              </a:ext>
            </a:extLst>
          </p:cNvPr>
          <p:cNvGraphicFramePr/>
          <p:nvPr>
            <p:extLst>
              <p:ext uri="{D42A27DB-BD31-4B8C-83A1-F6EECF244321}">
                <p14:modId xmlns:p14="http://schemas.microsoft.com/office/powerpoint/2010/main" val="4124322678"/>
              </p:ext>
            </p:extLst>
          </p:nvPr>
        </p:nvGraphicFramePr>
        <p:xfrm>
          <a:off x="6809874" y="2057400"/>
          <a:ext cx="5052092" cy="40420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9947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CE951-8EC3-4896-88D6-A01A054B53C4}"/>
              </a:ext>
            </a:extLst>
          </p:cNvPr>
          <p:cNvSpPr>
            <a:spLocks noGrp="1"/>
          </p:cNvSpPr>
          <p:nvPr>
            <p:ph type="title"/>
          </p:nvPr>
        </p:nvSpPr>
        <p:spPr>
          <a:xfrm>
            <a:off x="1066800" y="457518"/>
            <a:ext cx="10058400" cy="620168"/>
          </a:xfrm>
        </p:spPr>
        <p:txBody>
          <a:bodyPr>
            <a:normAutofit/>
          </a:bodyPr>
          <a:lstStyle/>
          <a:p>
            <a:r>
              <a:rPr lang="en-GB" sz="3400" dirty="0">
                <a:solidFill>
                  <a:srgbClr val="002060"/>
                </a:solidFill>
              </a:rPr>
              <a:t>Calderdale Data</a:t>
            </a:r>
          </a:p>
        </p:txBody>
      </p:sp>
      <p:sp>
        <p:nvSpPr>
          <p:cNvPr id="3" name="Content Placeholder 2">
            <a:extLst>
              <a:ext uri="{FF2B5EF4-FFF2-40B4-BE49-F238E27FC236}">
                <a16:creationId xmlns:a16="http://schemas.microsoft.com/office/drawing/2014/main" id="{93E7A047-F880-4458-A23D-B45516B1FE94}"/>
              </a:ext>
            </a:extLst>
          </p:cNvPr>
          <p:cNvSpPr>
            <a:spLocks noGrp="1"/>
          </p:cNvSpPr>
          <p:nvPr>
            <p:ph idx="1"/>
          </p:nvPr>
        </p:nvSpPr>
        <p:spPr>
          <a:xfrm>
            <a:off x="1066800" y="1077686"/>
            <a:ext cx="10687878" cy="5678714"/>
          </a:xfrm>
        </p:spPr>
        <p:txBody>
          <a:bodyPr>
            <a:normAutofit/>
          </a:bodyPr>
          <a:lstStyle/>
          <a:p>
            <a:pPr marL="0" indent="0">
              <a:lnSpc>
                <a:spcPct val="115000"/>
              </a:lnSpc>
              <a:spcAft>
                <a:spcPts val="10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During 2022/2023 there have been 14 deaths recorded</a:t>
            </a:r>
            <a:r>
              <a:rPr lang="en-GB" sz="1800" dirty="0">
                <a:latin typeface="Calibri" panose="020F0502020204030204" pitchFamily="34" charset="0"/>
                <a:ea typeface="Calibri" panose="020F0502020204030204" pitchFamily="34" charset="0"/>
                <a:cs typeface="Times New Roman" panose="02020603050405020304" pitchFamily="18" charset="0"/>
              </a:rPr>
              <a:t>, which is in </a:t>
            </a:r>
            <a:r>
              <a:rPr lang="en-GB" sz="1800" dirty="0">
                <a:effectLst/>
                <a:latin typeface="Calibri" panose="020F0502020204030204" pitchFamily="34" charset="0"/>
                <a:ea typeface="Calibri" panose="020F0502020204030204" pitchFamily="34" charset="0"/>
                <a:cs typeface="Times New Roman" panose="02020603050405020304" pitchFamily="18" charset="0"/>
              </a:rPr>
              <a:t>line with previous years. </a:t>
            </a:r>
            <a:r>
              <a:rPr lang="en-GB" sz="1800" dirty="0">
                <a:latin typeface="Calibri" panose="020F0502020204030204" pitchFamily="34" charset="0"/>
                <a:ea typeface="Calibri" panose="020F0502020204030204" pitchFamily="34" charset="0"/>
                <a:cs typeface="Times New Roman" panose="02020603050405020304" pitchFamily="18" charset="0"/>
              </a:rPr>
              <a:t>During the year 16 cases have been reviewed and completed, with a further 14 cases to be reviewed.</a:t>
            </a:r>
          </a:p>
          <a:p>
            <a:pPr marL="0" indent="0">
              <a:lnSpc>
                <a:spcPct val="115000"/>
              </a:lnSpc>
              <a:spcAft>
                <a:spcPts val="1000"/>
              </a:spcAft>
              <a:buNone/>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Cases Completed with cause of de</a:t>
            </a:r>
            <a:r>
              <a:rPr lang="en-GB" sz="1800" b="1" dirty="0">
                <a:latin typeface="Calibri" panose="020F0502020204030204" pitchFamily="34" charset="0"/>
                <a:ea typeface="Calibri" panose="020F0502020204030204" pitchFamily="34" charset="0"/>
                <a:cs typeface="Times New Roman" panose="02020603050405020304" pitchFamily="18" charset="0"/>
              </a:rPr>
              <a:t>ath:</a:t>
            </a:r>
          </a:p>
          <a:p>
            <a:pPr marL="0" indent="0">
              <a:lnSpc>
                <a:spcPct val="10000"/>
              </a:lnSpc>
              <a:spcAft>
                <a:spcPts val="1000"/>
              </a:spcAft>
              <a:buNone/>
            </a:pPr>
            <a:r>
              <a:rPr lang="en-GB" sz="1800" dirty="0">
                <a:latin typeface="Calibri" panose="020F0502020204030204" pitchFamily="34" charset="0"/>
                <a:cs typeface="Calibri" panose="020F0502020204030204" pitchFamily="34" charset="0"/>
              </a:rPr>
              <a:t>Of the cases reviewed 12 (75%) had modifiable factors, </a:t>
            </a:r>
          </a:p>
          <a:p>
            <a:pPr marL="0" indent="0">
              <a:lnSpc>
                <a:spcPct val="10000"/>
              </a:lnSpc>
              <a:buNone/>
            </a:pPr>
            <a:r>
              <a:rPr lang="en-GB" sz="1800" dirty="0">
                <a:latin typeface="Calibri" panose="020F0502020204030204" pitchFamily="34" charset="0"/>
                <a:cs typeface="Calibri" panose="020F0502020204030204" pitchFamily="34" charset="0"/>
              </a:rPr>
              <a:t>and these have been identified as:</a:t>
            </a:r>
          </a:p>
          <a:p>
            <a:pPr marL="0" indent="0">
              <a:lnSpc>
                <a:spcPct val="10000"/>
              </a:lnSpc>
              <a:buNone/>
            </a:pPr>
            <a:endParaRPr lang="en-GB" sz="1800" dirty="0">
              <a:latin typeface="Calibri" panose="020F0502020204030204" pitchFamily="34" charset="0"/>
              <a:cs typeface="Calibri" panose="020F0502020204030204" pitchFamily="34" charset="0"/>
            </a:endParaRPr>
          </a:p>
          <a:p>
            <a:pPr>
              <a:lnSpc>
                <a:spcPct val="10000"/>
              </a:lnSpc>
              <a:buFont typeface="Wingdings" panose="05000000000000000000" pitchFamily="2" charset="2"/>
              <a:buChar char="v"/>
            </a:pPr>
            <a:r>
              <a:rPr lang="en-GB" sz="1800" dirty="0">
                <a:latin typeface="Calibri" panose="020F0502020204030204" pitchFamily="34" charset="0"/>
                <a:cs typeface="Calibri" panose="020F0502020204030204" pitchFamily="34" charset="0"/>
              </a:rPr>
              <a:t>Consanguinity 7</a:t>
            </a:r>
          </a:p>
          <a:p>
            <a:pPr>
              <a:lnSpc>
                <a:spcPct val="10000"/>
              </a:lnSpc>
              <a:buFont typeface="Wingdings" panose="05000000000000000000" pitchFamily="2" charset="2"/>
              <a:buChar char="v"/>
            </a:pPr>
            <a:r>
              <a:rPr lang="en-GB" sz="1800" dirty="0">
                <a:latin typeface="Calibri" panose="020F0502020204030204" pitchFamily="34" charset="0"/>
                <a:cs typeface="Calibri" panose="020F0502020204030204" pitchFamily="34" charset="0"/>
              </a:rPr>
              <a:t>Smoking 3</a:t>
            </a:r>
          </a:p>
          <a:p>
            <a:pPr>
              <a:lnSpc>
                <a:spcPct val="10000"/>
              </a:lnSpc>
              <a:buFont typeface="Wingdings" panose="05000000000000000000" pitchFamily="2" charset="2"/>
              <a:buChar char="v"/>
            </a:pPr>
            <a:r>
              <a:rPr lang="en-GB" sz="1800" dirty="0">
                <a:latin typeface="Calibri" panose="020F0502020204030204" pitchFamily="34" charset="0"/>
                <a:cs typeface="Calibri" panose="020F0502020204030204" pitchFamily="34" charset="0"/>
              </a:rPr>
              <a:t>Service Provision COVID related 2</a:t>
            </a:r>
          </a:p>
          <a:p>
            <a:pPr>
              <a:lnSpc>
                <a:spcPct val="10000"/>
              </a:lnSpc>
              <a:buFont typeface="Wingdings" panose="05000000000000000000" pitchFamily="2" charset="2"/>
              <a:buChar char="v"/>
            </a:pPr>
            <a:r>
              <a:rPr lang="en-GB" sz="1800" dirty="0">
                <a:latin typeface="Calibri" panose="020F0502020204030204" pitchFamily="34" charset="0"/>
                <a:cs typeface="Calibri" panose="020F0502020204030204" pitchFamily="34" charset="0"/>
              </a:rPr>
              <a:t>Lack of safety equipment 1</a:t>
            </a:r>
          </a:p>
          <a:p>
            <a:pPr>
              <a:lnSpc>
                <a:spcPct val="10000"/>
              </a:lnSpc>
              <a:buFont typeface="Wingdings" panose="05000000000000000000" pitchFamily="2" charset="2"/>
              <a:buChar char="v"/>
            </a:pPr>
            <a:r>
              <a:rPr lang="en-GB" sz="1800" dirty="0">
                <a:latin typeface="Calibri" panose="020F0502020204030204" pitchFamily="34" charset="0"/>
                <a:cs typeface="Calibri" panose="020F0502020204030204" pitchFamily="34" charset="0"/>
              </a:rPr>
              <a:t>Maternal Obesity 1</a:t>
            </a:r>
          </a:p>
          <a:p>
            <a:pPr>
              <a:lnSpc>
                <a:spcPct val="10000"/>
              </a:lnSpc>
              <a:buFont typeface="Wingdings" panose="05000000000000000000" pitchFamily="2" charset="2"/>
              <a:buChar char="v"/>
            </a:pPr>
            <a:r>
              <a:rPr lang="en-GB" sz="1800" dirty="0">
                <a:latin typeface="Calibri" panose="020F0502020204030204" pitchFamily="34" charset="0"/>
                <a:cs typeface="Calibri" panose="020F0502020204030204" pitchFamily="34" charset="0"/>
              </a:rPr>
              <a:t>Lack of parental prescribed medication 1</a:t>
            </a:r>
          </a:p>
          <a:p>
            <a:pPr marL="0" indent="0">
              <a:lnSpc>
                <a:spcPct val="10000"/>
              </a:lnSpc>
              <a:buNone/>
            </a:pPr>
            <a:endParaRPr lang="en-GB" sz="1800" dirty="0">
              <a:latin typeface="Calibri" panose="020F0502020204030204" pitchFamily="34" charset="0"/>
              <a:cs typeface="Calibri" panose="020F0502020204030204" pitchFamily="34" charset="0"/>
            </a:endParaRPr>
          </a:p>
          <a:p>
            <a:pPr marL="0" indent="0">
              <a:lnSpc>
                <a:spcPct val="10000"/>
              </a:lnSpc>
              <a:buNone/>
            </a:pPr>
            <a:endParaRPr lang="en-GB" sz="1800" dirty="0">
              <a:latin typeface="Calibri" panose="020F0502020204030204" pitchFamily="34" charset="0"/>
              <a:cs typeface="Calibri" panose="020F0502020204030204" pitchFamily="34" charset="0"/>
            </a:endParaRPr>
          </a:p>
          <a:p>
            <a:pPr marL="0" indent="0">
              <a:buNone/>
            </a:pPr>
            <a:r>
              <a:rPr lang="en-GB" sz="1800" b="1" dirty="0">
                <a:latin typeface="Calibri" panose="020F0502020204030204" pitchFamily="34" charset="0"/>
                <a:cs typeface="Calibri" panose="020F0502020204030204" pitchFamily="34" charset="0"/>
              </a:rPr>
              <a:t>(</a:t>
            </a:r>
            <a:r>
              <a:rPr lang="en-GB" sz="1800" b="1" i="1" dirty="0">
                <a:latin typeface="Calibri" panose="020F0502020204030204" pitchFamily="34" charset="0"/>
                <a:cs typeface="Calibri" panose="020F0502020204030204" pitchFamily="34" charset="0"/>
              </a:rPr>
              <a:t>each case can have more than one modifiable factor identified</a:t>
            </a:r>
            <a:r>
              <a:rPr lang="en-GB" sz="1800" b="1" dirty="0">
                <a:latin typeface="Calibri" panose="020F0502020204030204" pitchFamily="34" charset="0"/>
                <a:cs typeface="Calibri" panose="020F0502020204030204" pitchFamily="34" charset="0"/>
              </a:rPr>
              <a:t>)</a:t>
            </a:r>
          </a:p>
          <a:p>
            <a:pPr marL="0" indent="0">
              <a:lnSpc>
                <a:spcPct val="115000"/>
              </a:lnSpc>
              <a:spcAft>
                <a:spcPts val="1000"/>
              </a:spcAft>
              <a:buNone/>
            </a:pP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endParaRPr lang="en-GB" sz="1800" dirty="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endParaRPr lang="en-GB" sz="1800" dirty="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endParaRPr lang="en-GB" sz="2200" dirty="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endParaRPr lang="en-GB" sz="19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2E1AF964-ECBF-4D77-B0D8-524F903288E1}"/>
              </a:ext>
            </a:extLst>
          </p:cNvPr>
          <p:cNvSpPr>
            <a:spLocks noGrp="1"/>
          </p:cNvSpPr>
          <p:nvPr>
            <p:ph type="sldNum" sz="quarter" idx="12"/>
          </p:nvPr>
        </p:nvSpPr>
        <p:spPr/>
        <p:txBody>
          <a:bodyPr/>
          <a:lstStyle/>
          <a:p>
            <a:fld id="{E31375A4-56A4-47D6-9801-1991572033F7}" type="slidenum">
              <a:rPr lang="en-US" smtClean="0"/>
              <a:t>17</a:t>
            </a:fld>
            <a:endParaRPr lang="en-US" dirty="0"/>
          </a:p>
        </p:txBody>
      </p:sp>
      <p:graphicFrame>
        <p:nvGraphicFramePr>
          <p:cNvPr id="4" name="Chart 3">
            <a:extLst>
              <a:ext uri="{FF2B5EF4-FFF2-40B4-BE49-F238E27FC236}">
                <a16:creationId xmlns:a16="http://schemas.microsoft.com/office/drawing/2014/main" id="{634B50FF-22E8-4974-BAB7-1DCEE39644C0}"/>
              </a:ext>
            </a:extLst>
          </p:cNvPr>
          <p:cNvGraphicFramePr/>
          <p:nvPr>
            <p:extLst>
              <p:ext uri="{D42A27DB-BD31-4B8C-83A1-F6EECF244321}">
                <p14:modId xmlns:p14="http://schemas.microsoft.com/office/powerpoint/2010/main" val="532305898"/>
              </p:ext>
            </p:extLst>
          </p:nvPr>
        </p:nvGraphicFramePr>
        <p:xfrm>
          <a:off x="6316910" y="2090058"/>
          <a:ext cx="5026950" cy="33543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46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FBEAD-301F-48F3-B5D4-E115B5710C41}"/>
              </a:ext>
            </a:extLst>
          </p:cNvPr>
          <p:cNvSpPr>
            <a:spLocks noGrp="1"/>
          </p:cNvSpPr>
          <p:nvPr>
            <p:ph type="title"/>
          </p:nvPr>
        </p:nvSpPr>
        <p:spPr>
          <a:xfrm>
            <a:off x="1066800" y="457518"/>
            <a:ext cx="10058400" cy="603839"/>
          </a:xfrm>
        </p:spPr>
        <p:txBody>
          <a:bodyPr>
            <a:normAutofit/>
          </a:bodyPr>
          <a:lstStyle/>
          <a:p>
            <a:r>
              <a:rPr lang="en-GB" sz="3400" dirty="0">
                <a:solidFill>
                  <a:srgbClr val="002060"/>
                </a:solidFill>
              </a:rPr>
              <a:t>Wakefield Data</a:t>
            </a:r>
          </a:p>
        </p:txBody>
      </p:sp>
      <p:sp>
        <p:nvSpPr>
          <p:cNvPr id="3" name="Content Placeholder 2">
            <a:extLst>
              <a:ext uri="{FF2B5EF4-FFF2-40B4-BE49-F238E27FC236}">
                <a16:creationId xmlns:a16="http://schemas.microsoft.com/office/drawing/2014/main" id="{DB2C42BB-DB00-439A-A6B3-7CBD330E7076}"/>
              </a:ext>
            </a:extLst>
          </p:cNvPr>
          <p:cNvSpPr>
            <a:spLocks noGrp="1"/>
          </p:cNvSpPr>
          <p:nvPr>
            <p:ph idx="1"/>
          </p:nvPr>
        </p:nvSpPr>
        <p:spPr>
          <a:xfrm>
            <a:off x="1066799" y="1061356"/>
            <a:ext cx="10873409" cy="5670748"/>
          </a:xfrm>
        </p:spPr>
        <p:txBody>
          <a:bodyPr>
            <a:normAutofit fontScale="85000" lnSpcReduction="20000"/>
          </a:bodyPr>
          <a:lstStyle/>
          <a:p>
            <a:pPr marL="0" indent="0">
              <a:lnSpc>
                <a:spcPct val="110000"/>
              </a:lnSpc>
              <a:buNone/>
            </a:pPr>
            <a:r>
              <a:rPr lang="en-GB" sz="1800" dirty="0">
                <a:latin typeface="Calibri" panose="020F0502020204030204" pitchFamily="34" charset="0"/>
                <a:cs typeface="Calibri" panose="020F0502020204030204" pitchFamily="34" charset="0"/>
              </a:rPr>
              <a:t>During 2022/2023 there have been 23 deaths recorded. During the year 17 cases have been reviewed and completed, with a further 40 cases to be reviewed.</a:t>
            </a:r>
          </a:p>
          <a:p>
            <a:pPr marL="0" marR="0" lvl="0" indent="0" algn="l" defTabSz="914400" rtl="0" eaLnBrk="1" fontAlgn="auto" latinLnBrk="0" hangingPunct="1">
              <a:lnSpc>
                <a:spcPct val="70000"/>
              </a:lnSpc>
              <a:spcBef>
                <a:spcPts val="1800"/>
              </a:spcBef>
              <a:spcAft>
                <a:spcPts val="1000"/>
              </a:spcAft>
              <a:buClr>
                <a:srgbClr val="D680A5"/>
              </a:buClr>
              <a:buSzPct val="90000"/>
              <a:buFont typeface="Arial" pitchFamily="34" charset="0"/>
              <a:buNone/>
              <a:tabLst/>
              <a:defRPr/>
            </a:pPr>
            <a:r>
              <a:rPr kumimoji="0" lang="en-GB" sz="1800" b="1" i="0" u="none" strike="noStrike" kern="1200" cap="none" spc="0" normalizeH="0" baseline="0" noProof="0" dirty="0">
                <a:ln>
                  <a:noFill/>
                </a:ln>
                <a:solidFill>
                  <a:srgbClr val="595959"/>
                </a:solidFill>
                <a:effectLst/>
                <a:uLnTx/>
                <a:uFillTx/>
                <a:latin typeface="Calibri" panose="020F0502020204030204" pitchFamily="34" charset="0"/>
                <a:ea typeface="Calibri" panose="020F0502020204030204" pitchFamily="34" charset="0"/>
                <a:cs typeface="Calibri" panose="020F0502020204030204" pitchFamily="34" charset="0"/>
              </a:rPr>
              <a:t>Cases Completed with cause of death:</a:t>
            </a:r>
          </a:p>
          <a:p>
            <a:pPr marL="0" marR="0" lvl="0" indent="0" algn="l" defTabSz="914400" rtl="0" eaLnBrk="1" fontAlgn="auto" latinLnBrk="0" hangingPunct="1">
              <a:lnSpc>
                <a:spcPct val="110000"/>
              </a:lnSpc>
              <a:spcBef>
                <a:spcPts val="0"/>
              </a:spcBef>
              <a:buClr>
                <a:srgbClr val="D680A5"/>
              </a:buClr>
              <a:buSzPct val="90000"/>
              <a:buFont typeface="Arial" pitchFamily="34" charset="0"/>
              <a:buNone/>
              <a:tabLst/>
              <a:defRPr/>
            </a:pPr>
            <a:r>
              <a:rPr kumimoji="0" lang="en-GB" sz="1800" b="0" i="0" u="none" strike="noStrike" kern="1200" cap="none" spc="0" normalizeH="0" baseline="0" noProof="0" dirty="0">
                <a:ln>
                  <a:noFill/>
                </a:ln>
                <a:solidFill>
                  <a:srgbClr val="595959"/>
                </a:solidFill>
                <a:effectLst/>
                <a:uLnTx/>
                <a:uFillTx/>
                <a:latin typeface="Calibri" panose="020F0502020204030204" pitchFamily="34" charset="0"/>
                <a:ea typeface="Calibri" panose="020F0502020204030204" pitchFamily="34" charset="0"/>
                <a:cs typeface="Calibri" panose="020F0502020204030204" pitchFamily="34" charset="0"/>
              </a:rPr>
              <a:t>Of the cases reviewed, 7 had modifiable factors (41%), </a:t>
            </a:r>
          </a:p>
          <a:p>
            <a:pPr marL="0" marR="0" lvl="0" indent="0" algn="l" defTabSz="914400" rtl="0" eaLnBrk="1" fontAlgn="auto" latinLnBrk="0" hangingPunct="1">
              <a:lnSpc>
                <a:spcPct val="110000"/>
              </a:lnSpc>
              <a:spcBef>
                <a:spcPts val="0"/>
              </a:spcBef>
              <a:buClr>
                <a:srgbClr val="D680A5"/>
              </a:buClr>
              <a:buSzPct val="90000"/>
              <a:buFont typeface="Arial" pitchFamily="34" charset="0"/>
              <a:buNone/>
              <a:tabLst/>
              <a:defRPr/>
            </a:pPr>
            <a:r>
              <a:rPr kumimoji="0" lang="en-GB" sz="1800" b="0" i="0" u="none" strike="noStrike" kern="1200" cap="none" spc="0" normalizeH="0" baseline="0" noProof="0" dirty="0">
                <a:ln>
                  <a:noFill/>
                </a:ln>
                <a:solidFill>
                  <a:srgbClr val="595959"/>
                </a:solidFill>
                <a:effectLst/>
                <a:uLnTx/>
                <a:uFillTx/>
                <a:latin typeface="Calibri" panose="020F0502020204030204" pitchFamily="34" charset="0"/>
                <a:ea typeface="Calibri" panose="020F0502020204030204" pitchFamily="34" charset="0"/>
                <a:cs typeface="Calibri" panose="020F0502020204030204" pitchFamily="34" charset="0"/>
              </a:rPr>
              <a:t>and these have been identified as including:</a:t>
            </a:r>
          </a:p>
          <a:p>
            <a:pPr marL="0" marR="0" lvl="0" indent="0" algn="l" defTabSz="914400" rtl="0" eaLnBrk="1" fontAlgn="auto" latinLnBrk="0" hangingPunct="1">
              <a:lnSpc>
                <a:spcPct val="110000"/>
              </a:lnSpc>
              <a:spcBef>
                <a:spcPts val="0"/>
              </a:spcBef>
              <a:buClr>
                <a:srgbClr val="D680A5"/>
              </a:buClr>
              <a:buSzPct val="90000"/>
              <a:buFont typeface="Arial" pitchFamily="34" charset="0"/>
              <a:buNone/>
              <a:tabLst/>
              <a:defRPr/>
            </a:pPr>
            <a:endParaRPr kumimoji="0" lang="en-GB" sz="1800" b="0" i="0" u="none" strike="noStrike" kern="1200" cap="none" spc="0" normalizeH="0" baseline="0" noProof="0" dirty="0">
              <a:ln>
                <a:noFill/>
              </a:ln>
              <a:solidFill>
                <a:srgbClr val="595959"/>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indent="0">
              <a:lnSpc>
                <a:spcPct val="20000"/>
              </a:lnSpc>
              <a:buNone/>
            </a:pPr>
            <a:r>
              <a:rPr lang="en-GB" sz="1800" u="sng" dirty="0">
                <a:latin typeface="Calibri" panose="020F0502020204030204" pitchFamily="34" charset="0"/>
                <a:cs typeface="Calibri" panose="020F0502020204030204" pitchFamily="34" charset="0"/>
              </a:rPr>
              <a:t>Factors identified which may have contributed to  ill-health </a:t>
            </a:r>
          </a:p>
          <a:p>
            <a:pPr marL="0" indent="0">
              <a:lnSpc>
                <a:spcPct val="20000"/>
              </a:lnSpc>
              <a:buNone/>
            </a:pPr>
            <a:r>
              <a:rPr lang="en-GB" sz="1800" u="sng" dirty="0">
                <a:latin typeface="Calibri" panose="020F0502020204030204" pitchFamily="34" charset="0"/>
                <a:cs typeface="Calibri" panose="020F0502020204030204" pitchFamily="34" charset="0"/>
              </a:rPr>
              <a:t>or a death</a:t>
            </a:r>
          </a:p>
          <a:p>
            <a:pPr>
              <a:lnSpc>
                <a:spcPct val="20000"/>
              </a:lnSpc>
              <a:buFont typeface="Wingdings" panose="05000000000000000000" pitchFamily="2" charset="2"/>
              <a:buChar char="Ø"/>
            </a:pPr>
            <a:r>
              <a:rPr lang="en-GB" sz="1800" dirty="0">
                <a:latin typeface="Calibri" panose="020F0502020204030204" pitchFamily="34" charset="0"/>
                <a:cs typeface="Calibri" panose="020F0502020204030204" pitchFamily="34" charset="0"/>
              </a:rPr>
              <a:t>Parental Smoking - 5</a:t>
            </a:r>
          </a:p>
          <a:p>
            <a:pPr>
              <a:lnSpc>
                <a:spcPct val="20000"/>
              </a:lnSpc>
              <a:buFont typeface="Wingdings" panose="05000000000000000000" pitchFamily="2" charset="2"/>
              <a:buChar char="Ø"/>
            </a:pPr>
            <a:r>
              <a:rPr lang="en-GB" sz="1800" dirty="0">
                <a:latin typeface="Calibri" panose="020F0502020204030204" pitchFamily="34" charset="0"/>
                <a:cs typeface="Calibri" panose="020F0502020204030204" pitchFamily="34" charset="0"/>
              </a:rPr>
              <a:t>Parental alcohol use -1</a:t>
            </a:r>
          </a:p>
          <a:p>
            <a:pPr>
              <a:lnSpc>
                <a:spcPct val="20000"/>
              </a:lnSpc>
              <a:buFont typeface="Wingdings" panose="05000000000000000000" pitchFamily="2" charset="2"/>
              <a:buChar char="Ø"/>
            </a:pPr>
            <a:r>
              <a:rPr lang="en-GB" sz="1800" dirty="0">
                <a:latin typeface="Calibri" panose="020F0502020204030204" pitchFamily="34" charset="0"/>
                <a:cs typeface="Calibri" panose="020F0502020204030204" pitchFamily="34" charset="0"/>
              </a:rPr>
              <a:t>Parental substance misuse - 1</a:t>
            </a:r>
          </a:p>
          <a:p>
            <a:pPr>
              <a:lnSpc>
                <a:spcPct val="20000"/>
              </a:lnSpc>
              <a:buFont typeface="Wingdings" panose="05000000000000000000" pitchFamily="2" charset="2"/>
              <a:buChar char="Ø"/>
            </a:pPr>
            <a:r>
              <a:rPr lang="en-GB" sz="1800" dirty="0">
                <a:latin typeface="Calibri" panose="020F0502020204030204" pitchFamily="34" charset="0"/>
                <a:cs typeface="Calibri" panose="020F0502020204030204" pitchFamily="34" charset="0"/>
              </a:rPr>
              <a:t>Co-sleeping - 1</a:t>
            </a:r>
          </a:p>
          <a:p>
            <a:pPr>
              <a:lnSpc>
                <a:spcPct val="20000"/>
              </a:lnSpc>
              <a:buFont typeface="Wingdings" panose="05000000000000000000" pitchFamily="2" charset="2"/>
              <a:buChar char="Ø"/>
            </a:pPr>
            <a:r>
              <a:rPr lang="en-GB" sz="1800" dirty="0">
                <a:latin typeface="Calibri" panose="020F0502020204030204" pitchFamily="34" charset="0"/>
                <a:cs typeface="Calibri" panose="020F0502020204030204" pitchFamily="34" charset="0"/>
              </a:rPr>
              <a:t>Room  Temperature - 1</a:t>
            </a:r>
          </a:p>
          <a:p>
            <a:pPr>
              <a:lnSpc>
                <a:spcPct val="20000"/>
              </a:lnSpc>
              <a:buFont typeface="Wingdings" panose="05000000000000000000" pitchFamily="2" charset="2"/>
              <a:buChar char="Ø"/>
            </a:pPr>
            <a:r>
              <a:rPr lang="en-GB" sz="1800" dirty="0">
                <a:latin typeface="Calibri" panose="020F0502020204030204" pitchFamily="34" charset="0"/>
                <a:cs typeface="Calibri" panose="020F0502020204030204" pitchFamily="34" charset="0"/>
              </a:rPr>
              <a:t>Access to medication - 1</a:t>
            </a:r>
          </a:p>
          <a:p>
            <a:pPr>
              <a:lnSpc>
                <a:spcPct val="20000"/>
              </a:lnSpc>
              <a:buFont typeface="Wingdings" panose="05000000000000000000" pitchFamily="2" charset="2"/>
              <a:buChar char="Ø"/>
            </a:pPr>
            <a:r>
              <a:rPr lang="en-GB" sz="1800" dirty="0">
                <a:latin typeface="Calibri" panose="020F0502020204030204" pitchFamily="34" charset="0"/>
                <a:cs typeface="Calibri" panose="020F0502020204030204" pitchFamily="34" charset="0"/>
              </a:rPr>
              <a:t>Child Obesity (high BMI) - 1</a:t>
            </a:r>
          </a:p>
          <a:p>
            <a:pPr marL="0" indent="0">
              <a:lnSpc>
                <a:spcPct val="20000"/>
              </a:lnSpc>
              <a:buNone/>
            </a:pPr>
            <a:endParaRPr lang="en-GB" sz="1800" dirty="0">
              <a:latin typeface="Calibri" panose="020F0502020204030204" pitchFamily="34" charset="0"/>
              <a:cs typeface="Calibri" panose="020F0502020204030204" pitchFamily="34" charset="0"/>
            </a:endParaRPr>
          </a:p>
          <a:p>
            <a:pPr marL="0" indent="0">
              <a:lnSpc>
                <a:spcPct val="20000"/>
              </a:lnSpc>
              <a:buNone/>
            </a:pPr>
            <a:r>
              <a:rPr lang="en-GB" sz="1800" u="sng" dirty="0">
                <a:latin typeface="Calibri" panose="020F0502020204030204" pitchFamily="34" charset="0"/>
                <a:cs typeface="Calibri" panose="020F0502020204030204" pitchFamily="34" charset="0"/>
              </a:rPr>
              <a:t>Factors identified but has not contributed to a death</a:t>
            </a:r>
          </a:p>
          <a:p>
            <a:pPr>
              <a:lnSpc>
                <a:spcPct val="20000"/>
              </a:lnSpc>
              <a:buFont typeface="Wingdings" panose="05000000000000000000" pitchFamily="2" charset="2"/>
              <a:buChar char="Ø"/>
            </a:pPr>
            <a:r>
              <a:rPr lang="en-GB" sz="1800" dirty="0">
                <a:latin typeface="Calibri" panose="020F0502020204030204" pitchFamily="34" charset="0"/>
                <a:cs typeface="Calibri" panose="020F0502020204030204" pitchFamily="34" charset="0"/>
              </a:rPr>
              <a:t>Smoking in early pregnancy - 1</a:t>
            </a:r>
          </a:p>
          <a:p>
            <a:pPr>
              <a:lnSpc>
                <a:spcPct val="20000"/>
              </a:lnSpc>
              <a:buFont typeface="Wingdings" panose="05000000000000000000" pitchFamily="2" charset="2"/>
              <a:buChar char="Ø"/>
            </a:pPr>
            <a:r>
              <a:rPr lang="en-GB" sz="1800" dirty="0">
                <a:latin typeface="Calibri" panose="020F0502020204030204" pitchFamily="34" charset="0"/>
                <a:cs typeface="Calibri" panose="020F0502020204030204" pitchFamily="34" charset="0"/>
              </a:rPr>
              <a:t>Parental substance misuse - 1</a:t>
            </a:r>
          </a:p>
          <a:p>
            <a:pPr>
              <a:lnSpc>
                <a:spcPct val="20000"/>
              </a:lnSpc>
              <a:buFont typeface="Wingdings" panose="05000000000000000000" pitchFamily="2" charset="2"/>
              <a:buChar char="Ø"/>
            </a:pPr>
            <a:r>
              <a:rPr lang="en-GB" sz="1800" dirty="0">
                <a:latin typeface="Calibri" panose="020F0502020204030204" pitchFamily="34" charset="0"/>
                <a:cs typeface="Calibri" panose="020F0502020204030204" pitchFamily="34" charset="0"/>
              </a:rPr>
              <a:t>Domestic violence – 2</a:t>
            </a:r>
          </a:p>
          <a:p>
            <a:pPr marL="0" indent="0">
              <a:lnSpc>
                <a:spcPct val="20000"/>
              </a:lnSpc>
              <a:buNone/>
            </a:pPr>
            <a:endParaRPr lang="en-GB" sz="1800" dirty="0">
              <a:latin typeface="Calibri" panose="020F0502020204030204" pitchFamily="34" charset="0"/>
              <a:cs typeface="Calibri" panose="020F0502020204030204" pitchFamily="34" charset="0"/>
            </a:endParaRPr>
          </a:p>
          <a:p>
            <a:pPr marL="0" indent="0">
              <a:lnSpc>
                <a:spcPct val="20000"/>
              </a:lnSpc>
              <a:buNone/>
            </a:pPr>
            <a:r>
              <a:rPr lang="en-GB" sz="1800" dirty="0">
                <a:latin typeface="Calibri" panose="020F0502020204030204" pitchFamily="34" charset="0"/>
                <a:cs typeface="Calibri" panose="020F0502020204030204" pitchFamily="34" charset="0"/>
              </a:rPr>
              <a:t>(</a:t>
            </a:r>
            <a:r>
              <a:rPr lang="en-GB" sz="1800" b="1" i="1" dirty="0">
                <a:latin typeface="Calibri" panose="020F0502020204030204" pitchFamily="34" charset="0"/>
                <a:cs typeface="Calibri" panose="020F0502020204030204" pitchFamily="34" charset="0"/>
              </a:rPr>
              <a:t>each case can have more than one modifiable factor identified</a:t>
            </a:r>
            <a:r>
              <a:rPr lang="en-GB" sz="1800" b="1" dirty="0">
                <a:latin typeface="Calibri" panose="020F0502020204030204" pitchFamily="34" charset="0"/>
                <a:cs typeface="Calibri" panose="020F0502020204030204" pitchFamily="34" charset="0"/>
              </a:rPr>
              <a:t>)</a:t>
            </a:r>
          </a:p>
        </p:txBody>
      </p:sp>
      <p:sp>
        <p:nvSpPr>
          <p:cNvPr id="6" name="Slide Number Placeholder 5">
            <a:extLst>
              <a:ext uri="{FF2B5EF4-FFF2-40B4-BE49-F238E27FC236}">
                <a16:creationId xmlns:a16="http://schemas.microsoft.com/office/drawing/2014/main" id="{F08073BE-DA42-43BA-9C71-AD6B9FAAEF03}"/>
              </a:ext>
            </a:extLst>
          </p:cNvPr>
          <p:cNvSpPr>
            <a:spLocks noGrp="1"/>
          </p:cNvSpPr>
          <p:nvPr>
            <p:ph type="sldNum" sz="quarter" idx="12"/>
          </p:nvPr>
        </p:nvSpPr>
        <p:spPr/>
        <p:txBody>
          <a:bodyPr/>
          <a:lstStyle/>
          <a:p>
            <a:fld id="{E31375A4-56A4-47D6-9801-1991572033F7}" type="slidenum">
              <a:rPr lang="en-US" smtClean="0"/>
              <a:t>18</a:t>
            </a:fld>
            <a:endParaRPr lang="en-US" dirty="0"/>
          </a:p>
        </p:txBody>
      </p:sp>
      <p:graphicFrame>
        <p:nvGraphicFramePr>
          <p:cNvPr id="4" name="Chart 3">
            <a:extLst>
              <a:ext uri="{FF2B5EF4-FFF2-40B4-BE49-F238E27FC236}">
                <a16:creationId xmlns:a16="http://schemas.microsoft.com/office/drawing/2014/main" id="{C5A8A36E-A77B-4D59-80FE-60C41815F437}"/>
              </a:ext>
            </a:extLst>
          </p:cNvPr>
          <p:cNvGraphicFramePr/>
          <p:nvPr>
            <p:extLst>
              <p:ext uri="{D42A27DB-BD31-4B8C-83A1-F6EECF244321}">
                <p14:modId xmlns:p14="http://schemas.microsoft.com/office/powerpoint/2010/main" val="3093155659"/>
              </p:ext>
            </p:extLst>
          </p:nvPr>
        </p:nvGraphicFramePr>
        <p:xfrm>
          <a:off x="6350466" y="1775791"/>
          <a:ext cx="5394869" cy="41876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021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789" y="228600"/>
            <a:ext cx="10202411" cy="963386"/>
          </a:xfrm>
        </p:spPr>
        <p:txBody>
          <a:bodyPr>
            <a:noAutofit/>
          </a:bodyPr>
          <a:lstStyle/>
          <a:p>
            <a:r>
              <a:rPr lang="en-US" sz="3400" dirty="0">
                <a:solidFill>
                  <a:srgbClr val="002060"/>
                </a:solidFill>
              </a:rPr>
              <a:t>Categories of Death for Pan CDOP -  Cases Reviewed In Year 2022/23</a:t>
            </a:r>
          </a:p>
        </p:txBody>
      </p:sp>
      <p:graphicFrame>
        <p:nvGraphicFramePr>
          <p:cNvPr id="6" name="Content Placeholder 5" descr="Clustered column chart showing the values of 3 series for 4 categories"/>
          <p:cNvGraphicFramePr>
            <a:graphicFrameLocks noGrp="1"/>
          </p:cNvGraphicFramePr>
          <p:nvPr>
            <p:ph idx="1"/>
            <p:extLst>
              <p:ext uri="{D42A27DB-BD31-4B8C-83A1-F6EECF244321}">
                <p14:modId xmlns:p14="http://schemas.microsoft.com/office/powerpoint/2010/main" val="3613832855"/>
              </p:ext>
            </p:extLst>
          </p:nvPr>
        </p:nvGraphicFramePr>
        <p:xfrm>
          <a:off x="1066800" y="1412946"/>
          <a:ext cx="10058400" cy="4980214"/>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20694806-5FD7-4EBC-9FE9-A3D3E990D468}"/>
              </a:ext>
            </a:extLst>
          </p:cNvPr>
          <p:cNvSpPr>
            <a:spLocks noGrp="1"/>
          </p:cNvSpPr>
          <p:nvPr>
            <p:ph type="sldNum" sz="quarter" idx="12"/>
          </p:nvPr>
        </p:nvSpPr>
        <p:spPr/>
        <p:txBody>
          <a:bodyPr/>
          <a:lstStyle/>
          <a:p>
            <a:fld id="{E31375A4-56A4-47D6-9801-1991572033F7}" type="slidenum">
              <a:rPr lang="en-US" smtClean="0"/>
              <a:t>19</a:t>
            </a:fld>
            <a:endParaRPr lang="en-US" dirty="0"/>
          </a:p>
        </p:txBody>
      </p:sp>
    </p:spTree>
    <p:extLst>
      <p:ext uri="{BB962C8B-B14F-4D97-AF65-F5344CB8AC3E}">
        <p14:creationId xmlns:p14="http://schemas.microsoft.com/office/powerpoint/2010/main" val="1585734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9" y="228600"/>
            <a:ext cx="10058401" cy="748430"/>
          </a:xfrm>
        </p:spPr>
        <p:txBody>
          <a:bodyPr/>
          <a:lstStyle/>
          <a:p>
            <a:r>
              <a:rPr lang="en-US" dirty="0">
                <a:solidFill>
                  <a:srgbClr val="002060"/>
                </a:solidFill>
              </a:rPr>
              <a:t>Contents</a:t>
            </a:r>
          </a:p>
        </p:txBody>
      </p:sp>
      <p:sp>
        <p:nvSpPr>
          <p:cNvPr id="3" name="Content Placeholder 2"/>
          <p:cNvSpPr>
            <a:spLocks noGrp="1"/>
          </p:cNvSpPr>
          <p:nvPr>
            <p:ph idx="1"/>
          </p:nvPr>
        </p:nvSpPr>
        <p:spPr>
          <a:xfrm>
            <a:off x="1066799" y="1138030"/>
            <a:ext cx="9203635" cy="5491370"/>
          </a:xfrm>
        </p:spPr>
        <p:txBody>
          <a:bodyPr>
            <a:noAutofit/>
          </a:bodyPr>
          <a:lstStyle/>
          <a:p>
            <a:pPr marL="0" indent="0">
              <a:buNone/>
            </a:pPr>
            <a:r>
              <a:rPr lang="en-GB" sz="1700" dirty="0">
                <a:latin typeface="Calibri" panose="020F0502020204030204" pitchFamily="34" charset="0"/>
                <a:cs typeface="Calibri" panose="020F0502020204030204" pitchFamily="34" charset="0"/>
              </a:rPr>
              <a:t>Introduction							3</a:t>
            </a:r>
          </a:p>
          <a:p>
            <a:pPr marL="0" indent="0">
              <a:buNone/>
            </a:pPr>
            <a:r>
              <a:rPr lang="en-GB" sz="1700" dirty="0">
                <a:latin typeface="Calibri" panose="020F0502020204030204" pitchFamily="34" charset="0"/>
                <a:cs typeface="Calibri" panose="020F0502020204030204" pitchFamily="34" charset="0"/>
              </a:rPr>
              <a:t>CDOP Process							4 - 6</a:t>
            </a:r>
          </a:p>
          <a:p>
            <a:pPr marL="0" indent="0">
              <a:buNone/>
            </a:pPr>
            <a:r>
              <a:rPr lang="en-GB" sz="1700" dirty="0">
                <a:latin typeface="Calibri" panose="020F0502020204030204" pitchFamily="34" charset="0"/>
                <a:cs typeface="Calibri" panose="020F0502020204030204" pitchFamily="34" charset="0"/>
              </a:rPr>
              <a:t>Membership and Panel Meetings					7 - 8</a:t>
            </a:r>
          </a:p>
          <a:p>
            <a:pPr marL="0" indent="0">
              <a:buNone/>
            </a:pPr>
            <a:r>
              <a:rPr lang="en-GB" sz="1700" dirty="0">
                <a:latin typeface="Calibri" panose="020F0502020204030204" pitchFamily="34" charset="0"/>
                <a:cs typeface="Calibri" panose="020F0502020204030204" pitchFamily="34" charset="0"/>
              </a:rPr>
              <a:t>What have we Achieved						9 – 12</a:t>
            </a:r>
          </a:p>
          <a:p>
            <a:pPr marL="0" indent="0">
              <a:buNone/>
            </a:pPr>
            <a:r>
              <a:rPr lang="en-GB" sz="1700" dirty="0">
                <a:latin typeface="Calibri" panose="020F0502020204030204" pitchFamily="34" charset="0"/>
                <a:cs typeface="Calibri" panose="020F0502020204030204" pitchFamily="34" charset="0"/>
              </a:rPr>
              <a:t>Modifiable Factors Document Across Kirklees, Calderdale and Wakefield		13 - 14</a:t>
            </a:r>
          </a:p>
          <a:p>
            <a:pPr marL="0" indent="0">
              <a:buNone/>
            </a:pPr>
            <a:r>
              <a:rPr lang="en-GB" sz="1700" dirty="0">
                <a:latin typeface="Calibri" panose="020F0502020204030204" pitchFamily="34" charset="0"/>
                <a:cs typeface="Calibri" panose="020F0502020204030204" pitchFamily="34" charset="0"/>
              </a:rPr>
              <a:t>Priorities for 2022/23						15 </a:t>
            </a:r>
          </a:p>
          <a:p>
            <a:pPr marL="0" indent="0">
              <a:buNone/>
            </a:pPr>
            <a:r>
              <a:rPr lang="en-GB" sz="1700" dirty="0">
                <a:latin typeface="Calibri" panose="020F0502020204030204" pitchFamily="34" charset="0"/>
                <a:cs typeface="Calibri" panose="020F0502020204030204" pitchFamily="34" charset="0"/>
              </a:rPr>
              <a:t>Kirklees Data							16</a:t>
            </a:r>
          </a:p>
          <a:p>
            <a:pPr marL="0" indent="0">
              <a:buNone/>
            </a:pPr>
            <a:r>
              <a:rPr lang="en-GB" sz="1700" dirty="0">
                <a:latin typeface="Calibri" panose="020F0502020204030204" pitchFamily="34" charset="0"/>
                <a:cs typeface="Calibri" panose="020F0502020204030204" pitchFamily="34" charset="0"/>
              </a:rPr>
              <a:t>Calderdale Data							17</a:t>
            </a:r>
          </a:p>
          <a:p>
            <a:pPr marL="0" indent="0">
              <a:buNone/>
            </a:pPr>
            <a:r>
              <a:rPr lang="en-GB" sz="1700" dirty="0">
                <a:latin typeface="Calibri" panose="020F0502020204030204" pitchFamily="34" charset="0"/>
                <a:cs typeface="Calibri" panose="020F0502020204030204" pitchFamily="34" charset="0"/>
              </a:rPr>
              <a:t>Wakefield Data							18</a:t>
            </a:r>
          </a:p>
          <a:p>
            <a:pPr marL="0" indent="0">
              <a:buNone/>
            </a:pPr>
            <a:r>
              <a:rPr lang="en-GB" sz="1700" dirty="0">
                <a:latin typeface="Calibri" panose="020F0502020204030204" pitchFamily="34" charset="0"/>
                <a:cs typeface="Calibri" panose="020F0502020204030204" pitchFamily="34" charset="0"/>
              </a:rPr>
              <a:t>Pan CDOP Categories of Death						19</a:t>
            </a:r>
          </a:p>
          <a:p>
            <a:pPr marL="0" indent="0">
              <a:buNone/>
            </a:pPr>
            <a:r>
              <a:rPr lang="en-GB" sz="1700" dirty="0">
                <a:latin typeface="Calibri" panose="020F0502020204030204" pitchFamily="34" charset="0"/>
                <a:cs typeface="Calibri" panose="020F0502020204030204" pitchFamily="34" charset="0"/>
              </a:rPr>
              <a:t>Joint Data and Analysis						20-24</a:t>
            </a:r>
          </a:p>
          <a:p>
            <a:pPr marL="0" indent="0">
              <a:buNone/>
            </a:pPr>
            <a:r>
              <a:rPr lang="en-GB" sz="1700" dirty="0">
                <a:latin typeface="Calibri" panose="020F0502020204030204" pitchFamily="34" charset="0"/>
                <a:cs typeface="Calibri" panose="020F0502020204030204" pitchFamily="34" charset="0"/>
              </a:rPr>
              <a:t>Conclusion							25</a:t>
            </a:r>
          </a:p>
          <a:p>
            <a:pPr marL="0" indent="0">
              <a:buNone/>
            </a:pPr>
            <a:endParaRPr lang="en-GB" sz="1600" dirty="0"/>
          </a:p>
        </p:txBody>
      </p:sp>
      <p:sp>
        <p:nvSpPr>
          <p:cNvPr id="5" name="Slide Number Placeholder 4">
            <a:extLst>
              <a:ext uri="{FF2B5EF4-FFF2-40B4-BE49-F238E27FC236}">
                <a16:creationId xmlns:a16="http://schemas.microsoft.com/office/drawing/2014/main" id="{EC1D39D3-ECA2-4261-A972-D888F473E133}"/>
              </a:ext>
            </a:extLst>
          </p:cNvPr>
          <p:cNvSpPr>
            <a:spLocks noGrp="1"/>
          </p:cNvSpPr>
          <p:nvPr>
            <p:ph type="sldNum" sz="quarter" idx="12"/>
          </p:nvPr>
        </p:nvSpPr>
        <p:spPr/>
        <p:txBody>
          <a:bodyPr/>
          <a:lstStyle/>
          <a:p>
            <a:fld id="{E31375A4-56A4-47D6-9801-1991572033F7}" type="slidenum">
              <a:rPr lang="en-US" smtClean="0"/>
              <a:t>2</a:t>
            </a:fld>
            <a:endParaRPr lang="en-US" dirty="0"/>
          </a:p>
        </p:txBody>
      </p:sp>
    </p:spTree>
    <p:extLst>
      <p:ext uri="{BB962C8B-B14F-4D97-AF65-F5344CB8AC3E}">
        <p14:creationId xmlns:p14="http://schemas.microsoft.com/office/powerpoint/2010/main" val="225353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1F7F5-1B38-41C6-9CD0-5745DEF78085}"/>
              </a:ext>
            </a:extLst>
          </p:cNvPr>
          <p:cNvSpPr>
            <a:spLocks noGrp="1"/>
          </p:cNvSpPr>
          <p:nvPr>
            <p:ph type="title"/>
          </p:nvPr>
        </p:nvSpPr>
        <p:spPr>
          <a:xfrm>
            <a:off x="5995332" y="228600"/>
            <a:ext cx="5410200" cy="665993"/>
          </a:xfrm>
        </p:spPr>
        <p:txBody>
          <a:bodyPr>
            <a:normAutofit/>
          </a:bodyPr>
          <a:lstStyle/>
          <a:p>
            <a:r>
              <a:rPr lang="en-GB" sz="3400" dirty="0">
                <a:solidFill>
                  <a:srgbClr val="002060"/>
                </a:solidFill>
              </a:rPr>
              <a:t>Joint Data and Analysis</a:t>
            </a:r>
          </a:p>
        </p:txBody>
      </p:sp>
      <p:graphicFrame>
        <p:nvGraphicFramePr>
          <p:cNvPr id="10" name="Content Placeholder 9">
            <a:extLst>
              <a:ext uri="{FF2B5EF4-FFF2-40B4-BE49-F238E27FC236}">
                <a16:creationId xmlns:a16="http://schemas.microsoft.com/office/drawing/2014/main" id="{D7027E22-2A32-4042-9EE1-22378D00581E}"/>
              </a:ext>
            </a:extLst>
          </p:cNvPr>
          <p:cNvGraphicFramePr>
            <a:graphicFrameLocks noGrp="1"/>
          </p:cNvGraphicFramePr>
          <p:nvPr>
            <p:ph idx="1"/>
            <p:extLst>
              <p:ext uri="{D42A27DB-BD31-4B8C-83A1-F6EECF244321}">
                <p14:modId xmlns:p14="http://schemas.microsoft.com/office/powerpoint/2010/main" val="1755248943"/>
              </p:ext>
            </p:extLst>
          </p:nvPr>
        </p:nvGraphicFramePr>
        <p:xfrm>
          <a:off x="421348" y="169832"/>
          <a:ext cx="5410200" cy="2886136"/>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AC5B62AC-6D94-4ECD-9E96-09DF7EA00435}"/>
              </a:ext>
            </a:extLst>
          </p:cNvPr>
          <p:cNvSpPr>
            <a:spLocks noGrp="1"/>
          </p:cNvSpPr>
          <p:nvPr>
            <p:ph type="body" sz="half" idx="2"/>
          </p:nvPr>
        </p:nvSpPr>
        <p:spPr>
          <a:xfrm>
            <a:off x="6096000" y="1297384"/>
            <a:ext cx="5410200" cy="4700624"/>
          </a:xfrm>
        </p:spPr>
        <p:txBody>
          <a:bodyPr>
            <a:normAutofit/>
          </a:bodyPr>
          <a:lstStyle/>
          <a:p>
            <a:r>
              <a:rPr lang="en-GB" sz="1700" b="1" dirty="0"/>
              <a:t>Age of children: </a:t>
            </a:r>
          </a:p>
          <a:p>
            <a:r>
              <a:rPr lang="en-GB" sz="1700" dirty="0">
                <a:latin typeface="Calibri" panose="020F0502020204030204" pitchFamily="34" charset="0"/>
                <a:cs typeface="Calibri" panose="020F0502020204030204" pitchFamily="34" charset="0"/>
              </a:rPr>
              <a:t>A child is most at risk of death within the first year of life, and particularly within the first 27 days of life.  </a:t>
            </a:r>
          </a:p>
          <a:p>
            <a:r>
              <a:rPr lang="en-GB" sz="1700" dirty="0">
                <a:latin typeface="Calibri" panose="020F0502020204030204" pitchFamily="34" charset="0"/>
                <a:cs typeface="Calibri" panose="020F0502020204030204" pitchFamily="34" charset="0"/>
              </a:rPr>
              <a:t>There are many reasons for the causes of death during the first 27 days of life, but there are also children who die where the cause is unknown. These cases are referred to the Coroner, to determine through the Coronial process the child’s cause of death. </a:t>
            </a:r>
          </a:p>
          <a:p>
            <a:r>
              <a:rPr lang="en-GB" sz="1700" dirty="0">
                <a:latin typeface="Calibri" panose="020F0502020204030204" pitchFamily="34" charset="0"/>
                <a:cs typeface="Calibri" panose="020F0502020204030204" pitchFamily="34" charset="0"/>
              </a:rPr>
              <a:t>55% of children in the pan CDOP died within their 1</a:t>
            </a:r>
            <a:r>
              <a:rPr lang="en-GB" sz="1700" baseline="30000" dirty="0">
                <a:latin typeface="Calibri" panose="020F0502020204030204" pitchFamily="34" charset="0"/>
                <a:cs typeface="Calibri" panose="020F0502020204030204" pitchFamily="34" charset="0"/>
              </a:rPr>
              <a:t>st</a:t>
            </a:r>
            <a:r>
              <a:rPr lang="en-GB" sz="1700" dirty="0">
                <a:latin typeface="Calibri" panose="020F0502020204030204" pitchFamily="34" charset="0"/>
                <a:cs typeface="Calibri" panose="020F0502020204030204" pitchFamily="34" charset="0"/>
              </a:rPr>
              <a:t> year of life. The lowest age group of children who have died are 15-17 year olds which is a change from 2021/22 when 5-9 year olds was the lowest category.</a:t>
            </a:r>
          </a:p>
          <a:p>
            <a:r>
              <a:rPr lang="en-GB" sz="1700" dirty="0">
                <a:latin typeface="Calibri" panose="020F0502020204030204" pitchFamily="34" charset="0"/>
                <a:cs typeface="Calibri" panose="020F0502020204030204" pitchFamily="34" charset="0"/>
              </a:rPr>
              <a:t>Of all the children who have died, 37% died within 27 days of birth and the main category of death for this age group continues to be chromosomal, genetic and congenital anomalies, a perinatal/neonatal event or SUDIC.</a:t>
            </a:r>
          </a:p>
        </p:txBody>
      </p:sp>
      <p:sp>
        <p:nvSpPr>
          <p:cNvPr id="8" name="Slide Number Placeholder 7">
            <a:extLst>
              <a:ext uri="{FF2B5EF4-FFF2-40B4-BE49-F238E27FC236}">
                <a16:creationId xmlns:a16="http://schemas.microsoft.com/office/drawing/2014/main" id="{668496BF-A787-427B-8974-3EB739C1CBB9}"/>
              </a:ext>
            </a:extLst>
          </p:cNvPr>
          <p:cNvSpPr>
            <a:spLocks noGrp="1"/>
          </p:cNvSpPr>
          <p:nvPr>
            <p:ph type="sldNum" sz="quarter" idx="12"/>
          </p:nvPr>
        </p:nvSpPr>
        <p:spPr/>
        <p:txBody>
          <a:bodyPr/>
          <a:lstStyle/>
          <a:p>
            <a:fld id="{E31375A4-56A4-47D6-9801-1991572033F7}" type="slidenum">
              <a:rPr lang="en-US" smtClean="0"/>
              <a:t>20</a:t>
            </a:fld>
            <a:endParaRPr lang="en-US" dirty="0"/>
          </a:p>
        </p:txBody>
      </p:sp>
      <p:graphicFrame>
        <p:nvGraphicFramePr>
          <p:cNvPr id="12" name="Chart 11">
            <a:extLst>
              <a:ext uri="{FF2B5EF4-FFF2-40B4-BE49-F238E27FC236}">
                <a16:creationId xmlns:a16="http://schemas.microsoft.com/office/drawing/2014/main" id="{F88C1B47-F2B8-4CBB-A76D-7A12F97CC4ED}"/>
              </a:ext>
            </a:extLst>
          </p:cNvPr>
          <p:cNvGraphicFramePr>
            <a:graphicFrameLocks/>
          </p:cNvGraphicFramePr>
          <p:nvPr>
            <p:extLst>
              <p:ext uri="{D42A27DB-BD31-4B8C-83A1-F6EECF244321}">
                <p14:modId xmlns:p14="http://schemas.microsoft.com/office/powerpoint/2010/main" val="2038012556"/>
              </p:ext>
            </p:extLst>
          </p:nvPr>
        </p:nvGraphicFramePr>
        <p:xfrm>
          <a:off x="348323" y="3235814"/>
          <a:ext cx="5483225" cy="35395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9520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AC220-9A3D-49E4-A08A-17B1ED287A21}"/>
              </a:ext>
            </a:extLst>
          </p:cNvPr>
          <p:cNvSpPr>
            <a:spLocks noGrp="1"/>
          </p:cNvSpPr>
          <p:nvPr>
            <p:ph type="title"/>
          </p:nvPr>
        </p:nvSpPr>
        <p:spPr>
          <a:xfrm>
            <a:off x="6205540" y="355220"/>
            <a:ext cx="4663440" cy="635000"/>
          </a:xfrm>
        </p:spPr>
        <p:txBody>
          <a:bodyPr>
            <a:normAutofit/>
          </a:bodyPr>
          <a:lstStyle/>
          <a:p>
            <a:r>
              <a:rPr lang="en-GB" sz="3400" dirty="0">
                <a:solidFill>
                  <a:srgbClr val="002060"/>
                </a:solidFill>
              </a:rPr>
              <a:t>Joint Data and Analysis</a:t>
            </a:r>
          </a:p>
        </p:txBody>
      </p:sp>
      <p:sp>
        <p:nvSpPr>
          <p:cNvPr id="4" name="Text Placeholder 3">
            <a:extLst>
              <a:ext uri="{FF2B5EF4-FFF2-40B4-BE49-F238E27FC236}">
                <a16:creationId xmlns:a16="http://schemas.microsoft.com/office/drawing/2014/main" id="{D4D0AA6E-67CC-41B4-BA42-54CA1C7990B8}"/>
              </a:ext>
            </a:extLst>
          </p:cNvPr>
          <p:cNvSpPr>
            <a:spLocks noGrp="1"/>
          </p:cNvSpPr>
          <p:nvPr>
            <p:ph type="body" sz="half" idx="2"/>
          </p:nvPr>
        </p:nvSpPr>
        <p:spPr>
          <a:xfrm>
            <a:off x="6205540" y="1232452"/>
            <a:ext cx="5300660" cy="5296936"/>
          </a:xfrm>
        </p:spPr>
        <p:txBody>
          <a:bodyPr>
            <a:normAutofit/>
          </a:bodyPr>
          <a:lstStyle/>
          <a:p>
            <a:r>
              <a:rPr lang="en-GB" b="1" dirty="0">
                <a:latin typeface="Calibri" panose="020F0502020204030204" pitchFamily="34" charset="0"/>
                <a:cs typeface="Calibri" panose="020F0502020204030204" pitchFamily="34" charset="0"/>
              </a:rPr>
              <a:t>Ethnicity:</a:t>
            </a:r>
          </a:p>
          <a:p>
            <a:pPr>
              <a:lnSpc>
                <a:spcPct val="110000"/>
              </a:lnSpc>
            </a:pPr>
            <a:r>
              <a:rPr lang="en-GB" dirty="0">
                <a:latin typeface="Calibri" panose="020F0502020204030204" pitchFamily="34" charset="0"/>
                <a:cs typeface="Calibri" panose="020F0502020204030204" pitchFamily="34" charset="0"/>
              </a:rPr>
              <a:t>Across the pan CDOP when looking at the ethnicity of the child deaths along with the category of deaths, the largest category of death was chromosomal, genetic  and congenital anomalies. There is a 36% split between White children and Asian/British Asian children with the remainder either unknown or of Black or Black Asian ethnicity. </a:t>
            </a:r>
          </a:p>
          <a:p>
            <a:endParaRPr lang="en-GB" dirty="0">
              <a:latin typeface="Calibri" panose="020F0502020204030204" pitchFamily="34" charset="0"/>
              <a:cs typeface="Calibri" panose="020F0502020204030204" pitchFamily="34" charset="0"/>
            </a:endParaRPr>
          </a:p>
          <a:p>
            <a:pPr>
              <a:lnSpc>
                <a:spcPct val="110000"/>
              </a:lnSpc>
            </a:pPr>
            <a:r>
              <a:rPr lang="en-GB" dirty="0">
                <a:latin typeface="Calibri" panose="020F0502020204030204" pitchFamily="34" charset="0"/>
                <a:cs typeface="Calibri" panose="020F0502020204030204" pitchFamily="34" charset="0"/>
              </a:rPr>
              <a:t>This is consistent with the 2020/21 data which saw chromosomal, genetic  and congenital anomalies as the main category of death split 40% between White children and Asian/British Asian children and the remainder were unknown or mixed. Therefore there hasn’t been a significant change.</a:t>
            </a:r>
          </a:p>
        </p:txBody>
      </p:sp>
      <p:sp>
        <p:nvSpPr>
          <p:cNvPr id="8" name="Slide Number Placeholder 7">
            <a:extLst>
              <a:ext uri="{FF2B5EF4-FFF2-40B4-BE49-F238E27FC236}">
                <a16:creationId xmlns:a16="http://schemas.microsoft.com/office/drawing/2014/main" id="{102F03DB-3C05-4F38-BA40-C247313AE07B}"/>
              </a:ext>
            </a:extLst>
          </p:cNvPr>
          <p:cNvSpPr>
            <a:spLocks noGrp="1"/>
          </p:cNvSpPr>
          <p:nvPr>
            <p:ph type="sldNum" sz="quarter" idx="12"/>
          </p:nvPr>
        </p:nvSpPr>
        <p:spPr/>
        <p:txBody>
          <a:bodyPr/>
          <a:lstStyle/>
          <a:p>
            <a:fld id="{E31375A4-56A4-47D6-9801-1991572033F7}" type="slidenum">
              <a:rPr lang="en-US" smtClean="0"/>
              <a:t>21</a:t>
            </a:fld>
            <a:endParaRPr lang="en-US" dirty="0"/>
          </a:p>
        </p:txBody>
      </p:sp>
      <p:graphicFrame>
        <p:nvGraphicFramePr>
          <p:cNvPr id="7" name="Content Placeholder 5" descr="Clustered column chart showing the values of 3 series for 4 categories">
            <a:extLst>
              <a:ext uri="{FF2B5EF4-FFF2-40B4-BE49-F238E27FC236}">
                <a16:creationId xmlns:a16="http://schemas.microsoft.com/office/drawing/2014/main" id="{D835DDB5-BE4A-4511-8B0A-39E6BD0D8CBF}"/>
              </a:ext>
            </a:extLst>
          </p:cNvPr>
          <p:cNvGraphicFramePr>
            <a:graphicFrameLocks/>
          </p:cNvGraphicFramePr>
          <p:nvPr>
            <p:extLst>
              <p:ext uri="{D42A27DB-BD31-4B8C-83A1-F6EECF244321}">
                <p14:modId xmlns:p14="http://schemas.microsoft.com/office/powerpoint/2010/main" val="2479026212"/>
              </p:ext>
            </p:extLst>
          </p:nvPr>
        </p:nvGraphicFramePr>
        <p:xfrm>
          <a:off x="1066799" y="228601"/>
          <a:ext cx="4919663"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F88C1B47-F2B8-4CBB-A76D-7A12F97CC4ED}"/>
              </a:ext>
            </a:extLst>
          </p:cNvPr>
          <p:cNvGraphicFramePr>
            <a:graphicFrameLocks/>
          </p:cNvGraphicFramePr>
          <p:nvPr>
            <p:extLst>
              <p:ext uri="{D42A27DB-BD31-4B8C-83A1-F6EECF244321}">
                <p14:modId xmlns:p14="http://schemas.microsoft.com/office/powerpoint/2010/main" val="525026167"/>
              </p:ext>
            </p:extLst>
          </p:nvPr>
        </p:nvGraphicFramePr>
        <p:xfrm>
          <a:off x="503237" y="3429000"/>
          <a:ext cx="5483225" cy="31003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76795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5619C-5EAD-4988-846A-06C485C6B9FB}"/>
              </a:ext>
            </a:extLst>
          </p:cNvPr>
          <p:cNvSpPr>
            <a:spLocks noGrp="1"/>
          </p:cNvSpPr>
          <p:nvPr>
            <p:ph type="title"/>
          </p:nvPr>
        </p:nvSpPr>
        <p:spPr>
          <a:xfrm>
            <a:off x="6842760" y="264694"/>
            <a:ext cx="4663440" cy="842211"/>
          </a:xfrm>
        </p:spPr>
        <p:txBody>
          <a:bodyPr>
            <a:normAutofit/>
          </a:bodyPr>
          <a:lstStyle/>
          <a:p>
            <a:r>
              <a:rPr lang="en-GB" sz="3400" dirty="0">
                <a:solidFill>
                  <a:srgbClr val="002060"/>
                </a:solidFill>
              </a:rPr>
              <a:t>Joint Data and Analysis</a:t>
            </a:r>
          </a:p>
        </p:txBody>
      </p:sp>
      <p:graphicFrame>
        <p:nvGraphicFramePr>
          <p:cNvPr id="12" name="Content Placeholder 5" descr="Clustered column chart showing the values of 3 series for 4 categories">
            <a:extLst>
              <a:ext uri="{FF2B5EF4-FFF2-40B4-BE49-F238E27FC236}">
                <a16:creationId xmlns:a16="http://schemas.microsoft.com/office/drawing/2014/main" id="{9B0AFF08-5EDD-4F52-8A00-E05FDF516F50}"/>
              </a:ext>
            </a:extLst>
          </p:cNvPr>
          <p:cNvGraphicFramePr>
            <a:graphicFrameLocks noGrp="1"/>
          </p:cNvGraphicFramePr>
          <p:nvPr>
            <p:ph idx="1"/>
            <p:extLst>
              <p:ext uri="{D42A27DB-BD31-4B8C-83A1-F6EECF244321}">
                <p14:modId xmlns:p14="http://schemas.microsoft.com/office/powerpoint/2010/main" val="2010740663"/>
              </p:ext>
            </p:extLst>
          </p:nvPr>
        </p:nvGraphicFramePr>
        <p:xfrm>
          <a:off x="685799" y="457200"/>
          <a:ext cx="5800725" cy="277177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76BDA455-351C-4941-A338-649B60331A87}"/>
              </a:ext>
            </a:extLst>
          </p:cNvPr>
          <p:cNvSpPr>
            <a:spLocks noGrp="1"/>
          </p:cNvSpPr>
          <p:nvPr>
            <p:ph type="body" sz="half" idx="2"/>
          </p:nvPr>
        </p:nvSpPr>
        <p:spPr>
          <a:xfrm>
            <a:off x="6842760" y="1443789"/>
            <a:ext cx="4663440" cy="4728411"/>
          </a:xfrm>
        </p:spPr>
        <p:txBody>
          <a:bodyPr/>
          <a:lstStyle/>
          <a:p>
            <a:r>
              <a:rPr lang="en-GB" sz="1900" b="1" dirty="0">
                <a:latin typeface="Calibri" panose="020F0502020204030204" pitchFamily="34" charset="0"/>
                <a:cs typeface="Calibri" panose="020F0502020204030204" pitchFamily="34" charset="0"/>
              </a:rPr>
              <a:t>Gender: </a:t>
            </a:r>
          </a:p>
          <a:p>
            <a:r>
              <a:rPr lang="en-GB" sz="1900" dirty="0">
                <a:latin typeface="Calibri" panose="020F0502020204030204" pitchFamily="34" charset="0"/>
                <a:cs typeface="Calibri" panose="020F0502020204030204" pitchFamily="34" charset="0"/>
              </a:rPr>
              <a:t>This year the gender split between the children who have died is larger at 62% males and 38% females compared to 2021/22 when there was a more equal split (53% males compared to 47% females).</a:t>
            </a:r>
          </a:p>
          <a:p>
            <a:endParaRPr lang="en-GB" sz="1900" dirty="0">
              <a:latin typeface="Calibri" panose="020F0502020204030204" pitchFamily="34" charset="0"/>
              <a:cs typeface="Calibri" panose="020F0502020204030204" pitchFamily="34" charset="0"/>
            </a:endParaRPr>
          </a:p>
          <a:p>
            <a:r>
              <a:rPr lang="en-GB" sz="1900" b="1" dirty="0">
                <a:latin typeface="Calibri" panose="020F0502020204030204" pitchFamily="34" charset="0"/>
                <a:cs typeface="Calibri" panose="020F0502020204030204" pitchFamily="34" charset="0"/>
              </a:rPr>
              <a:t>Location of death:</a:t>
            </a:r>
          </a:p>
          <a:p>
            <a:r>
              <a:rPr lang="en-GB" sz="1900" dirty="0">
                <a:latin typeface="Calibri" panose="020F0502020204030204" pitchFamily="34" charset="0"/>
                <a:cs typeface="Calibri" panose="020F0502020204030204" pitchFamily="34" charset="0"/>
              </a:rPr>
              <a:t>Of the 65 cases reviewed, 78% of the deaths occurred in a medical setting. With one in six who died at home. These figures are comparable to 2021/2022.</a:t>
            </a:r>
          </a:p>
          <a:p>
            <a:endParaRPr lang="en-GB" dirty="0"/>
          </a:p>
        </p:txBody>
      </p:sp>
      <p:sp>
        <p:nvSpPr>
          <p:cNvPr id="8" name="Slide Number Placeholder 7">
            <a:extLst>
              <a:ext uri="{FF2B5EF4-FFF2-40B4-BE49-F238E27FC236}">
                <a16:creationId xmlns:a16="http://schemas.microsoft.com/office/drawing/2014/main" id="{554889D5-DCFF-4B32-8645-EE3BAFB224C1}"/>
              </a:ext>
            </a:extLst>
          </p:cNvPr>
          <p:cNvSpPr>
            <a:spLocks noGrp="1"/>
          </p:cNvSpPr>
          <p:nvPr>
            <p:ph type="sldNum" sz="quarter" idx="12"/>
          </p:nvPr>
        </p:nvSpPr>
        <p:spPr/>
        <p:txBody>
          <a:bodyPr/>
          <a:lstStyle/>
          <a:p>
            <a:fld id="{E31375A4-56A4-47D6-9801-1991572033F7}" type="slidenum">
              <a:rPr lang="en-US" smtClean="0"/>
              <a:t>22</a:t>
            </a:fld>
            <a:endParaRPr lang="en-US" dirty="0"/>
          </a:p>
        </p:txBody>
      </p:sp>
      <p:graphicFrame>
        <p:nvGraphicFramePr>
          <p:cNvPr id="13" name="Content Placeholder 5" descr="Clustered column chart showing the values of 3 series for 4 categories">
            <a:extLst>
              <a:ext uri="{FF2B5EF4-FFF2-40B4-BE49-F238E27FC236}">
                <a16:creationId xmlns:a16="http://schemas.microsoft.com/office/drawing/2014/main" id="{A533C022-4483-4594-B7AC-2332B2BB055B}"/>
              </a:ext>
            </a:extLst>
          </p:cNvPr>
          <p:cNvGraphicFramePr>
            <a:graphicFrameLocks/>
          </p:cNvGraphicFramePr>
          <p:nvPr>
            <p:extLst>
              <p:ext uri="{D42A27DB-BD31-4B8C-83A1-F6EECF244321}">
                <p14:modId xmlns:p14="http://schemas.microsoft.com/office/powerpoint/2010/main" val="271191679"/>
              </p:ext>
            </p:extLst>
          </p:nvPr>
        </p:nvGraphicFramePr>
        <p:xfrm>
          <a:off x="414339" y="3400424"/>
          <a:ext cx="6453186" cy="27717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27534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ED7A9-E52E-4556-82A3-B9715D01777F}"/>
              </a:ext>
            </a:extLst>
          </p:cNvPr>
          <p:cNvSpPr>
            <a:spLocks noGrp="1"/>
          </p:cNvSpPr>
          <p:nvPr>
            <p:ph type="title"/>
          </p:nvPr>
        </p:nvSpPr>
        <p:spPr>
          <a:xfrm>
            <a:off x="755008" y="540059"/>
            <a:ext cx="4860758" cy="745958"/>
          </a:xfrm>
        </p:spPr>
        <p:txBody>
          <a:bodyPr>
            <a:normAutofit/>
          </a:bodyPr>
          <a:lstStyle/>
          <a:p>
            <a:r>
              <a:rPr lang="en-GB" sz="3400" dirty="0">
                <a:solidFill>
                  <a:srgbClr val="002060"/>
                </a:solidFill>
              </a:rPr>
              <a:t>Joint Data and Analysis</a:t>
            </a:r>
          </a:p>
        </p:txBody>
      </p:sp>
      <p:sp>
        <p:nvSpPr>
          <p:cNvPr id="4" name="Text Placeholder 3">
            <a:extLst>
              <a:ext uri="{FF2B5EF4-FFF2-40B4-BE49-F238E27FC236}">
                <a16:creationId xmlns:a16="http://schemas.microsoft.com/office/drawing/2014/main" id="{4BFE8670-1AEF-4D2C-81B9-6E3793F60D70}"/>
              </a:ext>
            </a:extLst>
          </p:cNvPr>
          <p:cNvSpPr>
            <a:spLocks noGrp="1"/>
          </p:cNvSpPr>
          <p:nvPr>
            <p:ph type="body" sz="half" idx="2"/>
          </p:nvPr>
        </p:nvSpPr>
        <p:spPr>
          <a:xfrm>
            <a:off x="755008" y="1477197"/>
            <a:ext cx="10751191" cy="4713877"/>
          </a:xfrm>
        </p:spPr>
        <p:txBody>
          <a:bodyPr>
            <a:normAutofit lnSpcReduction="10000"/>
          </a:bodyPr>
          <a:lstStyle/>
          <a:p>
            <a:r>
              <a:rPr lang="en-GB" b="1" dirty="0">
                <a:latin typeface="Calibri" panose="020F0502020204030204" pitchFamily="34" charset="0"/>
                <a:cs typeface="Calibri" panose="020F0502020204030204" pitchFamily="34" charset="0"/>
              </a:rPr>
              <a:t>Modifiable Factors</a:t>
            </a:r>
          </a:p>
          <a:p>
            <a:r>
              <a:rPr lang="en-GB" dirty="0">
                <a:latin typeface="Calibri" panose="020F0502020204030204" pitchFamily="34" charset="0"/>
                <a:cs typeface="Calibri" panose="020F0502020204030204" pitchFamily="34" charset="0"/>
              </a:rPr>
              <a:t>Modifiable factors are defined as ‘those, where, if actions could be taken through national or local interventions, the risk of future child deaths could be reduced’</a:t>
            </a:r>
          </a:p>
          <a:p>
            <a:r>
              <a:rPr lang="en-GB" dirty="0">
                <a:latin typeface="Calibri" panose="020F0502020204030204" pitchFamily="34" charset="0"/>
                <a:cs typeface="Calibri" panose="020F0502020204030204" pitchFamily="34" charset="0"/>
              </a:rPr>
              <a:t>When the Panel has reviewed the death of a child they will then identify and agree any modifiable factors that may have prevented the death.  Out of the 65 child deaths reviewed by the Panels during 2022/2023, there were 38 cases where modifiable factors were identified. This represents an average of 58%, (6.5% increase from 21/22 – 51.5%) whereas the average for England is 39% (based on NCMD Monitoring Q4 22/23 Report) </a:t>
            </a:r>
          </a:p>
          <a:p>
            <a:r>
              <a:rPr lang="en-GB" dirty="0">
                <a:latin typeface="Calibri" panose="020F0502020204030204" pitchFamily="34" charset="0"/>
                <a:cs typeface="Calibri" panose="020F0502020204030204" pitchFamily="34" charset="0"/>
              </a:rPr>
              <a:t>Of the 65 child deaths reviewed where modifiable factors were identified, the predominant factors recorded were:</a:t>
            </a:r>
          </a:p>
          <a:p>
            <a:pPr marL="285750" indent="-285750">
              <a:buFont typeface="Wingdings" panose="05000000000000000000" pitchFamily="2" charset="2"/>
              <a:buChar char="v"/>
            </a:pPr>
            <a:r>
              <a:rPr lang="en-GB" dirty="0"/>
              <a:t>Smoking</a:t>
            </a:r>
          </a:p>
          <a:p>
            <a:pPr marL="285750" indent="-285750">
              <a:buFont typeface="Wingdings" panose="05000000000000000000" pitchFamily="2" charset="2"/>
              <a:buChar char="v"/>
            </a:pPr>
            <a:r>
              <a:rPr lang="en-GB" dirty="0"/>
              <a:t>Consanguinity</a:t>
            </a:r>
          </a:p>
          <a:p>
            <a:pPr marL="285750" indent="-285750">
              <a:buFont typeface="Wingdings" panose="05000000000000000000" pitchFamily="2" charset="2"/>
              <a:buChar char="v"/>
            </a:pPr>
            <a:r>
              <a:rPr lang="en-GB" dirty="0"/>
              <a:t>Organizational issues</a:t>
            </a:r>
          </a:p>
          <a:p>
            <a:pPr marL="285750" indent="-285750">
              <a:buFont typeface="Wingdings" panose="05000000000000000000" pitchFamily="2" charset="2"/>
              <a:buChar char="v"/>
            </a:pPr>
            <a:r>
              <a:rPr lang="en-GB" dirty="0"/>
              <a:t>Domestic Abuse</a:t>
            </a:r>
          </a:p>
          <a:p>
            <a:pPr marL="285750" indent="-285750">
              <a:buFont typeface="Wingdings" panose="05000000000000000000" pitchFamily="2" charset="2"/>
              <a:buChar char="v"/>
            </a:pPr>
            <a:r>
              <a:rPr lang="en-GB" dirty="0"/>
              <a:t>Unsafe sleeping Arrangements</a:t>
            </a:r>
          </a:p>
        </p:txBody>
      </p:sp>
      <p:sp>
        <p:nvSpPr>
          <p:cNvPr id="6" name="Slide Number Placeholder 5">
            <a:extLst>
              <a:ext uri="{FF2B5EF4-FFF2-40B4-BE49-F238E27FC236}">
                <a16:creationId xmlns:a16="http://schemas.microsoft.com/office/drawing/2014/main" id="{F86488EA-2DC4-4B9E-81EB-090F60DAB7BB}"/>
              </a:ext>
            </a:extLst>
          </p:cNvPr>
          <p:cNvSpPr>
            <a:spLocks noGrp="1"/>
          </p:cNvSpPr>
          <p:nvPr>
            <p:ph type="sldNum" sz="quarter" idx="12"/>
          </p:nvPr>
        </p:nvSpPr>
        <p:spPr/>
        <p:txBody>
          <a:bodyPr/>
          <a:lstStyle/>
          <a:p>
            <a:fld id="{E31375A4-56A4-47D6-9801-1991572033F7}" type="slidenum">
              <a:rPr lang="en-US" smtClean="0"/>
              <a:t>23</a:t>
            </a:fld>
            <a:endParaRPr lang="en-US" dirty="0"/>
          </a:p>
        </p:txBody>
      </p:sp>
    </p:spTree>
    <p:extLst>
      <p:ext uri="{BB962C8B-B14F-4D97-AF65-F5344CB8AC3E}">
        <p14:creationId xmlns:p14="http://schemas.microsoft.com/office/powerpoint/2010/main" val="3231548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472E3-DA47-AF9A-A27A-E84FE601D3D6}"/>
              </a:ext>
            </a:extLst>
          </p:cNvPr>
          <p:cNvSpPr>
            <a:spLocks noGrp="1"/>
          </p:cNvSpPr>
          <p:nvPr>
            <p:ph type="title"/>
          </p:nvPr>
        </p:nvSpPr>
        <p:spPr>
          <a:xfrm>
            <a:off x="1066800" y="457518"/>
            <a:ext cx="10058400" cy="683385"/>
          </a:xfrm>
        </p:spPr>
        <p:txBody>
          <a:bodyPr/>
          <a:lstStyle/>
          <a:p>
            <a:r>
              <a:rPr lang="en-GB" dirty="0"/>
              <a:t>Indices of Deprivation</a:t>
            </a:r>
          </a:p>
        </p:txBody>
      </p:sp>
      <p:sp>
        <p:nvSpPr>
          <p:cNvPr id="3" name="Content Placeholder 2">
            <a:extLst>
              <a:ext uri="{FF2B5EF4-FFF2-40B4-BE49-F238E27FC236}">
                <a16:creationId xmlns:a16="http://schemas.microsoft.com/office/drawing/2014/main" id="{BC4A6504-0CF3-6431-BBB6-6BC92D531869}"/>
              </a:ext>
            </a:extLst>
          </p:cNvPr>
          <p:cNvSpPr>
            <a:spLocks noGrp="1"/>
          </p:cNvSpPr>
          <p:nvPr>
            <p:ph idx="1"/>
          </p:nvPr>
        </p:nvSpPr>
        <p:spPr>
          <a:xfrm>
            <a:off x="1066800" y="1140903"/>
            <a:ext cx="10058400" cy="5031298"/>
          </a:xfrm>
        </p:spPr>
        <p:txBody>
          <a:bodyPr>
            <a:normAutofit/>
          </a:bodyPr>
          <a:lstStyle/>
          <a:p>
            <a:pPr marL="0" indent="0">
              <a:buNone/>
            </a:pPr>
            <a:r>
              <a:rPr lang="en-GB" sz="1400" b="1" dirty="0">
                <a:latin typeface="Calibri" panose="020F0502020204030204" pitchFamily="34" charset="0"/>
                <a:cs typeface="Calibri" panose="020F0502020204030204" pitchFamily="34" charset="0"/>
              </a:rPr>
              <a:t>Nationally</a:t>
            </a:r>
            <a:r>
              <a:rPr lang="en-GB" sz="1400" dirty="0">
                <a:latin typeface="Calibri" panose="020F0502020204030204" pitchFamily="34" charset="0"/>
                <a:cs typeface="Calibri" panose="020F0502020204030204" pitchFamily="34" charset="0"/>
              </a:rPr>
              <a:t> </a:t>
            </a:r>
          </a:p>
          <a:p>
            <a:pPr marL="0" indent="0">
              <a:buNone/>
            </a:pPr>
            <a:r>
              <a:rPr lang="en-GB" sz="1400" b="0" i="0" dirty="0">
                <a:solidFill>
                  <a:srgbClr val="666666"/>
                </a:solidFill>
                <a:effectLst/>
                <a:latin typeface="Calibri" panose="020F0502020204030204" pitchFamily="34" charset="0"/>
                <a:cs typeface="Calibri" panose="020F0502020204030204" pitchFamily="34" charset="0"/>
              </a:rPr>
              <a:t>The most common age at death was less than 1 year (63%) and more boys than girls died (56.5% vs 43.5%), while the majority of children who died lived in urban areas (87.8%). By linking each child’s address to the </a:t>
            </a:r>
            <a:r>
              <a:rPr lang="en-GB" sz="1400" b="0" i="0" u="none" strike="noStrike" dirty="0">
                <a:solidFill>
                  <a:srgbClr val="4BAA90"/>
                </a:solidFill>
                <a:effectLst/>
                <a:latin typeface="Calibri" panose="020F0502020204030204" pitchFamily="34" charset="0"/>
                <a:cs typeface="Calibri" panose="020F0502020204030204" pitchFamily="34" charset="0"/>
                <a:hlinkClick r:id="rId2"/>
              </a:rPr>
              <a:t>UK government’s ten deciles of deprivation</a:t>
            </a:r>
            <a:r>
              <a:rPr lang="en-GB" sz="1400" b="0" i="0" dirty="0">
                <a:solidFill>
                  <a:srgbClr val="666666"/>
                </a:solidFill>
                <a:effectLst/>
                <a:latin typeface="Calibri" panose="020F0502020204030204" pitchFamily="34" charset="0"/>
                <a:cs typeface="Calibri" panose="020F0502020204030204" pitchFamily="34" charset="0"/>
              </a:rPr>
              <a:t> (calculated using seven indicators of income, employment, education, health, crime, access to housing and services, and living environment), it was determined that </a:t>
            </a:r>
            <a:r>
              <a:rPr lang="en-GB" sz="1400" b="0" i="0" u="sng" dirty="0">
                <a:solidFill>
                  <a:srgbClr val="666666"/>
                </a:solidFill>
                <a:effectLst/>
                <a:latin typeface="Calibri" panose="020F0502020204030204" pitchFamily="34" charset="0"/>
                <a:cs typeface="Calibri" panose="020F0502020204030204" pitchFamily="34" charset="0"/>
              </a:rPr>
              <a:t>child mortality increased as deprivation increased</a:t>
            </a:r>
            <a:r>
              <a:rPr lang="en-GB" sz="1400" b="0" i="0" dirty="0">
                <a:solidFill>
                  <a:srgbClr val="666666"/>
                </a:solidFill>
                <a:effectLst/>
                <a:latin typeface="Calibri" panose="020F0502020204030204" pitchFamily="34" charset="0"/>
                <a:cs typeface="Calibri" panose="020F0502020204030204" pitchFamily="34" charset="0"/>
              </a:rPr>
              <a:t>. More specifically, on average, there was a 10% increase in the risk of death between each decile* of increasing deprivation.</a:t>
            </a:r>
          </a:p>
          <a:p>
            <a:pPr marL="0" indent="0">
              <a:buNone/>
            </a:pPr>
            <a:r>
              <a:rPr lang="en-GB" sz="1400" b="1" dirty="0">
                <a:solidFill>
                  <a:srgbClr val="666666"/>
                </a:solidFill>
                <a:latin typeface="Calibri" panose="020F0502020204030204" pitchFamily="34" charset="0"/>
                <a:cs typeface="Calibri" panose="020F0502020204030204" pitchFamily="34" charset="0"/>
                <a:hlinkClick r:id="rId3"/>
              </a:rPr>
              <a:t>State of the Nation</a:t>
            </a:r>
            <a:endParaRPr lang="en-GB" sz="1400" b="1" dirty="0">
              <a:solidFill>
                <a:srgbClr val="666666"/>
              </a:solidFill>
              <a:latin typeface="Calibri" panose="020F0502020204030204" pitchFamily="34" charset="0"/>
              <a:cs typeface="Calibri" panose="020F0502020204030204" pitchFamily="34" charset="0"/>
            </a:endParaRPr>
          </a:p>
          <a:p>
            <a:pPr marL="0" indent="0">
              <a:buNone/>
            </a:pPr>
            <a:r>
              <a:rPr lang="en-GB" sz="1400" b="1" dirty="0">
                <a:solidFill>
                  <a:srgbClr val="666666"/>
                </a:solidFill>
                <a:latin typeface="Calibri" panose="020F0502020204030204" pitchFamily="34" charset="0"/>
                <a:cs typeface="Calibri" panose="020F0502020204030204" pitchFamily="34" charset="0"/>
              </a:rPr>
              <a:t>Locally</a:t>
            </a:r>
          </a:p>
          <a:p>
            <a:pPr marL="0" indent="0">
              <a:buNone/>
            </a:pPr>
            <a:r>
              <a:rPr lang="en-GB" sz="1400" b="1" dirty="0">
                <a:solidFill>
                  <a:srgbClr val="666666"/>
                </a:solidFill>
                <a:latin typeface="Calibri" panose="020F0502020204030204" pitchFamily="34" charset="0"/>
                <a:cs typeface="Calibri" panose="020F0502020204030204" pitchFamily="34" charset="0"/>
              </a:rPr>
              <a:t>Kirklees: </a:t>
            </a:r>
            <a:r>
              <a:rPr lang="en-GB" sz="1400" dirty="0">
                <a:solidFill>
                  <a:srgbClr val="666666"/>
                </a:solidFill>
                <a:latin typeface="Calibri" panose="020F0502020204030204" pitchFamily="34" charset="0"/>
                <a:cs typeface="Calibri" panose="020F0502020204030204" pitchFamily="34" charset="0"/>
              </a:rPr>
              <a:t>Of the 49 children who died in 2022/2023, 33 had been resident in the 2 most deprived areas in Kirklees which are urban (67%). 61% were female and 39% were male. 54.5 % of children were of Asian/Asian British Pakistani ethnicity.</a:t>
            </a:r>
          </a:p>
          <a:p>
            <a:pPr marL="0" indent="0">
              <a:buNone/>
            </a:pPr>
            <a:r>
              <a:rPr lang="en-GB" sz="1400" b="1" dirty="0">
                <a:latin typeface="Calibri" panose="020F0502020204030204" pitchFamily="34" charset="0"/>
                <a:cs typeface="Calibri" panose="020F0502020204030204" pitchFamily="34" charset="0"/>
              </a:rPr>
              <a:t>Calderdale: </a:t>
            </a:r>
            <a:r>
              <a:rPr lang="en-GB" sz="1400" dirty="0">
                <a:latin typeface="Calibri" panose="020F0502020204030204" pitchFamily="34" charset="0"/>
                <a:cs typeface="Calibri" panose="020F0502020204030204" pitchFamily="34" charset="0"/>
              </a:rPr>
              <a:t>Of the 14 children who died in 2022/23, 6 had been resident in the 2 most deprived areas of Calderdale which are urban (43%). 66% were male and 33% were female. 50% of children were of Asian/Asian British Pakistani ethnicity.</a:t>
            </a:r>
          </a:p>
          <a:p>
            <a:pPr marL="0" indent="0">
              <a:buNone/>
            </a:pPr>
            <a:r>
              <a:rPr lang="en-GB" sz="1400" b="1" dirty="0">
                <a:latin typeface="Calibri" panose="020F0502020204030204" pitchFamily="34" charset="0"/>
                <a:cs typeface="Calibri" panose="020F0502020204030204" pitchFamily="34" charset="0"/>
              </a:rPr>
              <a:t>Wakefield: </a:t>
            </a:r>
            <a:r>
              <a:rPr lang="en-GB" sz="1400" dirty="0">
                <a:latin typeface="Calibri" panose="020F0502020204030204" pitchFamily="34" charset="0"/>
                <a:cs typeface="Calibri" panose="020F0502020204030204" pitchFamily="34" charset="0"/>
              </a:rPr>
              <a:t>Of the 23 children who died in 2022/23, 7 had been resident in the 2 most deprived areas of Wakefield which are urban (31%). 57% we male and 43% were female. 72% of children were of White ethnicity.</a:t>
            </a:r>
          </a:p>
        </p:txBody>
      </p:sp>
      <p:sp>
        <p:nvSpPr>
          <p:cNvPr id="4" name="Slide Number Placeholder 3">
            <a:extLst>
              <a:ext uri="{FF2B5EF4-FFF2-40B4-BE49-F238E27FC236}">
                <a16:creationId xmlns:a16="http://schemas.microsoft.com/office/drawing/2014/main" id="{13F0954D-FF92-DE4C-550D-C37A8ED91461}"/>
              </a:ext>
            </a:extLst>
          </p:cNvPr>
          <p:cNvSpPr>
            <a:spLocks noGrp="1"/>
          </p:cNvSpPr>
          <p:nvPr>
            <p:ph type="sldNum" sz="quarter" idx="12"/>
          </p:nvPr>
        </p:nvSpPr>
        <p:spPr/>
        <p:txBody>
          <a:bodyPr/>
          <a:lstStyle/>
          <a:p>
            <a:fld id="{E31375A4-56A4-47D6-9801-1991572033F7}" type="slidenum">
              <a:rPr lang="en-US" smtClean="0"/>
              <a:t>24</a:t>
            </a:fld>
            <a:endParaRPr lang="en-US" dirty="0"/>
          </a:p>
        </p:txBody>
      </p:sp>
    </p:spTree>
    <p:extLst>
      <p:ext uri="{BB962C8B-B14F-4D97-AF65-F5344CB8AC3E}">
        <p14:creationId xmlns:p14="http://schemas.microsoft.com/office/powerpoint/2010/main" val="3655226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F2B99-AB24-3BDE-BED5-D1CCD9B82675}"/>
              </a:ext>
            </a:extLst>
          </p:cNvPr>
          <p:cNvSpPr>
            <a:spLocks noGrp="1"/>
          </p:cNvSpPr>
          <p:nvPr>
            <p:ph type="title"/>
          </p:nvPr>
        </p:nvSpPr>
        <p:spPr>
          <a:xfrm>
            <a:off x="1066800" y="457518"/>
            <a:ext cx="10058400" cy="613293"/>
          </a:xfrm>
        </p:spPr>
        <p:txBody>
          <a:bodyPr/>
          <a:lstStyle/>
          <a:p>
            <a:r>
              <a:rPr lang="en-GB" dirty="0"/>
              <a:t>Conclusion</a:t>
            </a:r>
          </a:p>
        </p:txBody>
      </p:sp>
      <p:sp>
        <p:nvSpPr>
          <p:cNvPr id="3" name="Content Placeholder 2">
            <a:extLst>
              <a:ext uri="{FF2B5EF4-FFF2-40B4-BE49-F238E27FC236}">
                <a16:creationId xmlns:a16="http://schemas.microsoft.com/office/drawing/2014/main" id="{E51EB734-9410-67B9-9F63-43BD9A67C494}"/>
              </a:ext>
            </a:extLst>
          </p:cNvPr>
          <p:cNvSpPr>
            <a:spLocks noGrp="1"/>
          </p:cNvSpPr>
          <p:nvPr>
            <p:ph idx="1"/>
          </p:nvPr>
        </p:nvSpPr>
        <p:spPr>
          <a:xfrm>
            <a:off x="565484" y="1070811"/>
            <a:ext cx="10559716" cy="5101390"/>
          </a:xfrm>
        </p:spPr>
        <p:txBody>
          <a:bodyPr>
            <a:normAutofit fontScale="92500"/>
          </a:bodyPr>
          <a:lstStyle/>
          <a:p>
            <a:pPr marL="0" indent="0">
              <a:buNone/>
            </a:pPr>
            <a:r>
              <a:rPr lang="en-GB" dirty="0"/>
              <a:t>Although the number of cases reviewed in 2022/23 (65) have been less than the previous year 2021/22(101) this this has still been an increase on earlier years. Some of the delays in respect of CDOP processes have been addressed and we continue to improve the process.</a:t>
            </a:r>
          </a:p>
          <a:p>
            <a:pPr marL="0" indent="0">
              <a:buNone/>
            </a:pPr>
            <a:r>
              <a:rPr lang="en-GB" dirty="0"/>
              <a:t>The majority of children who die do so before the age of 1 (55%). 37% were aged 28 – 364 days, 18% aged 0 – 27 days. The main category of death for this age group continues to be chromosomal, genetic and congenital anomalies, a perinatal/neonatal event or SUDIC.</a:t>
            </a:r>
          </a:p>
          <a:p>
            <a:pPr marL="0" indent="0">
              <a:buNone/>
            </a:pPr>
            <a:r>
              <a:rPr lang="en-GB" dirty="0"/>
              <a:t>Of the 65 deaths reviewed, 39 were male and 26 were female This is consistent with the findings from 2021/22, where there were also more male than female deaths. </a:t>
            </a:r>
          </a:p>
          <a:p>
            <a:pPr marL="0" indent="0">
              <a:buNone/>
            </a:pPr>
            <a:r>
              <a:rPr lang="en-GB" dirty="0"/>
              <a:t>Inequalities and the links to child deaths will continue to be a focus across KCW. Inequalities are a golden thread in everything the Panel does, monitoring this will allow targeted work to be undertaken where inequality can be a contributory factor to the death e.g. poverty and safer sleep.</a:t>
            </a:r>
          </a:p>
          <a:p>
            <a:pPr marL="0" indent="0">
              <a:buNone/>
            </a:pPr>
            <a:endParaRPr lang="en-GB" dirty="0"/>
          </a:p>
          <a:p>
            <a:pPr marL="0" indent="0">
              <a:buNone/>
            </a:pPr>
            <a:endParaRPr lang="en-GB" dirty="0"/>
          </a:p>
        </p:txBody>
      </p:sp>
      <p:sp>
        <p:nvSpPr>
          <p:cNvPr id="4" name="Slide Number Placeholder 3">
            <a:extLst>
              <a:ext uri="{FF2B5EF4-FFF2-40B4-BE49-F238E27FC236}">
                <a16:creationId xmlns:a16="http://schemas.microsoft.com/office/drawing/2014/main" id="{69B73CE3-A0F1-8695-C868-572F8B3B9034}"/>
              </a:ext>
            </a:extLst>
          </p:cNvPr>
          <p:cNvSpPr>
            <a:spLocks noGrp="1"/>
          </p:cNvSpPr>
          <p:nvPr>
            <p:ph type="sldNum" sz="quarter" idx="12"/>
          </p:nvPr>
        </p:nvSpPr>
        <p:spPr/>
        <p:txBody>
          <a:bodyPr/>
          <a:lstStyle/>
          <a:p>
            <a:fld id="{E31375A4-56A4-47D6-9801-1991572033F7}" type="slidenum">
              <a:rPr lang="en-US" smtClean="0"/>
              <a:t>25</a:t>
            </a:fld>
            <a:endParaRPr lang="en-US" dirty="0"/>
          </a:p>
        </p:txBody>
      </p:sp>
    </p:spTree>
    <p:extLst>
      <p:ext uri="{BB962C8B-B14F-4D97-AF65-F5344CB8AC3E}">
        <p14:creationId xmlns:p14="http://schemas.microsoft.com/office/powerpoint/2010/main" val="2893683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0A920D-A199-4A6D-E68F-C7E550005337}"/>
              </a:ext>
            </a:extLst>
          </p:cNvPr>
          <p:cNvSpPr>
            <a:spLocks noGrp="1"/>
          </p:cNvSpPr>
          <p:nvPr>
            <p:ph type="title"/>
          </p:nvPr>
        </p:nvSpPr>
        <p:spPr>
          <a:xfrm>
            <a:off x="1066800" y="457518"/>
            <a:ext cx="10058400" cy="1188720"/>
          </a:xfrm>
        </p:spPr>
        <p:txBody>
          <a:bodyPr anchor="b">
            <a:normAutofit/>
          </a:bodyPr>
          <a:lstStyle/>
          <a:p>
            <a:pPr marL="0" indent="0">
              <a:buNone/>
            </a:pPr>
            <a:r>
              <a:rPr lang="en-GB" sz="2500" dirty="0"/>
              <a:t>The categories CDOP has recorded child deaths against in 2022/23 remained the 3 same categories to 2020/21 and 2021/22 but saw some percentile variances. </a:t>
            </a:r>
            <a:endParaRPr lang="en-GB" sz="2500" dirty="0">
              <a:highlight>
                <a:srgbClr val="FFFF00"/>
              </a:highlight>
            </a:endParaRPr>
          </a:p>
          <a:p>
            <a:pPr marL="0" indent="0">
              <a:buNone/>
            </a:pPr>
            <a:endParaRPr lang="en-GB" sz="2500" dirty="0"/>
          </a:p>
        </p:txBody>
      </p:sp>
      <p:sp>
        <p:nvSpPr>
          <p:cNvPr id="4" name="Slide Number Placeholder 3">
            <a:extLst>
              <a:ext uri="{FF2B5EF4-FFF2-40B4-BE49-F238E27FC236}">
                <a16:creationId xmlns:a16="http://schemas.microsoft.com/office/drawing/2014/main" id="{4109EFAD-0D0C-C5A9-D00A-84DE44176E8C}"/>
              </a:ext>
            </a:extLst>
          </p:cNvPr>
          <p:cNvSpPr>
            <a:spLocks noGrp="1"/>
          </p:cNvSpPr>
          <p:nvPr>
            <p:ph type="sldNum" sz="quarter" idx="12"/>
          </p:nvPr>
        </p:nvSpPr>
        <p:spPr>
          <a:xfrm>
            <a:off x="10027920" y="6400800"/>
            <a:ext cx="1097280" cy="228600"/>
          </a:xfrm>
        </p:spPr>
        <p:txBody>
          <a:bodyPr anchor="ctr">
            <a:normAutofit/>
          </a:bodyPr>
          <a:lstStyle/>
          <a:p>
            <a:pPr>
              <a:lnSpc>
                <a:spcPct val="90000"/>
              </a:lnSpc>
              <a:spcAft>
                <a:spcPts val="600"/>
              </a:spcAft>
            </a:pPr>
            <a:fld id="{E31375A4-56A4-47D6-9801-1991572033F7}" type="slidenum">
              <a:rPr lang="en-US" sz="1000" smtClean="0"/>
              <a:pPr>
                <a:lnSpc>
                  <a:spcPct val="90000"/>
                </a:lnSpc>
                <a:spcAft>
                  <a:spcPts val="600"/>
                </a:spcAft>
              </a:pPr>
              <a:t>26</a:t>
            </a:fld>
            <a:endParaRPr lang="en-US" sz="1000"/>
          </a:p>
        </p:txBody>
      </p:sp>
      <p:graphicFrame>
        <p:nvGraphicFramePr>
          <p:cNvPr id="2" name="Chart 1">
            <a:extLst>
              <a:ext uri="{FF2B5EF4-FFF2-40B4-BE49-F238E27FC236}">
                <a16:creationId xmlns:a16="http://schemas.microsoft.com/office/drawing/2014/main" id="{2641E7D3-58D9-4327-6EC5-15939FE64B38}"/>
              </a:ext>
            </a:extLst>
          </p:cNvPr>
          <p:cNvGraphicFramePr/>
          <p:nvPr>
            <p:extLst>
              <p:ext uri="{D42A27DB-BD31-4B8C-83A1-F6EECF244321}">
                <p14:modId xmlns:p14="http://schemas.microsoft.com/office/powerpoint/2010/main" val="821544596"/>
              </p:ext>
            </p:extLst>
          </p:nvPr>
        </p:nvGraphicFramePr>
        <p:xfrm>
          <a:off x="974559" y="1828799"/>
          <a:ext cx="10058399" cy="48006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1593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2106F1-73D0-435D-B011-70A0EA8EA8AC}"/>
              </a:ext>
            </a:extLst>
          </p:cNvPr>
          <p:cNvSpPr>
            <a:spLocks noGrp="1"/>
          </p:cNvSpPr>
          <p:nvPr>
            <p:ph idx="1"/>
          </p:nvPr>
        </p:nvSpPr>
        <p:spPr>
          <a:xfrm>
            <a:off x="688157" y="866863"/>
            <a:ext cx="10437043" cy="4761052"/>
          </a:xfrm>
        </p:spPr>
        <p:txBody>
          <a:bodyPr/>
          <a:lstStyle/>
          <a:p>
            <a:pPr>
              <a:buClr>
                <a:srgbClr val="002060"/>
              </a:buClr>
              <a:buFont typeface="Wingdings" panose="05000000000000000000" pitchFamily="2" charset="2"/>
              <a:buChar char="v"/>
            </a:pPr>
            <a:r>
              <a:rPr lang="en-GB" sz="1900" dirty="0">
                <a:latin typeface="Calibri" panose="020F0502020204030204" pitchFamily="34" charset="0"/>
                <a:cs typeface="Calibri" panose="020F0502020204030204" pitchFamily="34" charset="0"/>
              </a:rPr>
              <a:t>There has been an increase in the percentage (~10%) of deaths in 2021/22 in comparison to 2020/21 where modifiable factors were present (51.51% v 41.3%). Part of this increase can be attributed to the system developments districts have undertaken in relation to CDOP processes which has resulted in deaths being reviewed more effectively and in greater volume. Wakefield reviewed 25 deaths in 2021/22 in comparison to 7 deaths in 2020/21. Kirklees reviewed 52 in 2021/22 compared to 29 in 2020/21. Calderdale reviewed 24 deaths in 2021/22 compared to 10 in 2020/21.</a:t>
            </a:r>
          </a:p>
          <a:p>
            <a:pPr>
              <a:buClr>
                <a:srgbClr val="002060"/>
              </a:buClr>
              <a:buFont typeface="Wingdings" panose="05000000000000000000" pitchFamily="2" charset="2"/>
              <a:buChar char="v"/>
            </a:pPr>
            <a:r>
              <a:rPr lang="en-GB" sz="1900" dirty="0">
                <a:latin typeface="Calibri" panose="020F0502020204030204" pitchFamily="34" charset="0"/>
                <a:cs typeface="Calibri" panose="020F0502020204030204" pitchFamily="34" charset="0"/>
              </a:rPr>
              <a:t>Inequalities and the links to child deaths will continue to be a focus across KCW. Inequalities are a golden thread in everything the Panel does, monitoring this will allow targeted work to be undertaken where inequality can be a contributory factor to the death e.g. poverty and safer sleep.</a:t>
            </a:r>
          </a:p>
          <a:p>
            <a:pPr>
              <a:buClr>
                <a:srgbClr val="002060"/>
              </a:buClr>
              <a:buFont typeface="Wingdings" panose="05000000000000000000" pitchFamily="2" charset="2"/>
              <a:buChar char="v"/>
            </a:pPr>
            <a:r>
              <a:rPr lang="en-GB" sz="1900" dirty="0">
                <a:latin typeface="Calibri" panose="020F0502020204030204" pitchFamily="34" charset="0"/>
                <a:cs typeface="Calibri" panose="020F0502020204030204" pitchFamily="34" charset="0"/>
              </a:rPr>
              <a:t>Perinatal/neonatal event continues to be the highest category used by CDOPs nationally (based on NCMD Annual Report 20/21 – 21/22 report awaiting publishing).</a:t>
            </a:r>
          </a:p>
          <a:p>
            <a:pPr>
              <a:buClr>
                <a:srgbClr val="002060"/>
              </a:buClr>
              <a:buFont typeface="Wingdings" panose="05000000000000000000" pitchFamily="2" charset="2"/>
              <a:buChar char="v"/>
            </a:pPr>
            <a:endParaRPr lang="en-GB" sz="1900" dirty="0">
              <a:latin typeface="Calibri" panose="020F0502020204030204" pitchFamily="34" charset="0"/>
              <a:cs typeface="Calibri" panose="020F0502020204030204" pitchFamily="34" charset="0"/>
            </a:endParaRPr>
          </a:p>
          <a:p>
            <a:endParaRPr lang="en-GB" dirty="0"/>
          </a:p>
        </p:txBody>
      </p:sp>
      <p:sp>
        <p:nvSpPr>
          <p:cNvPr id="4" name="Slide Number Placeholder 3">
            <a:extLst>
              <a:ext uri="{FF2B5EF4-FFF2-40B4-BE49-F238E27FC236}">
                <a16:creationId xmlns:a16="http://schemas.microsoft.com/office/drawing/2014/main" id="{2C4C9FE3-5C45-4ABE-A2DC-43A1990C8FA3}"/>
              </a:ext>
            </a:extLst>
          </p:cNvPr>
          <p:cNvSpPr>
            <a:spLocks noGrp="1"/>
          </p:cNvSpPr>
          <p:nvPr>
            <p:ph type="sldNum" sz="quarter" idx="12"/>
          </p:nvPr>
        </p:nvSpPr>
        <p:spPr/>
        <p:txBody>
          <a:bodyPr/>
          <a:lstStyle/>
          <a:p>
            <a:fld id="{E31375A4-56A4-47D6-9801-1991572033F7}" type="slidenum">
              <a:rPr lang="en-US" smtClean="0"/>
              <a:t>27</a:t>
            </a:fld>
            <a:endParaRPr lang="en-US" dirty="0"/>
          </a:p>
        </p:txBody>
      </p:sp>
    </p:spTree>
    <p:extLst>
      <p:ext uri="{BB962C8B-B14F-4D97-AF65-F5344CB8AC3E}">
        <p14:creationId xmlns:p14="http://schemas.microsoft.com/office/powerpoint/2010/main" val="1484548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17AD6-7549-4712-B080-4AB6064A8567}"/>
              </a:ext>
            </a:extLst>
          </p:cNvPr>
          <p:cNvSpPr>
            <a:spLocks noGrp="1"/>
          </p:cNvSpPr>
          <p:nvPr>
            <p:ph type="title"/>
          </p:nvPr>
        </p:nvSpPr>
        <p:spPr>
          <a:xfrm>
            <a:off x="742122" y="457518"/>
            <a:ext cx="10383078" cy="685482"/>
          </a:xfrm>
        </p:spPr>
        <p:txBody>
          <a:bodyPr>
            <a:normAutofit/>
          </a:bodyPr>
          <a:lstStyle/>
          <a:p>
            <a:r>
              <a:rPr lang="en-GB" sz="3400" dirty="0">
                <a:solidFill>
                  <a:srgbClr val="002060"/>
                </a:solidFill>
                <a:latin typeface="Calibri" panose="020F0502020204030204" pitchFamily="34" charset="0"/>
                <a:cs typeface="Calibri" panose="020F0502020204030204" pitchFamily="34" charset="0"/>
              </a:rPr>
              <a:t>Introduction</a:t>
            </a:r>
          </a:p>
        </p:txBody>
      </p:sp>
      <p:sp>
        <p:nvSpPr>
          <p:cNvPr id="3" name="Content Placeholder 2">
            <a:extLst>
              <a:ext uri="{FF2B5EF4-FFF2-40B4-BE49-F238E27FC236}">
                <a16:creationId xmlns:a16="http://schemas.microsoft.com/office/drawing/2014/main" id="{3F9C00D6-FFE6-4B6F-8865-C0E582907398}"/>
              </a:ext>
            </a:extLst>
          </p:cNvPr>
          <p:cNvSpPr>
            <a:spLocks noGrp="1"/>
          </p:cNvSpPr>
          <p:nvPr>
            <p:ph idx="1"/>
          </p:nvPr>
        </p:nvSpPr>
        <p:spPr>
          <a:xfrm>
            <a:off x="742122" y="1143000"/>
            <a:ext cx="10383078" cy="5345349"/>
          </a:xfrm>
        </p:spPr>
        <p:txBody>
          <a:bodyPr>
            <a:normAutofit fontScale="92500" lnSpcReduction="10000"/>
          </a:bodyPr>
          <a:lstStyle/>
          <a:p>
            <a:pPr marL="0" indent="0">
              <a:lnSpc>
                <a:spcPct val="100000"/>
              </a:lnSpc>
              <a:buNone/>
            </a:pPr>
            <a:r>
              <a:rPr lang="en-GB" sz="1800" dirty="0">
                <a:effectLst/>
                <a:latin typeface="Calibri" panose="020F0502020204030204" pitchFamily="34" charset="0"/>
                <a:ea typeface="Calibri" panose="020F0502020204030204" pitchFamily="34" charset="0"/>
                <a:cs typeface="Calibri" panose="020F0502020204030204" pitchFamily="34" charset="0"/>
              </a:rPr>
              <a:t>From 1st April 2008, all deaths of children (up to the age of 18 years, excluding still births and planned terminations) are reviewed by a Panel of professionals from a range of organisations and expertise. This review is part of a </a:t>
            </a:r>
            <a:r>
              <a:rPr lang="en-GB" sz="1800" dirty="0">
                <a:latin typeface="Calibri" panose="020F0502020204030204" pitchFamily="34" charset="0"/>
                <a:ea typeface="Calibri" panose="020F0502020204030204" pitchFamily="34" charset="0"/>
                <a:cs typeface="Calibri" panose="020F0502020204030204" pitchFamily="34" charset="0"/>
              </a:rPr>
              <a:t>n</a:t>
            </a:r>
            <a:r>
              <a:rPr lang="en-GB" sz="1800" dirty="0">
                <a:effectLst/>
                <a:latin typeface="Calibri" panose="020F0502020204030204" pitchFamily="34" charset="0"/>
                <a:ea typeface="Calibri" panose="020F0502020204030204" pitchFamily="34" charset="0"/>
                <a:cs typeface="Calibri" panose="020F0502020204030204" pitchFamily="34" charset="0"/>
              </a:rPr>
              <a:t>ational process called the Child Death Overview Panel (CDOP) which is outlined in </a:t>
            </a:r>
            <a:r>
              <a:rPr lang="en-GB" sz="1800" dirty="0">
                <a:latin typeface="Calibri" panose="020F0502020204030204" pitchFamily="34" charset="0"/>
                <a:ea typeface="Calibri" panose="020F0502020204030204" pitchFamily="34" charset="0"/>
                <a:cs typeface="Calibri" panose="020F0502020204030204" pitchFamily="34" charset="0"/>
              </a:rPr>
              <a:t>n</a:t>
            </a:r>
            <a:r>
              <a:rPr lang="en-GB" sz="1800" dirty="0">
                <a:effectLst/>
                <a:latin typeface="Calibri" panose="020F0502020204030204" pitchFamily="34" charset="0"/>
                <a:ea typeface="Calibri" panose="020F0502020204030204" pitchFamily="34" charset="0"/>
                <a:cs typeface="Calibri" panose="020F0502020204030204" pitchFamily="34" charset="0"/>
              </a:rPr>
              <a:t>ational guidance (</a:t>
            </a:r>
            <a:r>
              <a:rPr lang="en-GB" sz="1800" dirty="0">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Working Together to Safeguard Children, 2018</a:t>
            </a:r>
            <a:r>
              <a:rPr lang="en-GB" sz="1800" dirty="0">
                <a:effectLst/>
                <a:latin typeface="Calibri" panose="020F0502020204030204" pitchFamily="34" charset="0"/>
                <a:ea typeface="Calibri" panose="020F0502020204030204" pitchFamily="34" charset="0"/>
                <a:cs typeface="Calibri" panose="020F0502020204030204" pitchFamily="34" charset="0"/>
              </a:rPr>
              <a:t>). This process is undertaken locally for all children who are normally resident in Calderdale, Kirklees, and Wakefield.</a:t>
            </a:r>
          </a:p>
          <a:p>
            <a:pPr marL="0" indent="0">
              <a:lnSpc>
                <a:spcPct val="110000"/>
              </a:lnSpc>
              <a:buNone/>
            </a:pPr>
            <a:r>
              <a:rPr lang="en-GB" sz="1800" dirty="0">
                <a:effectLst/>
                <a:latin typeface="Calibri" panose="020F0502020204030204" pitchFamily="34" charset="0"/>
                <a:ea typeface="Calibri" panose="020F0502020204030204" pitchFamily="34" charset="0"/>
                <a:cs typeface="Calibri" panose="020F0502020204030204" pitchFamily="34" charset="0"/>
              </a:rPr>
              <a:t>Every death of a child is a tragedy and we must therefore learn from the circumstances and factors present in each death so we can: </a:t>
            </a:r>
          </a:p>
          <a:p>
            <a:pPr lvl="1">
              <a:lnSpc>
                <a:spcPct val="110000"/>
              </a:lnSpc>
              <a:buClr>
                <a:srgbClr val="002060"/>
              </a:buClr>
              <a:buFont typeface="Wingdings" panose="05000000000000000000" pitchFamily="2" charset="2"/>
              <a:buChar char="v"/>
            </a:pPr>
            <a:r>
              <a:rPr lang="en-GB" sz="1800" dirty="0">
                <a:effectLst/>
                <a:latin typeface="Calibri" panose="020F0502020204030204" pitchFamily="34" charset="0"/>
                <a:ea typeface="Calibri" panose="020F0502020204030204" pitchFamily="34" charset="0"/>
                <a:cs typeface="Calibri" panose="020F0502020204030204" pitchFamily="34" charset="0"/>
              </a:rPr>
              <a:t>Identify any changes that we can make or actions we can take that might help to prevent similar deaths in the future.</a:t>
            </a:r>
          </a:p>
          <a:p>
            <a:pPr lvl="1">
              <a:lnSpc>
                <a:spcPct val="110000"/>
              </a:lnSpc>
              <a:buClr>
                <a:srgbClr val="002060"/>
              </a:buClr>
              <a:buFont typeface="Wingdings" panose="05000000000000000000" pitchFamily="2" charset="2"/>
              <a:buChar char="v"/>
            </a:pPr>
            <a:r>
              <a:rPr lang="en-GB" sz="1800" dirty="0">
                <a:effectLst/>
                <a:latin typeface="Calibri" panose="020F0502020204030204" pitchFamily="34" charset="0"/>
                <a:ea typeface="Calibri" panose="020F0502020204030204" pitchFamily="34" charset="0"/>
                <a:cs typeface="Calibri" panose="020F0502020204030204" pitchFamily="34" charset="0"/>
              </a:rPr>
              <a:t>Share this learning with colleagues regionally and nationally so that the findings will have a wider impact.</a:t>
            </a:r>
          </a:p>
          <a:p>
            <a:pPr lvl="1">
              <a:lnSpc>
                <a:spcPct val="110000"/>
              </a:lnSpc>
              <a:buClr>
                <a:srgbClr val="002060"/>
              </a:buClr>
              <a:buFont typeface="Wingdings" panose="05000000000000000000" pitchFamily="2" charset="2"/>
              <a:buChar char="v"/>
            </a:pPr>
            <a:r>
              <a:rPr lang="en-GB" sz="1800" dirty="0">
                <a:effectLst/>
                <a:latin typeface="Calibri" panose="020F0502020204030204" pitchFamily="34" charset="0"/>
                <a:ea typeface="Calibri" panose="020F0502020204030204" pitchFamily="34" charset="0"/>
                <a:cs typeface="Calibri" panose="020F0502020204030204" pitchFamily="34" charset="0"/>
              </a:rPr>
              <a:t>Analyse trends and targeted interventions delivered in response to these. For example, introducing the requirement to view where a baby sleeps as part </a:t>
            </a:r>
            <a:r>
              <a:rPr lang="en-GB" sz="1800" dirty="0">
                <a:latin typeface="Calibri" panose="020F0502020204030204" pitchFamily="34" charset="0"/>
                <a:ea typeface="Calibri" panose="020F0502020204030204" pitchFamily="34" charset="0"/>
                <a:cs typeface="Calibri" panose="020F0502020204030204" pitchFamily="34" charset="0"/>
              </a:rPr>
              <a:t>of routine enquiry by Health Visiting and Midwifery services, </a:t>
            </a:r>
            <a:r>
              <a:rPr lang="en-GB" sz="1800" dirty="0">
                <a:effectLst/>
                <a:latin typeface="Calibri" panose="020F0502020204030204" pitchFamily="34" charset="0"/>
                <a:ea typeface="Calibri" panose="020F0502020204030204" pitchFamily="34" charset="0"/>
                <a:cs typeface="Calibri" panose="020F0502020204030204" pitchFamily="34" charset="0"/>
              </a:rPr>
              <a:t>if there have been a spate of deaths where unsafe sleeping practices have been a factor. It could also include launching a targeted water safety campaign aimed at children and young people if there have been deaths due to drowning. </a:t>
            </a:r>
          </a:p>
          <a:p>
            <a:pPr marL="0" indent="0">
              <a:lnSpc>
                <a:spcPct val="110000"/>
              </a:lnSpc>
              <a:buNone/>
            </a:pPr>
            <a:r>
              <a:rPr lang="en-GB" sz="1800" dirty="0">
                <a:effectLst/>
                <a:latin typeface="Calibri" panose="020F0502020204030204" pitchFamily="34" charset="0"/>
                <a:ea typeface="Calibri" panose="020F0502020204030204" pitchFamily="34" charset="0"/>
                <a:cs typeface="Calibri" panose="020F0502020204030204" pitchFamily="34" charset="0"/>
              </a:rPr>
              <a:t>The deaths reviewed by the CDOP are not about allocating blame, it is instead about learning and putting actions in place to prevent future deaths.</a:t>
            </a:r>
          </a:p>
          <a:p>
            <a:pPr marL="0" indent="0">
              <a:buNone/>
            </a:pPr>
            <a:endParaRPr lang="en-GB" dirty="0"/>
          </a:p>
        </p:txBody>
      </p:sp>
      <p:sp>
        <p:nvSpPr>
          <p:cNvPr id="5" name="Slide Number Placeholder 4">
            <a:extLst>
              <a:ext uri="{FF2B5EF4-FFF2-40B4-BE49-F238E27FC236}">
                <a16:creationId xmlns:a16="http://schemas.microsoft.com/office/drawing/2014/main" id="{9858F191-1074-4A4E-9D2B-4B0F70A9EF13}"/>
              </a:ext>
            </a:extLst>
          </p:cNvPr>
          <p:cNvSpPr>
            <a:spLocks noGrp="1"/>
          </p:cNvSpPr>
          <p:nvPr>
            <p:ph type="sldNum" sz="quarter" idx="12"/>
          </p:nvPr>
        </p:nvSpPr>
        <p:spPr/>
        <p:txBody>
          <a:bodyPr/>
          <a:lstStyle/>
          <a:p>
            <a:fld id="{E31375A4-56A4-47D6-9801-1991572033F7}" type="slidenum">
              <a:rPr lang="en-US" smtClean="0"/>
              <a:t>3</a:t>
            </a:fld>
            <a:endParaRPr lang="en-US" dirty="0"/>
          </a:p>
        </p:txBody>
      </p:sp>
    </p:spTree>
    <p:extLst>
      <p:ext uri="{BB962C8B-B14F-4D97-AF65-F5344CB8AC3E}">
        <p14:creationId xmlns:p14="http://schemas.microsoft.com/office/powerpoint/2010/main" val="1511154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B7FF-1637-4389-8353-0CF54138FF29}"/>
              </a:ext>
            </a:extLst>
          </p:cNvPr>
          <p:cNvSpPr>
            <a:spLocks noGrp="1"/>
          </p:cNvSpPr>
          <p:nvPr>
            <p:ph type="title"/>
          </p:nvPr>
        </p:nvSpPr>
        <p:spPr>
          <a:xfrm>
            <a:off x="595618" y="256674"/>
            <a:ext cx="10529582" cy="753979"/>
          </a:xfrm>
        </p:spPr>
        <p:txBody>
          <a:bodyPr>
            <a:normAutofit/>
          </a:bodyPr>
          <a:lstStyle/>
          <a:p>
            <a:r>
              <a:rPr lang="en-GB" sz="3400" dirty="0">
                <a:solidFill>
                  <a:srgbClr val="002060"/>
                </a:solidFill>
                <a:latin typeface="Calibri" panose="020F0502020204030204" pitchFamily="34" charset="0"/>
                <a:cs typeface="Calibri" panose="020F0502020204030204" pitchFamily="34" charset="0"/>
              </a:rPr>
              <a:t>CDOP Process</a:t>
            </a:r>
          </a:p>
        </p:txBody>
      </p:sp>
      <p:sp>
        <p:nvSpPr>
          <p:cNvPr id="3" name="Content Placeholder 2">
            <a:extLst>
              <a:ext uri="{FF2B5EF4-FFF2-40B4-BE49-F238E27FC236}">
                <a16:creationId xmlns:a16="http://schemas.microsoft.com/office/drawing/2014/main" id="{393AAF96-0C8B-413B-BCA5-1C8048286536}"/>
              </a:ext>
            </a:extLst>
          </p:cNvPr>
          <p:cNvSpPr>
            <a:spLocks noGrp="1"/>
          </p:cNvSpPr>
          <p:nvPr>
            <p:ph idx="1"/>
          </p:nvPr>
        </p:nvSpPr>
        <p:spPr>
          <a:xfrm>
            <a:off x="671119" y="1155032"/>
            <a:ext cx="11023576" cy="5474368"/>
          </a:xfrm>
        </p:spPr>
        <p:txBody>
          <a:bodyPr>
            <a:normAutofit/>
          </a:bodyPr>
          <a:lstStyle/>
          <a:p>
            <a:pPr marL="0" marR="0" lvl="0" indent="0" algn="l" defTabSz="914400" rtl="0" eaLnBrk="1" fontAlgn="auto" latinLnBrk="0" hangingPunct="1">
              <a:lnSpc>
                <a:spcPct val="100000"/>
              </a:lnSpc>
              <a:spcBef>
                <a:spcPts val="1800"/>
              </a:spcBef>
              <a:spcAft>
                <a:spcPts val="0"/>
              </a:spcAft>
              <a:buClr>
                <a:srgbClr val="D680A5"/>
              </a:buClr>
              <a:buSzPct val="90000"/>
              <a:buFont typeface="Arial" pitchFamily="34" charset="0"/>
              <a:buNone/>
              <a:tabLst/>
              <a:defRPr/>
            </a:pPr>
            <a:r>
              <a:rPr lang="en-GB" sz="1700" b="1" u="sng" dirty="0">
                <a:effectLst/>
                <a:latin typeface="Calibri" panose="020F0502020204030204" pitchFamily="34" charset="0"/>
                <a:ea typeface="Calibri" panose="020F0502020204030204" pitchFamily="34" charset="0"/>
                <a:cs typeface="Times New Roman" panose="02020603050405020304" pitchFamily="18" charset="0"/>
              </a:rPr>
              <a:t>Unexpected deaths</a:t>
            </a:r>
            <a:r>
              <a:rPr lang="en-GB" sz="17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1800"/>
              </a:spcBef>
              <a:spcAft>
                <a:spcPts val="0"/>
              </a:spcAft>
              <a:buClr>
                <a:srgbClr val="D680A5"/>
              </a:buClr>
              <a:buSzPct val="90000"/>
              <a:buFont typeface="Arial" pitchFamily="34" charset="0"/>
              <a:buNone/>
              <a:tabLst/>
              <a:defRPr/>
            </a:pPr>
            <a:r>
              <a:rPr kumimoji="0" lang="en-GB" sz="1700" b="1" u="none" strike="noStrike" kern="1200" cap="none" spc="0" normalizeH="0" baseline="0" noProof="0" dirty="0">
                <a:ln>
                  <a:noFill/>
                </a:ln>
                <a:solidFill>
                  <a:srgbClr val="595959"/>
                </a:solidFill>
                <a:effectLst/>
                <a:uLnTx/>
                <a:uFillTx/>
                <a:latin typeface="Calibri" panose="020F0502020204030204" pitchFamily="34" charset="0"/>
                <a:ea typeface="Calibri" panose="020F0502020204030204" pitchFamily="34" charset="0"/>
                <a:cs typeface="Times New Roman" panose="02020603050405020304" pitchFamily="18" charset="0"/>
              </a:rPr>
              <a:t>An unexpected death is defined as the death of an infant or child (less than 18 years old) which was not anticipated as a significant possibility, for example, 24 hours before the death; or where there was a similarly unexpected collapse or incident leading to or precipitating the events which lead to the death</a:t>
            </a:r>
            <a:r>
              <a:rPr lang="en-GB" sz="1700" b="1" dirty="0">
                <a:solidFill>
                  <a:srgbClr val="595959"/>
                </a:solidFill>
                <a:latin typeface="Calibri" panose="020F0502020204030204" pitchFamily="34" charset="0"/>
                <a:ea typeface="Calibri" panose="020F0502020204030204" pitchFamily="34" charset="0"/>
                <a:cs typeface="Times New Roman" panose="02020603050405020304" pitchFamily="18" charset="0"/>
              </a:rPr>
              <a:t>.</a:t>
            </a:r>
            <a:endParaRPr kumimoji="0" lang="en-GB" sz="1700" b="0" u="none" strike="noStrike" kern="1200" cap="none" spc="0" normalizeH="0" baseline="0" noProof="0" dirty="0">
              <a:ln>
                <a:noFill/>
              </a:ln>
              <a:solidFill>
                <a:srgbClr val="595959"/>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r>
              <a:rPr lang="en-GB" sz="1700" dirty="0">
                <a:effectLst/>
                <a:latin typeface="Calibri" panose="020F0502020204030204" pitchFamily="34" charset="0"/>
                <a:ea typeface="Calibri" panose="020F0502020204030204" pitchFamily="34" charset="0"/>
                <a:cs typeface="Times New Roman" panose="02020603050405020304" pitchFamily="18" charset="0"/>
              </a:rPr>
              <a:t>When an unexpected child death occurs there are specific actions that must be taken by professionals.  A Joint Agency Response (</a:t>
            </a:r>
            <a:r>
              <a:rPr lang="en-GB" sz="1700" dirty="0">
                <a:latin typeface="Calibri" panose="020F0502020204030204" pitchFamily="34" charset="0"/>
                <a:ea typeface="Calibri" panose="020F0502020204030204" pitchFamily="34" charset="0"/>
                <a:cs typeface="Times New Roman" panose="02020603050405020304" pitchFamily="18" charset="0"/>
              </a:rPr>
              <a:t>JAR) meeting will take place within 72 hours of the death. This meeting will be coordinated by the appropriate Child Death Review partner</a:t>
            </a:r>
            <a:r>
              <a:rPr lang="en-GB" sz="1700" dirty="0">
                <a:effectLst/>
                <a:latin typeface="Calibri" panose="020F0502020204030204" pitchFamily="34" charset="0"/>
                <a:ea typeface="Calibri" panose="020F0502020204030204" pitchFamily="34" charset="0"/>
                <a:cs typeface="Times New Roman" panose="02020603050405020304" pitchFamily="18" charset="0"/>
              </a:rPr>
              <a:t> i.e. Police or Consultant Paediatrician.  The purpose of the </a:t>
            </a:r>
            <a:r>
              <a:rPr lang="en-GB" sz="1700" dirty="0">
                <a:latin typeface="Calibri" panose="020F0502020204030204" pitchFamily="34" charset="0"/>
                <a:ea typeface="Calibri" panose="020F0502020204030204" pitchFamily="34" charset="0"/>
                <a:cs typeface="Times New Roman" panose="02020603050405020304" pitchFamily="18" charset="0"/>
              </a:rPr>
              <a:t>JAR (sometimes referred to as a rapid response)</a:t>
            </a:r>
            <a:r>
              <a:rPr lang="en-GB" sz="1700" dirty="0">
                <a:effectLst/>
                <a:latin typeface="Calibri" panose="020F0502020204030204" pitchFamily="34" charset="0"/>
                <a:ea typeface="Calibri" panose="020F0502020204030204" pitchFamily="34" charset="0"/>
                <a:cs typeface="Times New Roman" panose="02020603050405020304" pitchFamily="18" charset="0"/>
              </a:rPr>
              <a:t> meeting is to enable the sharing of information, multi-agency discussion and planning to safeguard other individuals if identified.</a:t>
            </a:r>
          </a:p>
          <a:p>
            <a:pPr marL="0" indent="0">
              <a:lnSpc>
                <a:spcPct val="100000"/>
              </a:lnSpc>
              <a:buNone/>
            </a:pPr>
            <a:r>
              <a:rPr lang="en-GB" sz="1700" b="1" u="sng" dirty="0">
                <a:effectLst/>
                <a:latin typeface="Calibri" panose="020F0502020204030204" pitchFamily="34" charset="0"/>
                <a:ea typeface="Calibri" panose="020F0502020204030204" pitchFamily="34" charset="0"/>
                <a:cs typeface="Times New Roman" panose="02020603050405020304" pitchFamily="18" charset="0"/>
              </a:rPr>
              <a:t>Expected deaths </a:t>
            </a:r>
          </a:p>
          <a:p>
            <a:pPr marL="0" indent="0">
              <a:lnSpc>
                <a:spcPct val="100000"/>
              </a:lnSpc>
              <a:buNone/>
            </a:pPr>
            <a:r>
              <a:rPr kumimoji="0" lang="en-GB" sz="1700" b="1" u="none" strike="noStrike" kern="1200" cap="none" spc="0" normalizeH="0" baseline="0" noProof="0" dirty="0">
                <a:ln>
                  <a:noFill/>
                </a:ln>
                <a:solidFill>
                  <a:srgbClr val="595959"/>
                </a:solidFill>
                <a:effectLst/>
                <a:uLnTx/>
                <a:uFillTx/>
                <a:latin typeface="Calibri" panose="020F0502020204030204" pitchFamily="34" charset="0"/>
                <a:ea typeface="Calibri" panose="020F0502020204030204" pitchFamily="34" charset="0"/>
                <a:cs typeface="Times New Roman" panose="02020603050405020304" pitchFamily="18" charset="0"/>
              </a:rPr>
              <a:t>An expected death is defined as the death of an infant or child which was anticipated following on from a period of illness that has been identified as terminal, and where no active intervention to prolong life is ongoing</a:t>
            </a:r>
            <a:r>
              <a:rPr lang="en-GB" sz="1700" b="1" dirty="0">
                <a:solidFill>
                  <a:srgbClr val="595959"/>
                </a:solidFill>
                <a:latin typeface="Calibri" panose="020F0502020204030204" pitchFamily="34" charset="0"/>
                <a:ea typeface="Calibri" panose="020F0502020204030204" pitchFamily="34" charset="0"/>
                <a:cs typeface="Times New Roman" panose="02020603050405020304" pitchFamily="18" charset="0"/>
              </a:rPr>
              <a:t>.</a:t>
            </a:r>
            <a:r>
              <a:rPr lang="en-GB" sz="17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0000"/>
              </a:lnSpc>
              <a:buNone/>
            </a:pPr>
            <a:r>
              <a:rPr lang="en-GB" sz="1700" dirty="0">
                <a:effectLst/>
                <a:latin typeface="Calibri" panose="020F0502020204030204" pitchFamily="34" charset="0"/>
                <a:ea typeface="Calibri" panose="020F0502020204030204" pitchFamily="34" charset="0"/>
                <a:cs typeface="Times New Roman" panose="02020603050405020304" pitchFamily="18" charset="0"/>
              </a:rPr>
              <a:t>The process for expected deaths differs slightly as they do not normall</a:t>
            </a:r>
            <a:r>
              <a:rPr lang="en-GB" sz="1700" dirty="0">
                <a:latin typeface="Calibri" panose="020F0502020204030204" pitchFamily="34" charset="0"/>
                <a:ea typeface="Calibri" panose="020F0502020204030204" pitchFamily="34" charset="0"/>
                <a:cs typeface="Times New Roman" panose="02020603050405020304" pitchFamily="18" charset="0"/>
              </a:rPr>
              <a:t>y require a JAR</a:t>
            </a:r>
            <a:r>
              <a:rPr lang="en-GB" sz="1700" dirty="0">
                <a:effectLst/>
                <a:latin typeface="Calibri" panose="020F0502020204030204" pitchFamily="34" charset="0"/>
                <a:ea typeface="Calibri" panose="020F0502020204030204" pitchFamily="34" charset="0"/>
                <a:cs typeface="Times New Roman" panose="02020603050405020304" pitchFamily="18" charset="0"/>
              </a:rPr>
              <a:t>.  When a notification is received by CDOP, each agency that knew the child prior to their death receives a Reporting Form (or Form B).  This form captures all the relevant information about the child and family to inform the CDOP process when considering modifiable factors.  This process does not have a multi-agency discussion.</a:t>
            </a:r>
          </a:p>
          <a:p>
            <a:pPr marL="0" indent="0">
              <a:lnSpc>
                <a:spcPct val="100000"/>
              </a:lnSpc>
              <a:buClr>
                <a:srgbClr val="002060"/>
              </a:buClr>
              <a:buNone/>
            </a:pP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
        <p:nvSpPr>
          <p:cNvPr id="5" name="Slide Number Placeholder 4">
            <a:extLst>
              <a:ext uri="{FF2B5EF4-FFF2-40B4-BE49-F238E27FC236}">
                <a16:creationId xmlns:a16="http://schemas.microsoft.com/office/drawing/2014/main" id="{F21CD0EC-4046-42B8-B38F-5C86611B2467}"/>
              </a:ext>
            </a:extLst>
          </p:cNvPr>
          <p:cNvSpPr>
            <a:spLocks noGrp="1"/>
          </p:cNvSpPr>
          <p:nvPr>
            <p:ph type="sldNum" sz="quarter" idx="12"/>
          </p:nvPr>
        </p:nvSpPr>
        <p:spPr/>
        <p:txBody>
          <a:bodyPr/>
          <a:lstStyle/>
          <a:p>
            <a:fld id="{E31375A4-56A4-47D6-9801-1991572033F7}" type="slidenum">
              <a:rPr lang="en-US" smtClean="0"/>
              <a:t>4</a:t>
            </a:fld>
            <a:endParaRPr lang="en-US" dirty="0"/>
          </a:p>
        </p:txBody>
      </p:sp>
    </p:spTree>
    <p:extLst>
      <p:ext uri="{BB962C8B-B14F-4D97-AF65-F5344CB8AC3E}">
        <p14:creationId xmlns:p14="http://schemas.microsoft.com/office/powerpoint/2010/main" val="55576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C71F8B-363A-4645-82F7-04B7E4656ABC}"/>
              </a:ext>
            </a:extLst>
          </p:cNvPr>
          <p:cNvSpPr>
            <a:spLocks noGrp="1"/>
          </p:cNvSpPr>
          <p:nvPr>
            <p:ph idx="1"/>
          </p:nvPr>
        </p:nvSpPr>
        <p:spPr>
          <a:xfrm>
            <a:off x="804153" y="636104"/>
            <a:ext cx="10058400" cy="5565913"/>
          </a:xfrm>
        </p:spPr>
        <p:txBody>
          <a:bodyPr>
            <a:normAutofit/>
          </a:bodyPr>
          <a:lstStyle/>
          <a:p>
            <a:pPr marL="0" indent="0">
              <a:lnSpc>
                <a:spcPct val="100000"/>
              </a:lnSpc>
              <a:buNone/>
            </a:pPr>
            <a:r>
              <a:rPr lang="en-GB" sz="1900" b="1" u="sng" dirty="0">
                <a:effectLst/>
                <a:latin typeface="Calibri" panose="020F0502020204030204" pitchFamily="34" charset="0"/>
                <a:ea typeface="Calibri" panose="020F0502020204030204" pitchFamily="34" charset="0"/>
                <a:cs typeface="Times New Roman" panose="02020603050405020304" pitchFamily="18" charset="0"/>
              </a:rPr>
              <a:t>Inquests held</a:t>
            </a:r>
            <a:r>
              <a:rPr lang="en-GB" sz="1900" u="sng"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0000"/>
              </a:lnSpc>
              <a:buNone/>
            </a:pPr>
            <a:r>
              <a:rPr lang="en-GB" sz="1900" dirty="0">
                <a:effectLst/>
                <a:latin typeface="Calibri" panose="020F0502020204030204" pitchFamily="34" charset="0"/>
                <a:ea typeface="Calibri" panose="020F0502020204030204" pitchFamily="34" charset="0"/>
                <a:cs typeface="Times New Roman" panose="02020603050405020304" pitchFamily="18" charset="0"/>
              </a:rPr>
              <a:t>It is the Coroner’s responsibility to determine the cause of death where this is not known.  If it is not possible to find out the cause of death from the post-mortem examination, or the death is found to be unnatural, the Coroner holds an inquest which is a public court hearing held by the Coroner in order to establish who died and how, when and where the death occurred.  </a:t>
            </a:r>
          </a:p>
          <a:p>
            <a:pPr marL="0" indent="0">
              <a:lnSpc>
                <a:spcPct val="100000"/>
              </a:lnSpc>
              <a:buNone/>
            </a:pPr>
            <a:r>
              <a:rPr lang="en-GB" sz="1900" b="1" u="sng" dirty="0">
                <a:latin typeface="Calibri" panose="020F0502020204030204" pitchFamily="34" charset="0"/>
                <a:ea typeface="Calibri" panose="020F0502020204030204" pitchFamily="34" charset="0"/>
                <a:cs typeface="Times New Roman" panose="02020603050405020304" pitchFamily="18" charset="0"/>
              </a:rPr>
              <a:t>Child Death Review Meetings</a:t>
            </a:r>
            <a:endParaRPr lang="en-GB" sz="1900" b="1"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r>
              <a:rPr lang="en-GB" sz="1900" dirty="0">
                <a:effectLst/>
                <a:latin typeface="Calibri" panose="020F0502020204030204" pitchFamily="34" charset="0"/>
                <a:ea typeface="Calibri" panose="020F0502020204030204" pitchFamily="34" charset="0"/>
                <a:cs typeface="Times New Roman" panose="02020603050405020304" pitchFamily="18" charset="0"/>
              </a:rPr>
              <a:t>All expected and unexpected child deaths are required to have a Child Death Review (CDR) meeting. Thi</a:t>
            </a:r>
            <a:r>
              <a:rPr lang="en-GB" sz="1900" dirty="0">
                <a:latin typeface="Calibri" panose="020F0502020204030204" pitchFamily="34" charset="0"/>
                <a:ea typeface="Calibri" panose="020F0502020204030204" pitchFamily="34" charset="0"/>
                <a:cs typeface="Times New Roman" panose="02020603050405020304" pitchFamily="18" charset="0"/>
              </a:rPr>
              <a:t>s is a multi-agency meeting where all matters relating to an individual child are discussed by professionals directly involved in the care of the child during their life. A CDR meeting can take many forms such as a Local Case Discussion, Perinatal Mortality Meeting, an NHS Serious Incident Investigation or a Hospital Morbidity and Mortality meeting and typically, this meeting happens three months or more following the death of a child.</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A3920838-1C3D-4807-B467-A72E6A579633}"/>
              </a:ext>
            </a:extLst>
          </p:cNvPr>
          <p:cNvSpPr>
            <a:spLocks noGrp="1"/>
          </p:cNvSpPr>
          <p:nvPr>
            <p:ph type="sldNum" sz="quarter" idx="12"/>
          </p:nvPr>
        </p:nvSpPr>
        <p:spPr/>
        <p:txBody>
          <a:bodyPr/>
          <a:lstStyle/>
          <a:p>
            <a:fld id="{E31375A4-56A4-47D6-9801-1991572033F7}" type="slidenum">
              <a:rPr lang="en-US" smtClean="0"/>
              <a:t>5</a:t>
            </a:fld>
            <a:endParaRPr lang="en-US" dirty="0"/>
          </a:p>
        </p:txBody>
      </p:sp>
    </p:spTree>
    <p:extLst>
      <p:ext uri="{BB962C8B-B14F-4D97-AF65-F5344CB8AC3E}">
        <p14:creationId xmlns:p14="http://schemas.microsoft.com/office/powerpoint/2010/main" val="2580491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8213B2-A56F-4281-B829-D57027B66E05}"/>
              </a:ext>
            </a:extLst>
          </p:cNvPr>
          <p:cNvSpPr>
            <a:spLocks noGrp="1"/>
          </p:cNvSpPr>
          <p:nvPr>
            <p:ph idx="1"/>
          </p:nvPr>
        </p:nvSpPr>
        <p:spPr>
          <a:xfrm>
            <a:off x="808383" y="465222"/>
            <a:ext cx="10316817" cy="5935260"/>
          </a:xfrm>
        </p:spPr>
        <p:txBody>
          <a:bodyPr>
            <a:normAutofit fontScale="62500" lnSpcReduction="20000"/>
          </a:bodyPr>
          <a:lstStyle/>
          <a:p>
            <a:pPr marL="0" indent="0">
              <a:buNone/>
            </a:pPr>
            <a:r>
              <a:rPr lang="en-GB" sz="3100" b="1" u="sng" dirty="0">
                <a:effectLst/>
                <a:latin typeface="Calibri" panose="020F0502020204030204" pitchFamily="34" charset="0"/>
                <a:ea typeface="Calibri" panose="020F0502020204030204" pitchFamily="34" charset="0"/>
                <a:cs typeface="Times New Roman" panose="02020603050405020304" pitchFamily="18" charset="0"/>
              </a:rPr>
              <a:t>CDOP Panel</a:t>
            </a:r>
            <a:endParaRPr lang="en-GB" sz="3100"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buNone/>
            </a:pPr>
            <a:r>
              <a:rPr lang="en-GB" sz="3100" dirty="0">
                <a:effectLst/>
                <a:latin typeface="Calibri" panose="020F0502020204030204" pitchFamily="34" charset="0"/>
                <a:ea typeface="Calibri" panose="020F0502020204030204" pitchFamily="34" charset="0"/>
                <a:cs typeface="Times New Roman" panose="02020603050405020304" pitchFamily="18" charset="0"/>
              </a:rPr>
              <a:t>Once all of the previous stages have been completed and when the cause of the child’s death has been determined for both expected and unexpected child deaths, this information is taken to the Child Death Overview Panel (CDOP) for discussion and review.  All the strategic leads from across the organisations (Public Health, Health, Social Care and Police) are represented at the meeting, along with the CDOP Coordinator and the Designated Doctor for Child Deaths.  The purpose of the CDOP is to consider any learning or factors that could prevent future deaths of children. The information taken to Panel is anonymised.</a:t>
            </a:r>
          </a:p>
          <a:p>
            <a:pPr marL="0" indent="0">
              <a:lnSpc>
                <a:spcPct val="120000"/>
              </a:lnSpc>
              <a:buNone/>
            </a:pPr>
            <a:r>
              <a:rPr lang="en-GB" sz="3100" dirty="0">
                <a:effectLst/>
                <a:latin typeface="Calibri" panose="020F0502020204030204" pitchFamily="34" charset="0"/>
                <a:ea typeface="Calibri" panose="020F0502020204030204" pitchFamily="34" charset="0"/>
                <a:cs typeface="Times New Roman" panose="02020603050405020304" pitchFamily="18" charset="0"/>
              </a:rPr>
              <a:t>During 2022/2023, the Calderdale, Kirklees and Wakefield CDOP’s reviewed a total of 65 cases. There are many reasons why it can take more than 6 months for a child death to be reviewed by the CDOP; one reason may be that </a:t>
            </a:r>
            <a:r>
              <a:rPr lang="en-GB" sz="3100" dirty="0">
                <a:latin typeface="Calibri" panose="020F0502020204030204" pitchFamily="34" charset="0"/>
                <a:ea typeface="Calibri" panose="020F0502020204030204" pitchFamily="34" charset="0"/>
                <a:cs typeface="Times New Roman" panose="02020603050405020304" pitchFamily="18" charset="0"/>
              </a:rPr>
              <a:t>information from agencies is still outstanding so the case cannot be progressed</a:t>
            </a:r>
            <a:r>
              <a:rPr lang="en-GB" sz="3100" dirty="0">
                <a:effectLst/>
                <a:latin typeface="Calibri" panose="020F0502020204030204" pitchFamily="34" charset="0"/>
                <a:ea typeface="Calibri" panose="020F0502020204030204" pitchFamily="34" charset="0"/>
                <a:cs typeface="Times New Roman" panose="02020603050405020304" pitchFamily="18" charset="0"/>
              </a:rPr>
              <a:t>.  In addition, if there is an on-going investigation (for example a Police investigation, Child Safeguarding Practice Reviews and Inquests) then discussions may be deferred pending the result of the inquiries.  It must be noted that a child’s death cannot be discussed at CDOP until all information is received.</a:t>
            </a:r>
          </a:p>
          <a:p>
            <a:pPr marL="0" indent="0">
              <a:buNone/>
            </a:pPr>
            <a:endParaRPr lang="en-GB" dirty="0"/>
          </a:p>
        </p:txBody>
      </p:sp>
      <p:sp>
        <p:nvSpPr>
          <p:cNvPr id="4" name="Slide Number Placeholder 3">
            <a:extLst>
              <a:ext uri="{FF2B5EF4-FFF2-40B4-BE49-F238E27FC236}">
                <a16:creationId xmlns:a16="http://schemas.microsoft.com/office/drawing/2014/main" id="{15111AA6-0661-4B50-9521-75361E3D523D}"/>
              </a:ext>
            </a:extLst>
          </p:cNvPr>
          <p:cNvSpPr>
            <a:spLocks noGrp="1"/>
          </p:cNvSpPr>
          <p:nvPr>
            <p:ph type="sldNum" sz="quarter" idx="12"/>
          </p:nvPr>
        </p:nvSpPr>
        <p:spPr/>
        <p:txBody>
          <a:bodyPr/>
          <a:lstStyle/>
          <a:p>
            <a:fld id="{E31375A4-56A4-47D6-9801-1991572033F7}" type="slidenum">
              <a:rPr lang="en-US" smtClean="0"/>
              <a:t>6</a:t>
            </a:fld>
            <a:endParaRPr lang="en-US" dirty="0"/>
          </a:p>
        </p:txBody>
      </p:sp>
    </p:spTree>
    <p:extLst>
      <p:ext uri="{BB962C8B-B14F-4D97-AF65-F5344CB8AC3E}">
        <p14:creationId xmlns:p14="http://schemas.microsoft.com/office/powerpoint/2010/main" val="189632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45277-C004-4B76-875D-BB836194984F}"/>
              </a:ext>
            </a:extLst>
          </p:cNvPr>
          <p:cNvSpPr>
            <a:spLocks noGrp="1"/>
          </p:cNvSpPr>
          <p:nvPr>
            <p:ph type="title"/>
          </p:nvPr>
        </p:nvSpPr>
        <p:spPr>
          <a:xfrm>
            <a:off x="711200" y="439530"/>
            <a:ext cx="10414000" cy="571500"/>
          </a:xfrm>
        </p:spPr>
        <p:txBody>
          <a:bodyPr>
            <a:noAutofit/>
          </a:bodyPr>
          <a:lstStyle/>
          <a:p>
            <a:r>
              <a:rPr lang="en-GB" sz="3400" dirty="0">
                <a:solidFill>
                  <a:srgbClr val="002060"/>
                </a:solidFill>
              </a:rPr>
              <a:t>Membership and Panel Meetings</a:t>
            </a:r>
          </a:p>
        </p:txBody>
      </p:sp>
      <p:sp>
        <p:nvSpPr>
          <p:cNvPr id="3" name="Content Placeholder 2">
            <a:extLst>
              <a:ext uri="{FF2B5EF4-FFF2-40B4-BE49-F238E27FC236}">
                <a16:creationId xmlns:a16="http://schemas.microsoft.com/office/drawing/2014/main" id="{8D543533-3C0D-4D20-8A7C-E5466F2A49C2}"/>
              </a:ext>
            </a:extLst>
          </p:cNvPr>
          <p:cNvSpPr>
            <a:spLocks noGrp="1"/>
          </p:cNvSpPr>
          <p:nvPr>
            <p:ph idx="1"/>
          </p:nvPr>
        </p:nvSpPr>
        <p:spPr>
          <a:xfrm>
            <a:off x="711200" y="1125330"/>
            <a:ext cx="10833100" cy="5389770"/>
          </a:xfrm>
        </p:spPr>
        <p:txBody>
          <a:bodyPr>
            <a:normAutofit fontScale="25000" lnSpcReduction="20000"/>
          </a:bodyPr>
          <a:lstStyle/>
          <a:p>
            <a:pPr marL="0" indent="0">
              <a:lnSpc>
                <a:spcPct val="120000"/>
              </a:lnSpc>
              <a:buNone/>
            </a:pPr>
            <a:r>
              <a:rPr lang="en-GB" sz="7200" b="1" u="sng" dirty="0">
                <a:effectLst/>
                <a:latin typeface="Calibri" panose="020F0502020204030204" pitchFamily="34" charset="0"/>
                <a:ea typeface="Calibri" panose="020F0502020204030204" pitchFamily="34" charset="0"/>
                <a:cs typeface="Times New Roman" panose="02020603050405020304" pitchFamily="18" charset="0"/>
              </a:rPr>
              <a:t>Panel </a:t>
            </a:r>
            <a:r>
              <a:rPr lang="en-GB" sz="7200" b="1" u="sng" dirty="0">
                <a:latin typeface="Calibri" panose="020F0502020204030204" pitchFamily="34" charset="0"/>
                <a:ea typeface="Calibri" panose="020F0502020204030204" pitchFamily="34" charset="0"/>
                <a:cs typeface="Times New Roman" panose="02020603050405020304" pitchFamily="18" charset="0"/>
              </a:rPr>
              <a:t>A</a:t>
            </a:r>
            <a:r>
              <a:rPr lang="en-GB" sz="7200" b="1" u="sng" dirty="0">
                <a:effectLst/>
                <a:latin typeface="Calibri" panose="020F0502020204030204" pitchFamily="34" charset="0"/>
                <a:ea typeface="Calibri" panose="020F0502020204030204" pitchFamily="34" charset="0"/>
                <a:cs typeface="Times New Roman" panose="02020603050405020304" pitchFamily="18" charset="0"/>
              </a:rPr>
              <a:t>rrangements </a:t>
            </a:r>
            <a:endParaRPr lang="en-GB" sz="7200"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buNone/>
            </a:pPr>
            <a:r>
              <a:rPr lang="en-GB" sz="7200" dirty="0">
                <a:latin typeface="Calibri" panose="020F0502020204030204" pitchFamily="34" charset="0"/>
                <a:ea typeface="Calibri" panose="020F0502020204030204" pitchFamily="34" charset="0"/>
                <a:cs typeface="Times New Roman" panose="02020603050405020304" pitchFamily="18" charset="0"/>
              </a:rPr>
              <a:t>Calderdale, Kirklees and Wakefield share arrangements for reviewing the deaths of all children in these areas. </a:t>
            </a:r>
            <a:r>
              <a:rPr lang="en-GB" sz="7200" dirty="0">
                <a:effectLst/>
                <a:latin typeface="Calibri" panose="020F0502020204030204" pitchFamily="34" charset="0"/>
                <a:ea typeface="Calibri" panose="020F0502020204030204" pitchFamily="34" charset="0"/>
                <a:cs typeface="Times New Roman" panose="02020603050405020304" pitchFamily="18" charset="0"/>
              </a:rPr>
              <a:t>During 2022/23 the pan CDOP has continued to use the eCDOP system for all child death notifications and to send out the subsequent Reporting Forms to the services who were involved with the child and family. </a:t>
            </a:r>
            <a:r>
              <a:rPr lang="en-GB" sz="7200" dirty="0">
                <a:latin typeface="Calibri" panose="020F0502020204030204" pitchFamily="34" charset="0"/>
                <a:ea typeface="Calibri" panose="020F0502020204030204" pitchFamily="34" charset="0"/>
                <a:cs typeface="Times New Roman" panose="02020603050405020304" pitchFamily="18" charset="0"/>
              </a:rPr>
              <a:t>Services can quickly report back at the click of a button if the child and family is not know to them, so we can quickly build up a picture of which services were involved with the child’s care.</a:t>
            </a:r>
            <a:endParaRPr lang="en-GB" sz="7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buNone/>
            </a:pPr>
            <a:r>
              <a:rPr lang="en-GB" sz="7200" b="1" u="sng" dirty="0">
                <a:effectLst/>
                <a:latin typeface="Calibri" panose="020F0502020204030204" pitchFamily="34" charset="0"/>
                <a:ea typeface="Calibri" panose="020F0502020204030204" pitchFamily="34" charset="0"/>
                <a:cs typeface="Times New Roman" panose="02020603050405020304" pitchFamily="18" charset="0"/>
              </a:rPr>
              <a:t>Panel Meetings</a:t>
            </a:r>
            <a:r>
              <a:rPr lang="en-GB" sz="7200" u="sng"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20000"/>
              </a:lnSpc>
              <a:buNone/>
            </a:pPr>
            <a:r>
              <a:rPr lang="en-GB" sz="7200" dirty="0">
                <a:effectLst/>
                <a:latin typeface="Calibri" panose="020F0502020204030204" pitchFamily="34" charset="0"/>
                <a:ea typeface="Calibri" panose="020F0502020204030204" pitchFamily="34" charset="0"/>
                <a:cs typeface="Times New Roman" panose="02020603050405020304" pitchFamily="18" charset="0"/>
              </a:rPr>
              <a:t>CDOP meetings continue to be held virtually. They are well attended by a wide range of multi-agency professionals.   This ensured that any learning and actions to come from a child’s death could be identified and shared without delay, helping to prevent future deaths. </a:t>
            </a:r>
            <a:r>
              <a:rPr lang="en-GB" sz="7200" dirty="0">
                <a:latin typeface="Calibri" panose="020F0502020204030204" pitchFamily="34" charset="0"/>
                <a:ea typeface="Calibri" panose="020F0502020204030204" pitchFamily="34" charset="0"/>
                <a:cs typeface="Times New Roman" panose="02020603050405020304" pitchFamily="18" charset="0"/>
              </a:rPr>
              <a:t>CDOP Coordinators ensure that the documentation to be discussed at the CDOP meeting is circulated in advance so members have time to review it and come ready to give their input and feedback.</a:t>
            </a:r>
            <a:endParaRPr lang="en-GB" dirty="0"/>
          </a:p>
        </p:txBody>
      </p:sp>
      <p:sp>
        <p:nvSpPr>
          <p:cNvPr id="5" name="Slide Number Placeholder 4">
            <a:extLst>
              <a:ext uri="{FF2B5EF4-FFF2-40B4-BE49-F238E27FC236}">
                <a16:creationId xmlns:a16="http://schemas.microsoft.com/office/drawing/2014/main" id="{FB74B3E3-A8B5-46D1-A8F0-C57E8BD0BD5B}"/>
              </a:ext>
            </a:extLst>
          </p:cNvPr>
          <p:cNvSpPr>
            <a:spLocks noGrp="1"/>
          </p:cNvSpPr>
          <p:nvPr>
            <p:ph type="sldNum" sz="quarter" idx="12"/>
          </p:nvPr>
        </p:nvSpPr>
        <p:spPr/>
        <p:txBody>
          <a:bodyPr/>
          <a:lstStyle/>
          <a:p>
            <a:fld id="{E31375A4-56A4-47D6-9801-1991572033F7}" type="slidenum">
              <a:rPr lang="en-US" smtClean="0"/>
              <a:t>7</a:t>
            </a:fld>
            <a:endParaRPr lang="en-US" dirty="0"/>
          </a:p>
        </p:txBody>
      </p:sp>
    </p:spTree>
    <p:extLst>
      <p:ext uri="{BB962C8B-B14F-4D97-AF65-F5344CB8AC3E}">
        <p14:creationId xmlns:p14="http://schemas.microsoft.com/office/powerpoint/2010/main" val="3206394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897903-0970-49F2-BFFE-A4645EDAF352}"/>
              </a:ext>
            </a:extLst>
          </p:cNvPr>
          <p:cNvSpPr>
            <a:spLocks noGrp="1"/>
          </p:cNvSpPr>
          <p:nvPr>
            <p:ph idx="1"/>
          </p:nvPr>
        </p:nvSpPr>
        <p:spPr>
          <a:xfrm>
            <a:off x="556591" y="675861"/>
            <a:ext cx="11105321" cy="5509592"/>
          </a:xfrm>
        </p:spPr>
        <p:txBody>
          <a:bodyPr/>
          <a:lstStyle/>
          <a:p>
            <a:pPr marL="0" indent="0">
              <a:buNone/>
            </a:pPr>
            <a:r>
              <a:rPr lang="en-GB" sz="1800" b="1" dirty="0">
                <a:effectLst/>
                <a:latin typeface="Calibri" panose="020F0502020204030204" pitchFamily="34" charset="0"/>
                <a:ea typeface="Calibri" panose="020F0502020204030204" pitchFamily="34" charset="0"/>
                <a:cs typeface="Times New Roman" panose="02020603050405020304" pitchFamily="18" charset="0"/>
              </a:rPr>
              <a:t>Panel Membership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Panel meetings are held every two months and have had consistent organisational commitment since they were established in 2008.  The joint Chairs of the CDOP meetings are Ben Leaman, Consultant in Public Health, Calderdale.  Emily Parry-Harries, Consultant in Public Health, Kirklees and Melanie Robinson, Service Manager, Children’s Public Health, Wakefield.</a:t>
            </a:r>
          </a:p>
          <a:p>
            <a:pPr marL="0" indent="0">
              <a:buNone/>
            </a:pPr>
            <a:endParaRPr lang="en-GB" dirty="0"/>
          </a:p>
        </p:txBody>
      </p:sp>
      <p:sp>
        <p:nvSpPr>
          <p:cNvPr id="4" name="Slide Number Placeholder 3">
            <a:extLst>
              <a:ext uri="{FF2B5EF4-FFF2-40B4-BE49-F238E27FC236}">
                <a16:creationId xmlns:a16="http://schemas.microsoft.com/office/drawing/2014/main" id="{229BFD92-E0AD-4D05-AFAB-D8591D69660C}"/>
              </a:ext>
            </a:extLst>
          </p:cNvPr>
          <p:cNvSpPr>
            <a:spLocks noGrp="1"/>
          </p:cNvSpPr>
          <p:nvPr>
            <p:ph type="sldNum" sz="quarter" idx="12"/>
          </p:nvPr>
        </p:nvSpPr>
        <p:spPr/>
        <p:txBody>
          <a:bodyPr/>
          <a:lstStyle/>
          <a:p>
            <a:fld id="{E31375A4-56A4-47D6-9801-1991572033F7}" type="slidenum">
              <a:rPr lang="en-US" smtClean="0"/>
              <a:t>8</a:t>
            </a:fld>
            <a:endParaRPr lang="en-US" dirty="0"/>
          </a:p>
        </p:txBody>
      </p:sp>
    </p:spTree>
    <p:extLst>
      <p:ext uri="{BB962C8B-B14F-4D97-AF65-F5344CB8AC3E}">
        <p14:creationId xmlns:p14="http://schemas.microsoft.com/office/powerpoint/2010/main" val="161024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066" y="457518"/>
            <a:ext cx="10261134" cy="538525"/>
          </a:xfrm>
        </p:spPr>
        <p:txBody>
          <a:bodyPr>
            <a:noAutofit/>
          </a:bodyPr>
          <a:lstStyle/>
          <a:p>
            <a:r>
              <a:rPr lang="en-US" sz="3400" dirty="0">
                <a:solidFill>
                  <a:srgbClr val="002060"/>
                </a:solidFill>
              </a:rPr>
              <a:t>Priorities for 2023/2024 </a:t>
            </a:r>
            <a:endParaRPr lang="en-US" sz="3400" dirty="0">
              <a:solidFill>
                <a:srgbClr val="002060"/>
              </a:solidFill>
              <a:highlight>
                <a:srgbClr val="FFFF00"/>
              </a:highlight>
            </a:endParaRPr>
          </a:p>
        </p:txBody>
      </p:sp>
      <p:sp>
        <p:nvSpPr>
          <p:cNvPr id="3" name="Content Placeholder 2"/>
          <p:cNvSpPr>
            <a:spLocks noGrp="1"/>
          </p:cNvSpPr>
          <p:nvPr>
            <p:ph sz="half" idx="1"/>
          </p:nvPr>
        </p:nvSpPr>
        <p:spPr>
          <a:xfrm>
            <a:off x="864066" y="1094926"/>
            <a:ext cx="6182686" cy="5305555"/>
          </a:xfrm>
        </p:spPr>
        <p:txBody>
          <a:bodyPr>
            <a:normAutofit/>
          </a:bodyPr>
          <a:lstStyle/>
          <a:p>
            <a:pPr marL="0" indent="0">
              <a:buNone/>
            </a:pPr>
            <a:endParaRPr lang="en-US" sz="2000" b="1" dirty="0">
              <a:latin typeface="Calibri" panose="020F0502020204030204" pitchFamily="34" charset="0"/>
              <a:cs typeface="Calibri" panose="020F0502020204030204" pitchFamily="34" charset="0"/>
            </a:endParaRPr>
          </a:p>
          <a:p>
            <a:pPr marL="0" indent="0">
              <a:buNone/>
            </a:pPr>
            <a:r>
              <a:rPr lang="en-US" sz="2000" b="1" dirty="0">
                <a:latin typeface="Calibri" panose="020F0502020204030204" pitchFamily="34" charset="0"/>
                <a:cs typeface="Calibri" panose="020F0502020204030204" pitchFamily="34" charset="0"/>
              </a:rPr>
              <a:t>The following have been identified as priorities for the Panel for the year ahead:</a:t>
            </a:r>
          </a:p>
          <a:p>
            <a:pPr marL="0" indent="0">
              <a:buNone/>
            </a:pPr>
            <a:r>
              <a:rPr lang="en-GB" sz="2000" b="1" dirty="0">
                <a:latin typeface="Calibri" panose="020F0502020204030204" pitchFamily="34" charset="0"/>
                <a:cs typeface="Calibri" panose="020F0502020204030204" pitchFamily="34" charset="0"/>
              </a:rPr>
              <a:t>Priority 1: </a:t>
            </a:r>
            <a:r>
              <a:rPr lang="en-GB" sz="2000" dirty="0">
                <a:latin typeface="Calibri" panose="020F0502020204030204" pitchFamily="34" charset="0"/>
                <a:cs typeface="Calibri" panose="020F0502020204030204" pitchFamily="34" charset="0"/>
              </a:rPr>
              <a:t>To continue to provide safe sleeping training for professionals so that information can be shared with families</a:t>
            </a:r>
          </a:p>
          <a:p>
            <a:pPr marL="0" indent="0">
              <a:buNone/>
            </a:pPr>
            <a:r>
              <a:rPr lang="en-US" sz="2000" b="1" dirty="0">
                <a:latin typeface="Calibri" panose="020F0502020204030204" pitchFamily="34" charset="0"/>
                <a:cs typeface="Calibri" panose="020F0502020204030204" pitchFamily="34" charset="0"/>
              </a:rPr>
              <a:t>Priority 2</a:t>
            </a:r>
            <a:r>
              <a:rPr lang="en-US" sz="2000" dirty="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Continued focus on reducing population level smoking rates across Kirklees/Calderdale and Wakefield with a particular focus on reducing smoking in pregnancy</a:t>
            </a:r>
          </a:p>
          <a:p>
            <a:pPr marL="0" indent="0">
              <a:buNone/>
            </a:pPr>
            <a:r>
              <a:rPr lang="en-GB" sz="2000" b="1" dirty="0">
                <a:latin typeface="Calibri" panose="020F0502020204030204" pitchFamily="34" charset="0"/>
                <a:cs typeface="Calibri" panose="020F0502020204030204" pitchFamily="34" charset="0"/>
              </a:rPr>
              <a:t>Priority 3</a:t>
            </a:r>
            <a:r>
              <a:rPr lang="en-GB" sz="2000" dirty="0">
                <a:latin typeface="Calibri" panose="020F0502020204030204" pitchFamily="34" charset="0"/>
                <a:cs typeface="Calibri" panose="020F0502020204030204" pitchFamily="34" charset="0"/>
              </a:rPr>
              <a:t>: Continue to build upon and strengthen existing child death review processes. </a:t>
            </a:r>
          </a:p>
          <a:p>
            <a:pPr marL="0" indent="0">
              <a:buNone/>
            </a:pPr>
            <a:r>
              <a:rPr lang="en-GB" sz="2000" b="1" dirty="0">
                <a:latin typeface="Calibri" panose="020F0502020204030204" pitchFamily="34" charset="0"/>
                <a:cs typeface="Calibri" panose="020F0502020204030204" pitchFamily="34" charset="0"/>
              </a:rPr>
              <a:t>Priority 4: </a:t>
            </a:r>
            <a:r>
              <a:rPr lang="en-GB" sz="2000" dirty="0">
                <a:latin typeface="Calibri" panose="020F0502020204030204" pitchFamily="34" charset="0"/>
                <a:cs typeface="Calibri" panose="020F0502020204030204" pitchFamily="34" charset="0"/>
              </a:rPr>
              <a:t>Continuing to develop the partnership arrangements across the shared panels</a:t>
            </a:r>
            <a:endParaRPr lang="en-US" sz="2000" dirty="0"/>
          </a:p>
        </p:txBody>
      </p:sp>
      <p:graphicFrame>
        <p:nvGraphicFramePr>
          <p:cNvPr id="5" name="Content Placeholder 4" descr="Radial venn diagram with four groups clustered around one group title"/>
          <p:cNvGraphicFramePr>
            <a:graphicFrameLocks noGrp="1"/>
          </p:cNvGraphicFramePr>
          <p:nvPr>
            <p:ph sz="half" idx="2"/>
            <p:extLst>
              <p:ext uri="{D42A27DB-BD31-4B8C-83A1-F6EECF244321}">
                <p14:modId xmlns:p14="http://schemas.microsoft.com/office/powerpoint/2010/main" val="1252587944"/>
              </p:ext>
            </p:extLst>
          </p:nvPr>
        </p:nvGraphicFramePr>
        <p:xfrm>
          <a:off x="7172586" y="1468072"/>
          <a:ext cx="4303553" cy="4320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a:extLst>
              <a:ext uri="{FF2B5EF4-FFF2-40B4-BE49-F238E27FC236}">
                <a16:creationId xmlns:a16="http://schemas.microsoft.com/office/drawing/2014/main" id="{3851C57A-621D-414E-BF5E-780CCED14481}"/>
              </a:ext>
            </a:extLst>
          </p:cNvPr>
          <p:cNvSpPr>
            <a:spLocks noGrp="1"/>
          </p:cNvSpPr>
          <p:nvPr>
            <p:ph type="sldNum" sz="quarter" idx="12"/>
          </p:nvPr>
        </p:nvSpPr>
        <p:spPr/>
        <p:txBody>
          <a:bodyPr/>
          <a:lstStyle/>
          <a:p>
            <a:fld id="{E31375A4-56A4-47D6-9801-1991572033F7}" type="slidenum">
              <a:rPr lang="en-US" smtClean="0"/>
              <a:t>9</a:t>
            </a:fld>
            <a:endParaRPr lang="en-US" dirty="0"/>
          </a:p>
        </p:txBody>
      </p:sp>
    </p:spTree>
    <p:extLst>
      <p:ext uri="{BB962C8B-B14F-4D97-AF65-F5344CB8AC3E}">
        <p14:creationId xmlns:p14="http://schemas.microsoft.com/office/powerpoint/2010/main" val="3213178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herry Blossom 16x9">
  <a:themeElements>
    <a:clrScheme name="CherryBlossom">
      <a:dk1>
        <a:srgbClr val="595959"/>
      </a:dk1>
      <a:lt1>
        <a:sysClr val="window" lastClr="FFFFFF"/>
      </a:lt1>
      <a:dk2>
        <a:srgbClr val="000000"/>
      </a:dk2>
      <a:lt2>
        <a:srgbClr val="F6F7E4"/>
      </a:lt2>
      <a:accent1>
        <a:srgbClr val="C44475"/>
      </a:accent1>
      <a:accent2>
        <a:srgbClr val="FA906A"/>
      </a:accent2>
      <a:accent3>
        <a:srgbClr val="FCB268"/>
      </a:accent3>
      <a:accent4>
        <a:srgbClr val="DB6B70"/>
      </a:accent4>
      <a:accent5>
        <a:srgbClr val="D680A5"/>
      </a:accent5>
      <a:accent6>
        <a:srgbClr val="BA7362"/>
      </a:accent6>
      <a:hlink>
        <a:srgbClr val="DB6B70"/>
      </a:hlink>
      <a:folHlink>
        <a:srgbClr val="969696"/>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001117.potx" id="{A8D831F9-2DA4-4700-B230-431725864604}" vid="{ED9A2A59-32A4-4461-8593-D9E87F204B18}"/>
    </a:ext>
  </a:extLst>
</a:theme>
</file>

<file path=ppt/theme/theme2.xml><?xml version="1.0" encoding="utf-8"?>
<a:theme xmlns:a="http://schemas.openxmlformats.org/drawingml/2006/main" name="Office Theme">
  <a:themeElements>
    <a:clrScheme name="CherryBlossom">
      <a:dk1>
        <a:srgbClr val="595959"/>
      </a:dk1>
      <a:lt1>
        <a:sysClr val="window" lastClr="FFFFFF"/>
      </a:lt1>
      <a:dk2>
        <a:srgbClr val="000000"/>
      </a:dk2>
      <a:lt2>
        <a:srgbClr val="F6F7E4"/>
      </a:lt2>
      <a:accent1>
        <a:srgbClr val="C44475"/>
      </a:accent1>
      <a:accent2>
        <a:srgbClr val="FA906A"/>
      </a:accent2>
      <a:accent3>
        <a:srgbClr val="FCB268"/>
      </a:accent3>
      <a:accent4>
        <a:srgbClr val="DB6B70"/>
      </a:accent4>
      <a:accent5>
        <a:srgbClr val="D680A5"/>
      </a:accent5>
      <a:accent6>
        <a:srgbClr val="BA7362"/>
      </a:accent6>
      <a:hlink>
        <a:srgbClr val="DB6B70"/>
      </a:hlink>
      <a:folHlink>
        <a:srgbClr val="969696"/>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erryBlossom">
      <a:dk1>
        <a:srgbClr val="595959"/>
      </a:dk1>
      <a:lt1>
        <a:sysClr val="window" lastClr="FFFFFF"/>
      </a:lt1>
      <a:dk2>
        <a:srgbClr val="000000"/>
      </a:dk2>
      <a:lt2>
        <a:srgbClr val="F6F7E4"/>
      </a:lt2>
      <a:accent1>
        <a:srgbClr val="C44475"/>
      </a:accent1>
      <a:accent2>
        <a:srgbClr val="FA906A"/>
      </a:accent2>
      <a:accent3>
        <a:srgbClr val="FCB268"/>
      </a:accent3>
      <a:accent4>
        <a:srgbClr val="DB6B70"/>
      </a:accent4>
      <a:accent5>
        <a:srgbClr val="D680A5"/>
      </a:accent5>
      <a:accent6>
        <a:srgbClr val="BA7362"/>
      </a:accent6>
      <a:hlink>
        <a:srgbClr val="DB6B70"/>
      </a:hlink>
      <a:folHlink>
        <a:srgbClr val="969696"/>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3463</TotalTime>
  <Words>4349</Words>
  <Application>Microsoft Office PowerPoint</Application>
  <PresentationFormat>Widescreen</PresentationFormat>
  <Paragraphs>223</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Cambria</vt:lpstr>
      <vt:lpstr>Wingdings</vt:lpstr>
      <vt:lpstr>Cherry Blossom 16x9</vt:lpstr>
      <vt:lpstr>  Calderdale, Kirklees &amp; Wakefield Annual  Child Death Overview Panel Report  2022-2023</vt:lpstr>
      <vt:lpstr>Contents</vt:lpstr>
      <vt:lpstr>Introduction</vt:lpstr>
      <vt:lpstr>CDOP Process</vt:lpstr>
      <vt:lpstr>PowerPoint Presentation</vt:lpstr>
      <vt:lpstr>PowerPoint Presentation</vt:lpstr>
      <vt:lpstr>Membership and Panel Meetings</vt:lpstr>
      <vt:lpstr>PowerPoint Presentation</vt:lpstr>
      <vt:lpstr>Priorities for 2023/2024 </vt:lpstr>
      <vt:lpstr>Reflecting back on our identified priorities</vt:lpstr>
      <vt:lpstr>What we have achieved:  Priority 1- KCW exploration of potential roll out of the safe sleep training for the workforce. Launch of a public facing safe sleep campaign across KCW. </vt:lpstr>
      <vt:lpstr>What we have achieved Priority 2 - Continued focus on reducing population level smoking rates across KCW, with a particular focus on reducing smoking in pregnancy</vt:lpstr>
      <vt:lpstr>What we have achieved Priority 3 - Continue to build upon and strengthen existing child death review processes. </vt:lpstr>
      <vt:lpstr>What we have achieved Priority 4 - Modifiable Factors decision making across KCW to be reviewed to ensure consistency. </vt:lpstr>
      <vt:lpstr>Modifiable Factors Across Calderdale, Kirklees &amp; Wakefield</vt:lpstr>
      <vt:lpstr>Kirklees Data</vt:lpstr>
      <vt:lpstr>Calderdale Data</vt:lpstr>
      <vt:lpstr>Wakefield Data</vt:lpstr>
      <vt:lpstr>Categories of Death for Pan CDOP -  Cases Reviewed In Year 2022/23</vt:lpstr>
      <vt:lpstr>Joint Data and Analysis</vt:lpstr>
      <vt:lpstr>Joint Data and Analysis</vt:lpstr>
      <vt:lpstr>Joint Data and Analysis</vt:lpstr>
      <vt:lpstr>Joint Data and Analysis</vt:lpstr>
      <vt:lpstr>Indices of Deprivation</vt:lpstr>
      <vt:lpstr>Conclusion</vt:lpstr>
      <vt:lpstr>The categories CDOP has recorded child deaths against in 2022/23 remained the 3 same categories to 2020/21 and 2021/22 but saw some percentile variances.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Kirklees, Calderdale and Wakefield Annual CDOP Report 2020-2021</dc:title>
  <dc:creator>Jane Carter</dc:creator>
  <cp:lastModifiedBy>Jane Carter</cp:lastModifiedBy>
  <cp:revision>152</cp:revision>
  <dcterms:created xsi:type="dcterms:W3CDTF">2021-07-20T08:40:04Z</dcterms:created>
  <dcterms:modified xsi:type="dcterms:W3CDTF">2024-01-29T11:23:49Z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2127eb8-1c2a-4c17-86cc-a5ba0926d1f9_Enabled">
    <vt:lpwstr>True</vt:lpwstr>
  </property>
  <property fmtid="{D5CDD505-2E9C-101B-9397-08002B2CF9AE}" pid="3" name="MSIP_Label_22127eb8-1c2a-4c17-86cc-a5ba0926d1f9_SiteId">
    <vt:lpwstr>61d0734f-7fce-4063-b638-09ac5ad5a43f</vt:lpwstr>
  </property>
  <property fmtid="{D5CDD505-2E9C-101B-9397-08002B2CF9AE}" pid="4" name="MSIP_Label_22127eb8-1c2a-4c17-86cc-a5ba0926d1f9_Owner">
    <vt:lpwstr>Jane.Carter@kirklees.gov.uk</vt:lpwstr>
  </property>
  <property fmtid="{D5CDD505-2E9C-101B-9397-08002B2CF9AE}" pid="5" name="MSIP_Label_22127eb8-1c2a-4c17-86cc-a5ba0926d1f9_SetDate">
    <vt:lpwstr>2021-07-20T10:51:23.6764692Z</vt:lpwstr>
  </property>
  <property fmtid="{D5CDD505-2E9C-101B-9397-08002B2CF9AE}" pid="6" name="MSIP_Label_22127eb8-1c2a-4c17-86cc-a5ba0926d1f9_Name">
    <vt:lpwstr>Official</vt:lpwstr>
  </property>
  <property fmtid="{D5CDD505-2E9C-101B-9397-08002B2CF9AE}" pid="7" name="MSIP_Label_22127eb8-1c2a-4c17-86cc-a5ba0926d1f9_Application">
    <vt:lpwstr>Microsoft Azure Information Protection</vt:lpwstr>
  </property>
  <property fmtid="{D5CDD505-2E9C-101B-9397-08002B2CF9AE}" pid="8" name="MSIP_Label_22127eb8-1c2a-4c17-86cc-a5ba0926d1f9_ActionId">
    <vt:lpwstr>b7c08d2b-4977-424a-9738-416ef1cb8c98</vt:lpwstr>
  </property>
  <property fmtid="{D5CDD505-2E9C-101B-9397-08002B2CF9AE}" pid="9" name="MSIP_Label_22127eb8-1c2a-4c17-86cc-a5ba0926d1f9_Extended_MSFT_Method">
    <vt:lpwstr>Automatic</vt:lpwstr>
  </property>
  <property fmtid="{D5CDD505-2E9C-101B-9397-08002B2CF9AE}" pid="10" name="Sensitivity">
    <vt:lpwstr>Official</vt:lpwstr>
  </property>
</Properties>
</file>