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 id="2147483654" r:id="rId6"/>
    <p:sldMasterId id="2147483656" r:id="rId7"/>
    <p:sldMasterId id="2147483658" r:id="rId8"/>
    <p:sldMasterId id="2147483740" r:id="rId9"/>
    <p:sldMasterId id="2147483758" r:id="rId10"/>
  </p:sldMasterIdLst>
  <p:sldIdLst>
    <p:sldId id="299" r:id="rId11"/>
    <p:sldId id="269" r:id="rId12"/>
    <p:sldId id="274" r:id="rId13"/>
    <p:sldId id="275" r:id="rId14"/>
    <p:sldId id="276" r:id="rId15"/>
    <p:sldId id="277" r:id="rId16"/>
    <p:sldId id="281" r:id="rId17"/>
    <p:sldId id="282" r:id="rId18"/>
    <p:sldId id="283" r:id="rId19"/>
    <p:sldId id="285" r:id="rId20"/>
    <p:sldId id="278" r:id="rId21"/>
    <p:sldId id="287" r:id="rId22"/>
    <p:sldId id="286" r:id="rId23"/>
    <p:sldId id="288" r:id="rId24"/>
    <p:sldId id="294" r:id="rId25"/>
    <p:sldId id="295" r:id="rId26"/>
    <p:sldId id="289" r:id="rId27"/>
    <p:sldId id="290" r:id="rId28"/>
    <p:sldId id="291" r:id="rId29"/>
    <p:sldId id="292" r:id="rId30"/>
    <p:sldId id="296" r:id="rId31"/>
    <p:sldId id="301" r:id="rId32"/>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BF6E9-21FA-41C7-BFB9-DBB642A858D2}" v="3" dt="2023-01-19T17:16:21.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snapToObjects="1">
      <p:cViewPr varScale="1">
        <p:scale>
          <a:sx n="66" d="100"/>
          <a:sy n="66" d="100"/>
        </p:scale>
        <p:origin x="1384" y="44"/>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50" y="576298"/>
            <a:ext cx="5998369" cy="124864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76050" y="2042929"/>
            <a:ext cx="2920578" cy="544781"/>
          </a:xfrm>
        </p:spPr>
        <p:txBody>
          <a:bodyPr anchor="b">
            <a:noAutofit/>
          </a:bodyPr>
          <a:lstStyle>
            <a:lvl1pPr marL="0" indent="0">
              <a:buNone/>
              <a:defRPr sz="2268" b="0"/>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Click to edit Master text styles</a:t>
            </a:r>
          </a:p>
        </p:txBody>
      </p:sp>
      <p:sp>
        <p:nvSpPr>
          <p:cNvPr id="4" name="Content Placeholder 3"/>
          <p:cNvSpPr>
            <a:spLocks noGrp="1"/>
          </p:cNvSpPr>
          <p:nvPr>
            <p:ph sz="half" idx="2"/>
          </p:nvPr>
        </p:nvSpPr>
        <p:spPr>
          <a:xfrm>
            <a:off x="576050" y="2587712"/>
            <a:ext cx="2920578"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53841" y="2042929"/>
            <a:ext cx="2920578" cy="544781"/>
          </a:xfrm>
        </p:spPr>
        <p:txBody>
          <a:bodyPr anchor="b">
            <a:noAutofit/>
          </a:bodyPr>
          <a:lstStyle>
            <a:lvl1pPr marL="0" indent="0">
              <a:buNone/>
              <a:defRPr sz="2268" b="0"/>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Click to edit Master text styles</a:t>
            </a:r>
          </a:p>
        </p:txBody>
      </p:sp>
      <p:sp>
        <p:nvSpPr>
          <p:cNvPr id="6" name="Content Placeholder 5"/>
          <p:cNvSpPr>
            <a:spLocks noGrp="1"/>
          </p:cNvSpPr>
          <p:nvPr>
            <p:ph sz="quarter" idx="4"/>
          </p:nvPr>
        </p:nvSpPr>
        <p:spPr>
          <a:xfrm>
            <a:off x="3653841" y="2587712"/>
            <a:ext cx="2920578"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768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050" y="576298"/>
            <a:ext cx="5998370" cy="124864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870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030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50" y="1416736"/>
            <a:ext cx="2636625" cy="1208624"/>
          </a:xfrm>
        </p:spPr>
        <p:txBody>
          <a:bodyPr anchor="b">
            <a:normAutofit/>
          </a:bodyPr>
          <a:lstStyle>
            <a:lvl1pPr>
              <a:defRPr sz="1890"/>
            </a:lvl1pPr>
          </a:lstStyle>
          <a:p>
            <a:r>
              <a:rPr lang="en-US"/>
              <a:t>Click to edit Master title style</a:t>
            </a:r>
            <a:endParaRPr lang="en-US" dirty="0"/>
          </a:p>
        </p:txBody>
      </p:sp>
      <p:sp>
        <p:nvSpPr>
          <p:cNvPr id="3" name="Content Placeholder 2"/>
          <p:cNvSpPr>
            <a:spLocks noGrp="1"/>
          </p:cNvSpPr>
          <p:nvPr>
            <p:ph idx="1"/>
          </p:nvPr>
        </p:nvSpPr>
        <p:spPr>
          <a:xfrm>
            <a:off x="3374731" y="486795"/>
            <a:ext cx="3199688" cy="522453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6050" y="2625359"/>
            <a:ext cx="2636625" cy="2443262"/>
          </a:xfrm>
        </p:spPr>
        <p:txBody>
          <a:bodyPr>
            <a:normAutofit/>
          </a:bodyPr>
          <a:lstStyle>
            <a:lvl1pPr marL="0" indent="0">
              <a:buNone/>
              <a:defRPr sz="1323"/>
            </a:lvl1pPr>
            <a:lvl2pPr marL="324041" indent="0">
              <a:buNone/>
              <a:defRPr sz="992"/>
            </a:lvl2pPr>
            <a:lvl3pPr marL="648081" indent="0">
              <a:buNone/>
              <a:defRPr sz="851"/>
            </a:lvl3pPr>
            <a:lvl4pPr marL="972122" indent="0">
              <a:buNone/>
              <a:defRPr sz="709"/>
            </a:lvl4pPr>
            <a:lvl5pPr marL="1296162" indent="0">
              <a:buNone/>
              <a:defRPr sz="709"/>
            </a:lvl5pPr>
            <a:lvl6pPr marL="1620203" indent="0">
              <a:buNone/>
              <a:defRPr sz="709"/>
            </a:lvl6pPr>
            <a:lvl7pPr marL="1944243" indent="0">
              <a:buNone/>
              <a:defRPr sz="709"/>
            </a:lvl7pPr>
            <a:lvl8pPr marL="2268284" indent="0">
              <a:buNone/>
              <a:defRPr sz="709"/>
            </a:lvl8pPr>
            <a:lvl9pPr marL="2592324"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17029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50" y="4538345"/>
            <a:ext cx="5998370" cy="535777"/>
          </a:xfrm>
        </p:spPr>
        <p:txBody>
          <a:bodyPr anchor="b">
            <a:normAutofit/>
          </a:bodyPr>
          <a:lstStyle>
            <a:lvl1pPr algn="l">
              <a:defRPr sz="226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6050" y="576298"/>
            <a:ext cx="5998370" cy="3635628"/>
          </a:xfrm>
        </p:spPr>
        <p:txBody>
          <a:bodyPr anchor="t">
            <a:normAutofit/>
          </a:bodyPr>
          <a:lstStyle>
            <a:lvl1pPr marL="0" indent="0" algn="ctr">
              <a:buNone/>
              <a:defRPr sz="1512"/>
            </a:lvl1pPr>
            <a:lvl2pPr marL="432054" indent="0">
              <a:buNone/>
              <a:defRPr sz="1512"/>
            </a:lvl2pPr>
            <a:lvl3pPr marL="864108" indent="0">
              <a:buNone/>
              <a:defRPr sz="1512"/>
            </a:lvl3pPr>
            <a:lvl4pPr marL="1296162" indent="0">
              <a:buNone/>
              <a:defRPr sz="1512"/>
            </a:lvl4pPr>
            <a:lvl5pPr marL="1728216" indent="0">
              <a:buNone/>
              <a:defRPr sz="1512"/>
            </a:lvl5pPr>
            <a:lvl6pPr marL="2160270" indent="0">
              <a:buNone/>
              <a:defRPr sz="1512"/>
            </a:lvl6pPr>
            <a:lvl7pPr marL="2592324" indent="0">
              <a:buNone/>
              <a:defRPr sz="1512"/>
            </a:lvl7pPr>
            <a:lvl8pPr marL="3024378" indent="0">
              <a:buNone/>
              <a:defRPr sz="1512"/>
            </a:lvl8pPr>
            <a:lvl9pPr marL="3456432" indent="0">
              <a:buNone/>
              <a:defRPr sz="1512"/>
            </a:lvl9pPr>
          </a:lstStyle>
          <a:p>
            <a:r>
              <a:rPr lang="en-US"/>
              <a:t>Click icon to add picture</a:t>
            </a:r>
            <a:endParaRPr lang="en-US" dirty="0"/>
          </a:p>
        </p:txBody>
      </p:sp>
      <p:sp>
        <p:nvSpPr>
          <p:cNvPr id="4" name="Text Placeholder 3"/>
          <p:cNvSpPr>
            <a:spLocks noGrp="1"/>
          </p:cNvSpPr>
          <p:nvPr>
            <p:ph type="body" sz="half" idx="2"/>
          </p:nvPr>
        </p:nvSpPr>
        <p:spPr>
          <a:xfrm>
            <a:off x="576050" y="5074122"/>
            <a:ext cx="5998370" cy="637202"/>
          </a:xfrm>
        </p:spPr>
        <p:txBody>
          <a:bodyPr>
            <a:normAutofit/>
          </a:bodyPr>
          <a:lstStyle>
            <a:lvl1pPr marL="0" indent="0">
              <a:buNone/>
              <a:defRPr sz="1134"/>
            </a:lvl1pPr>
            <a:lvl2pPr marL="432054" indent="0">
              <a:buNone/>
              <a:defRPr sz="1134"/>
            </a:lvl2pPr>
            <a:lvl3pPr marL="864108" indent="0">
              <a:buNone/>
              <a:defRPr sz="945"/>
            </a:lvl3pPr>
            <a:lvl4pPr marL="1296162" indent="0">
              <a:buNone/>
              <a:defRPr sz="851"/>
            </a:lvl4pPr>
            <a:lvl5pPr marL="1728216" indent="0">
              <a:buNone/>
              <a:defRPr sz="851"/>
            </a:lvl5pPr>
            <a:lvl6pPr marL="2160270" indent="0">
              <a:buNone/>
              <a:defRPr sz="851"/>
            </a:lvl6pPr>
            <a:lvl7pPr marL="2592324" indent="0">
              <a:buNone/>
              <a:defRPr sz="851"/>
            </a:lvl7pPr>
            <a:lvl8pPr marL="3024378" indent="0">
              <a:buNone/>
              <a:defRPr sz="851"/>
            </a:lvl8pPr>
            <a:lvl9pPr marL="3456432" indent="0">
              <a:buNone/>
              <a:defRPr sz="851"/>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53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51" y="576298"/>
            <a:ext cx="5998370" cy="3217663"/>
          </a:xfrm>
        </p:spPr>
        <p:txBody>
          <a:bodyPr anchor="ctr">
            <a:normAutofit/>
          </a:bodyPr>
          <a:lstStyle>
            <a:lvl1pPr algn="l">
              <a:defRPr sz="4158" b="0" cap="none"/>
            </a:lvl1pPr>
          </a:lstStyle>
          <a:p>
            <a:r>
              <a:rPr lang="en-US"/>
              <a:t>Click to edit Master title style</a:t>
            </a:r>
            <a:endParaRPr lang="en-US" dirty="0"/>
          </a:p>
        </p:txBody>
      </p:sp>
      <p:sp>
        <p:nvSpPr>
          <p:cNvPr id="3" name="Text Placeholder 2"/>
          <p:cNvSpPr>
            <a:spLocks noGrp="1"/>
          </p:cNvSpPr>
          <p:nvPr>
            <p:ph type="body" idx="1"/>
          </p:nvPr>
        </p:nvSpPr>
        <p:spPr>
          <a:xfrm>
            <a:off x="576051" y="4226184"/>
            <a:ext cx="5998370" cy="1485141"/>
          </a:xfrm>
        </p:spPr>
        <p:txBody>
          <a:bodyPr anchor="ctr">
            <a:normAutofit/>
          </a:bodyPr>
          <a:lstStyle>
            <a:lvl1pPr marL="0" indent="0" algn="l">
              <a:buNone/>
              <a:defRPr sz="1701">
                <a:solidFill>
                  <a:schemeClr val="tx1">
                    <a:lumMod val="75000"/>
                    <a:lumOff val="2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03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2240" y="576298"/>
            <a:ext cx="5738001" cy="2857476"/>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40477" y="3433774"/>
            <a:ext cx="5121527" cy="360186"/>
          </a:xfrm>
        </p:spPr>
        <p:txBody>
          <a:bodyPr anchor="ctr">
            <a:noAutofit/>
          </a:bodyPr>
          <a:lstStyle>
            <a:lvl1pPr marL="0" indent="0">
              <a:buFontTx/>
              <a:buNone/>
              <a:defRPr sz="1512">
                <a:solidFill>
                  <a:schemeClr val="tx1">
                    <a:lumMod val="50000"/>
                    <a:lumOff val="50000"/>
                  </a:schemeClr>
                </a:solidFill>
              </a:defRPr>
            </a:lvl1pPr>
            <a:lvl2pPr marL="432054" indent="0">
              <a:buFontTx/>
              <a:buNone/>
              <a:defRPr/>
            </a:lvl2pPr>
            <a:lvl3pPr marL="864108" indent="0">
              <a:buFontTx/>
              <a:buNone/>
              <a:defRPr/>
            </a:lvl3pPr>
            <a:lvl4pPr marL="1296162" indent="0">
              <a:buFontTx/>
              <a:buNone/>
              <a:defRPr/>
            </a:lvl4pPr>
            <a:lvl5pPr marL="1728216" indent="0">
              <a:buFontTx/>
              <a:buNone/>
              <a:defRPr/>
            </a:lvl5pPr>
          </a:lstStyle>
          <a:p>
            <a:pPr lvl="0"/>
            <a:r>
              <a:rPr lang="en-US"/>
              <a:t>Click to edit Master text styles</a:t>
            </a:r>
          </a:p>
        </p:txBody>
      </p:sp>
      <p:sp>
        <p:nvSpPr>
          <p:cNvPr id="3" name="Text Placeholder 2"/>
          <p:cNvSpPr>
            <a:spLocks noGrp="1"/>
          </p:cNvSpPr>
          <p:nvPr>
            <p:ph type="body" idx="1"/>
          </p:nvPr>
        </p:nvSpPr>
        <p:spPr>
          <a:xfrm>
            <a:off x="576049" y="4226184"/>
            <a:ext cx="5998371" cy="1485141"/>
          </a:xfrm>
        </p:spPr>
        <p:txBody>
          <a:bodyPr anchor="ctr">
            <a:normAutofit/>
          </a:bodyPr>
          <a:lstStyle>
            <a:lvl1pPr marL="0" indent="0" algn="l">
              <a:buNone/>
              <a:defRPr sz="1701">
                <a:solidFill>
                  <a:schemeClr val="tx1">
                    <a:lumMod val="75000"/>
                    <a:lumOff val="2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56145" y="747200"/>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76342" y="2728864"/>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168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76049" y="1826444"/>
            <a:ext cx="5998371" cy="2453671"/>
          </a:xfrm>
        </p:spPr>
        <p:txBody>
          <a:bodyPr anchor="b">
            <a:normAutofit/>
          </a:bodyPr>
          <a:lstStyle>
            <a:lvl1pPr algn="l">
              <a:defRPr sz="4158" b="0" cap="none"/>
            </a:lvl1pPr>
          </a:lstStyle>
          <a:p>
            <a:r>
              <a:rPr lang="en-US"/>
              <a:t>Click to edit Master title style</a:t>
            </a:r>
            <a:endParaRPr lang="en-US" dirty="0"/>
          </a:p>
        </p:txBody>
      </p:sp>
      <p:sp>
        <p:nvSpPr>
          <p:cNvPr id="3" name="Text Placeholder 2"/>
          <p:cNvSpPr>
            <a:spLocks noGrp="1"/>
          </p:cNvSpPr>
          <p:nvPr>
            <p:ph type="body" idx="1"/>
          </p:nvPr>
        </p:nvSpPr>
        <p:spPr>
          <a:xfrm>
            <a:off x="576049" y="4280115"/>
            <a:ext cx="5998371" cy="1431209"/>
          </a:xfrm>
        </p:spPr>
        <p:txBody>
          <a:bodyPr anchor="t">
            <a:normAutofit/>
          </a:bodyPr>
          <a:lstStyle>
            <a:lvl1pPr marL="0" indent="0" algn="l">
              <a:buNone/>
              <a:defRPr sz="1701">
                <a:solidFill>
                  <a:schemeClr val="tx1">
                    <a:lumMod val="75000"/>
                    <a:lumOff val="2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634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32240" y="576298"/>
            <a:ext cx="5738001" cy="2857476"/>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76048" y="3793960"/>
            <a:ext cx="5998372" cy="486155"/>
          </a:xfrm>
        </p:spPr>
        <p:txBody>
          <a:bodyPr anchor="b">
            <a:noAutofit/>
          </a:bodyPr>
          <a:lstStyle>
            <a:lvl1pPr marL="0" indent="0">
              <a:buFontTx/>
              <a:buNone/>
              <a:defRPr sz="2268">
                <a:solidFill>
                  <a:schemeClr val="tx1">
                    <a:lumMod val="75000"/>
                    <a:lumOff val="25000"/>
                  </a:schemeClr>
                </a:solidFill>
              </a:defRPr>
            </a:lvl1pPr>
            <a:lvl2pPr marL="432054" indent="0">
              <a:buFontTx/>
              <a:buNone/>
              <a:defRPr/>
            </a:lvl2pPr>
            <a:lvl3pPr marL="864108" indent="0">
              <a:buFontTx/>
              <a:buNone/>
              <a:defRPr/>
            </a:lvl3pPr>
            <a:lvl4pPr marL="1296162" indent="0">
              <a:buFontTx/>
              <a:buNone/>
              <a:defRPr/>
            </a:lvl4pPr>
            <a:lvl5pPr marL="1728216" indent="0">
              <a:buFontTx/>
              <a:buNone/>
              <a:defRPr/>
            </a:lvl5pPr>
          </a:lstStyle>
          <a:p>
            <a:pPr lvl="0"/>
            <a:r>
              <a:rPr lang="en-US"/>
              <a:t>Click to edit Master text styles</a:t>
            </a:r>
          </a:p>
        </p:txBody>
      </p:sp>
      <p:sp>
        <p:nvSpPr>
          <p:cNvPr id="3" name="Text Placeholder 2"/>
          <p:cNvSpPr>
            <a:spLocks noGrp="1"/>
          </p:cNvSpPr>
          <p:nvPr>
            <p:ph type="body" idx="1"/>
          </p:nvPr>
        </p:nvSpPr>
        <p:spPr>
          <a:xfrm>
            <a:off x="576049" y="4280115"/>
            <a:ext cx="5998371" cy="1431209"/>
          </a:xfrm>
        </p:spPr>
        <p:txBody>
          <a:bodyPr anchor="t">
            <a:normAutofit/>
          </a:bodyPr>
          <a:lstStyle>
            <a:lvl1pPr marL="0" indent="0" algn="l">
              <a:buNone/>
              <a:defRPr sz="1701">
                <a:solidFill>
                  <a:schemeClr val="tx1">
                    <a:lumMod val="50000"/>
                    <a:lumOff val="50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56145" y="747200"/>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76342" y="2728864"/>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638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81955" y="576298"/>
            <a:ext cx="5992465" cy="2857476"/>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76048" y="3793960"/>
            <a:ext cx="5998372" cy="486155"/>
          </a:xfrm>
        </p:spPr>
        <p:txBody>
          <a:bodyPr anchor="b">
            <a:noAutofit/>
          </a:bodyPr>
          <a:lstStyle>
            <a:lvl1pPr marL="0" indent="0">
              <a:buFontTx/>
              <a:buNone/>
              <a:defRPr sz="2268">
                <a:solidFill>
                  <a:schemeClr val="accent1"/>
                </a:solidFill>
              </a:defRPr>
            </a:lvl1pPr>
            <a:lvl2pPr marL="432054" indent="0">
              <a:buFontTx/>
              <a:buNone/>
              <a:defRPr/>
            </a:lvl2pPr>
            <a:lvl3pPr marL="864108" indent="0">
              <a:buFontTx/>
              <a:buNone/>
              <a:defRPr/>
            </a:lvl3pPr>
            <a:lvl4pPr marL="1296162" indent="0">
              <a:buFontTx/>
              <a:buNone/>
              <a:defRPr/>
            </a:lvl4pPr>
            <a:lvl5pPr marL="1728216" indent="0">
              <a:buFontTx/>
              <a:buNone/>
              <a:defRPr/>
            </a:lvl5pPr>
          </a:lstStyle>
          <a:p>
            <a:pPr lvl="0"/>
            <a:r>
              <a:rPr lang="en-US"/>
              <a:t>Click to edit Master text styles</a:t>
            </a:r>
          </a:p>
        </p:txBody>
      </p:sp>
      <p:sp>
        <p:nvSpPr>
          <p:cNvPr id="3" name="Text Placeholder 2"/>
          <p:cNvSpPr>
            <a:spLocks noGrp="1"/>
          </p:cNvSpPr>
          <p:nvPr>
            <p:ph type="body" idx="1"/>
          </p:nvPr>
        </p:nvSpPr>
        <p:spPr>
          <a:xfrm>
            <a:off x="576049" y="4280115"/>
            <a:ext cx="5998371" cy="1431209"/>
          </a:xfrm>
        </p:spPr>
        <p:txBody>
          <a:bodyPr anchor="t">
            <a:normAutofit/>
          </a:bodyPr>
          <a:lstStyle>
            <a:lvl1pPr marL="0" indent="0" algn="l">
              <a:buNone/>
              <a:defRPr sz="1701">
                <a:solidFill>
                  <a:schemeClr val="tx1">
                    <a:lumMod val="50000"/>
                    <a:lumOff val="50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458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4286901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48353" y="576298"/>
            <a:ext cx="924943" cy="496456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76050" y="576298"/>
            <a:ext cx="4909119" cy="49645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0191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2/7/2023</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381543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000" y="-8005"/>
            <a:ext cx="8666576" cy="649936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068374" y="2273175"/>
            <a:ext cx="5506047" cy="1556365"/>
          </a:xfrm>
        </p:spPr>
        <p:txBody>
          <a:bodyPr anchor="b">
            <a:noAutofit/>
          </a:bodyPr>
          <a:lstStyle>
            <a:lvl1pPr algn="r">
              <a:defRPr sz="5103">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068374" y="3829539"/>
            <a:ext cx="5506047" cy="1036976"/>
          </a:xfrm>
        </p:spPr>
        <p:txBody>
          <a:bodyPr anchor="t"/>
          <a:lstStyle>
            <a:lvl1pPr marL="0" indent="0" algn="r">
              <a:buNone/>
              <a:defRPr>
                <a:solidFill>
                  <a:schemeClr val="tx1">
                    <a:lumMod val="50000"/>
                    <a:lumOff val="50000"/>
                  </a:schemeClr>
                </a:solidFill>
              </a:defRPr>
            </a:lvl1pPr>
            <a:lvl2pPr marL="432054" indent="0" algn="ctr">
              <a:buNone/>
              <a:defRPr>
                <a:solidFill>
                  <a:schemeClr val="tx1">
                    <a:tint val="75000"/>
                  </a:schemeClr>
                </a:solidFill>
              </a:defRPr>
            </a:lvl2pPr>
            <a:lvl3pPr marL="864108" indent="0" algn="ctr">
              <a:buNone/>
              <a:defRPr>
                <a:solidFill>
                  <a:schemeClr val="tx1">
                    <a:tint val="75000"/>
                  </a:schemeClr>
                </a:solidFill>
              </a:defRPr>
            </a:lvl3pPr>
            <a:lvl4pPr marL="1296162" indent="0" algn="ctr">
              <a:buNone/>
              <a:defRPr>
                <a:solidFill>
                  <a:schemeClr val="tx1">
                    <a:tint val="75000"/>
                  </a:schemeClr>
                </a:solidFill>
              </a:defRPr>
            </a:lvl4pPr>
            <a:lvl5pPr marL="1728216" indent="0" algn="ctr">
              <a:buNone/>
              <a:defRPr>
                <a:solidFill>
                  <a:schemeClr val="tx1">
                    <a:tint val="75000"/>
                  </a:schemeClr>
                </a:solidFill>
              </a:defRPr>
            </a:lvl5pPr>
            <a:lvl6pPr marL="2160270" indent="0" algn="ctr">
              <a:buNone/>
              <a:defRPr>
                <a:solidFill>
                  <a:schemeClr val="tx1">
                    <a:tint val="75000"/>
                  </a:schemeClr>
                </a:solidFill>
              </a:defRPr>
            </a:lvl6pPr>
            <a:lvl7pPr marL="2592324" indent="0" algn="ctr">
              <a:buNone/>
              <a:defRPr>
                <a:solidFill>
                  <a:schemeClr val="tx1">
                    <a:tint val="75000"/>
                  </a:schemeClr>
                </a:solidFill>
              </a:defRPr>
            </a:lvl7pPr>
            <a:lvl8pPr marL="3024378" indent="0" algn="ctr">
              <a:buNone/>
              <a:defRPr>
                <a:solidFill>
                  <a:schemeClr val="tx1">
                    <a:tint val="75000"/>
                  </a:schemeClr>
                </a:solidFill>
              </a:defRPr>
            </a:lvl8pPr>
            <a:lvl9pPr marL="34564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5708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2"/>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572803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6049" y="2553321"/>
            <a:ext cx="5998371" cy="1726796"/>
          </a:xfrm>
        </p:spPr>
        <p:txBody>
          <a:bodyPr anchor="b"/>
          <a:lstStyle>
            <a:lvl1pPr algn="l">
              <a:defRPr sz="3780" b="0" cap="none"/>
            </a:lvl1pPr>
          </a:lstStyle>
          <a:p>
            <a:r>
              <a:rPr lang="en-US"/>
              <a:t>Click to edit Master title style</a:t>
            </a:r>
            <a:endParaRPr lang="en-US" dirty="0"/>
          </a:p>
        </p:txBody>
      </p:sp>
      <p:sp>
        <p:nvSpPr>
          <p:cNvPr id="3" name="Text Placeholder 2"/>
          <p:cNvSpPr>
            <a:spLocks noGrp="1"/>
          </p:cNvSpPr>
          <p:nvPr>
            <p:ph type="body" idx="1"/>
          </p:nvPr>
        </p:nvSpPr>
        <p:spPr>
          <a:xfrm>
            <a:off x="576049" y="4280115"/>
            <a:ext cx="5998371" cy="813397"/>
          </a:xfrm>
        </p:spPr>
        <p:txBody>
          <a:bodyPr anchor="t"/>
          <a:lstStyle>
            <a:lvl1pPr marL="0" indent="0" algn="l">
              <a:buNone/>
              <a:defRPr sz="1890">
                <a:solidFill>
                  <a:schemeClr val="tx1">
                    <a:lumMod val="50000"/>
                    <a:lumOff val="50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10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51" y="576298"/>
            <a:ext cx="5998370" cy="124864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76051" y="2042557"/>
            <a:ext cx="2918156" cy="3668767"/>
          </a:xfrm>
        </p:spPr>
        <p:txBody>
          <a:bodyPr>
            <a:normAutofit/>
          </a:bodyPr>
          <a:lstStyle>
            <a:lvl1pPr>
              <a:defRPr sz="1701"/>
            </a:lvl1pPr>
            <a:lvl2pPr>
              <a:defRPr sz="1512"/>
            </a:lvl2pPr>
            <a:lvl3pPr>
              <a:defRPr sz="1323"/>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56264" y="2042558"/>
            <a:ext cx="2918157" cy="3668768"/>
          </a:xfrm>
        </p:spPr>
        <p:txBody>
          <a:bodyPr>
            <a:normAutofit/>
          </a:bodyPr>
          <a:lstStyle>
            <a:lvl1pPr>
              <a:defRPr sz="1701"/>
            </a:lvl1pPr>
            <a:lvl2pPr>
              <a:defRPr sz="1512"/>
            </a:lvl2pPr>
            <a:lvl3pPr>
              <a:defRPr sz="1323"/>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87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50" y="576298"/>
            <a:ext cx="5998369" cy="124864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76050" y="2042929"/>
            <a:ext cx="2920578" cy="544781"/>
          </a:xfrm>
        </p:spPr>
        <p:txBody>
          <a:bodyPr anchor="b">
            <a:noAutofit/>
          </a:bodyPr>
          <a:lstStyle>
            <a:lvl1pPr marL="0" indent="0">
              <a:buNone/>
              <a:defRPr sz="2268" b="0"/>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Click to edit Master text styles</a:t>
            </a:r>
          </a:p>
        </p:txBody>
      </p:sp>
      <p:sp>
        <p:nvSpPr>
          <p:cNvPr id="4" name="Content Placeholder 3"/>
          <p:cNvSpPr>
            <a:spLocks noGrp="1"/>
          </p:cNvSpPr>
          <p:nvPr>
            <p:ph sz="half" idx="2"/>
          </p:nvPr>
        </p:nvSpPr>
        <p:spPr>
          <a:xfrm>
            <a:off x="576050" y="2587712"/>
            <a:ext cx="2920578"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53841" y="2042929"/>
            <a:ext cx="2920578" cy="544781"/>
          </a:xfrm>
        </p:spPr>
        <p:txBody>
          <a:bodyPr anchor="b">
            <a:noAutofit/>
          </a:bodyPr>
          <a:lstStyle>
            <a:lvl1pPr marL="0" indent="0">
              <a:buNone/>
              <a:defRPr sz="2268" b="0"/>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Click to edit Master text styles</a:t>
            </a:r>
          </a:p>
        </p:txBody>
      </p:sp>
      <p:sp>
        <p:nvSpPr>
          <p:cNvPr id="6" name="Content Placeholder 5"/>
          <p:cNvSpPr>
            <a:spLocks noGrp="1"/>
          </p:cNvSpPr>
          <p:nvPr>
            <p:ph sz="quarter" idx="4"/>
          </p:nvPr>
        </p:nvSpPr>
        <p:spPr>
          <a:xfrm>
            <a:off x="3653841" y="2587712"/>
            <a:ext cx="2920578"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532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050" y="576298"/>
            <a:ext cx="5998370" cy="124864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2146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656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50" y="1416736"/>
            <a:ext cx="2636625" cy="1208624"/>
          </a:xfrm>
        </p:spPr>
        <p:txBody>
          <a:bodyPr anchor="b">
            <a:normAutofit/>
          </a:bodyPr>
          <a:lstStyle>
            <a:lvl1pPr>
              <a:defRPr sz="1890"/>
            </a:lvl1pPr>
          </a:lstStyle>
          <a:p>
            <a:r>
              <a:rPr lang="en-US"/>
              <a:t>Click to edit Master title style</a:t>
            </a:r>
            <a:endParaRPr lang="en-US" dirty="0"/>
          </a:p>
        </p:txBody>
      </p:sp>
      <p:sp>
        <p:nvSpPr>
          <p:cNvPr id="3" name="Content Placeholder 2"/>
          <p:cNvSpPr>
            <a:spLocks noGrp="1"/>
          </p:cNvSpPr>
          <p:nvPr>
            <p:ph idx="1"/>
          </p:nvPr>
        </p:nvSpPr>
        <p:spPr>
          <a:xfrm>
            <a:off x="3374731" y="486795"/>
            <a:ext cx="3199688" cy="522453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6050" y="2625359"/>
            <a:ext cx="2636625" cy="2443262"/>
          </a:xfrm>
        </p:spPr>
        <p:txBody>
          <a:bodyPr>
            <a:normAutofit/>
          </a:bodyPr>
          <a:lstStyle>
            <a:lvl1pPr marL="0" indent="0">
              <a:buNone/>
              <a:defRPr sz="1323"/>
            </a:lvl1pPr>
            <a:lvl2pPr marL="324041" indent="0">
              <a:buNone/>
              <a:defRPr sz="992"/>
            </a:lvl2pPr>
            <a:lvl3pPr marL="648081" indent="0">
              <a:buNone/>
              <a:defRPr sz="851"/>
            </a:lvl3pPr>
            <a:lvl4pPr marL="972122" indent="0">
              <a:buNone/>
              <a:defRPr sz="709"/>
            </a:lvl4pPr>
            <a:lvl5pPr marL="1296162" indent="0">
              <a:buNone/>
              <a:defRPr sz="709"/>
            </a:lvl5pPr>
            <a:lvl6pPr marL="1620203" indent="0">
              <a:buNone/>
              <a:defRPr sz="709"/>
            </a:lvl6pPr>
            <a:lvl7pPr marL="1944243" indent="0">
              <a:buNone/>
              <a:defRPr sz="709"/>
            </a:lvl7pPr>
            <a:lvl8pPr marL="2268284" indent="0">
              <a:buNone/>
              <a:defRPr sz="709"/>
            </a:lvl8pPr>
            <a:lvl9pPr marL="2592324"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8732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50" y="4538345"/>
            <a:ext cx="5998370" cy="535777"/>
          </a:xfrm>
        </p:spPr>
        <p:txBody>
          <a:bodyPr anchor="b">
            <a:normAutofit/>
          </a:bodyPr>
          <a:lstStyle>
            <a:lvl1pPr algn="l">
              <a:defRPr sz="226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6050" y="576298"/>
            <a:ext cx="5998370" cy="3635628"/>
          </a:xfrm>
        </p:spPr>
        <p:txBody>
          <a:bodyPr anchor="t">
            <a:normAutofit/>
          </a:bodyPr>
          <a:lstStyle>
            <a:lvl1pPr marL="0" indent="0" algn="ctr">
              <a:buNone/>
              <a:defRPr sz="1512"/>
            </a:lvl1pPr>
            <a:lvl2pPr marL="432054" indent="0">
              <a:buNone/>
              <a:defRPr sz="1512"/>
            </a:lvl2pPr>
            <a:lvl3pPr marL="864108" indent="0">
              <a:buNone/>
              <a:defRPr sz="1512"/>
            </a:lvl3pPr>
            <a:lvl4pPr marL="1296162" indent="0">
              <a:buNone/>
              <a:defRPr sz="1512"/>
            </a:lvl4pPr>
            <a:lvl5pPr marL="1728216" indent="0">
              <a:buNone/>
              <a:defRPr sz="1512"/>
            </a:lvl5pPr>
            <a:lvl6pPr marL="2160270" indent="0">
              <a:buNone/>
              <a:defRPr sz="1512"/>
            </a:lvl6pPr>
            <a:lvl7pPr marL="2592324" indent="0">
              <a:buNone/>
              <a:defRPr sz="1512"/>
            </a:lvl7pPr>
            <a:lvl8pPr marL="3024378" indent="0">
              <a:buNone/>
              <a:defRPr sz="1512"/>
            </a:lvl8pPr>
            <a:lvl9pPr marL="3456432" indent="0">
              <a:buNone/>
              <a:defRPr sz="1512"/>
            </a:lvl9pPr>
          </a:lstStyle>
          <a:p>
            <a:r>
              <a:rPr lang="en-US"/>
              <a:t>Click icon to add picture</a:t>
            </a:r>
            <a:endParaRPr lang="en-US" dirty="0"/>
          </a:p>
        </p:txBody>
      </p:sp>
      <p:sp>
        <p:nvSpPr>
          <p:cNvPr id="4" name="Text Placeholder 3"/>
          <p:cNvSpPr>
            <a:spLocks noGrp="1"/>
          </p:cNvSpPr>
          <p:nvPr>
            <p:ph type="body" sz="half" idx="2"/>
          </p:nvPr>
        </p:nvSpPr>
        <p:spPr>
          <a:xfrm>
            <a:off x="576050" y="5074122"/>
            <a:ext cx="5998370" cy="637202"/>
          </a:xfrm>
        </p:spPr>
        <p:txBody>
          <a:bodyPr>
            <a:normAutofit/>
          </a:bodyPr>
          <a:lstStyle>
            <a:lvl1pPr marL="0" indent="0">
              <a:buNone/>
              <a:defRPr sz="1134"/>
            </a:lvl1pPr>
            <a:lvl2pPr marL="432054" indent="0">
              <a:buNone/>
              <a:defRPr sz="1134"/>
            </a:lvl2pPr>
            <a:lvl3pPr marL="864108" indent="0">
              <a:buNone/>
              <a:defRPr sz="945"/>
            </a:lvl3pPr>
            <a:lvl4pPr marL="1296162" indent="0">
              <a:buNone/>
              <a:defRPr sz="851"/>
            </a:lvl4pPr>
            <a:lvl5pPr marL="1728216" indent="0">
              <a:buNone/>
              <a:defRPr sz="851"/>
            </a:lvl5pPr>
            <a:lvl6pPr marL="2160270" indent="0">
              <a:buNone/>
              <a:defRPr sz="851"/>
            </a:lvl6pPr>
            <a:lvl7pPr marL="2592324" indent="0">
              <a:buNone/>
              <a:defRPr sz="851"/>
            </a:lvl7pPr>
            <a:lvl8pPr marL="3024378" indent="0">
              <a:buNone/>
              <a:defRPr sz="851"/>
            </a:lvl8pPr>
            <a:lvl9pPr marL="3456432" indent="0">
              <a:buNone/>
              <a:defRPr sz="851"/>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6810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51" y="576298"/>
            <a:ext cx="5998370" cy="3217663"/>
          </a:xfrm>
        </p:spPr>
        <p:txBody>
          <a:bodyPr anchor="ctr">
            <a:normAutofit/>
          </a:bodyPr>
          <a:lstStyle>
            <a:lvl1pPr algn="l">
              <a:defRPr sz="4158" b="0" cap="none"/>
            </a:lvl1pPr>
          </a:lstStyle>
          <a:p>
            <a:r>
              <a:rPr lang="en-US"/>
              <a:t>Click to edit Master title style</a:t>
            </a:r>
            <a:endParaRPr lang="en-US" dirty="0"/>
          </a:p>
        </p:txBody>
      </p:sp>
      <p:sp>
        <p:nvSpPr>
          <p:cNvPr id="3" name="Text Placeholder 2"/>
          <p:cNvSpPr>
            <a:spLocks noGrp="1"/>
          </p:cNvSpPr>
          <p:nvPr>
            <p:ph type="body" idx="1"/>
          </p:nvPr>
        </p:nvSpPr>
        <p:spPr>
          <a:xfrm>
            <a:off x="576051" y="4226184"/>
            <a:ext cx="5998370" cy="1485141"/>
          </a:xfrm>
        </p:spPr>
        <p:txBody>
          <a:bodyPr anchor="ctr">
            <a:normAutofit/>
          </a:bodyPr>
          <a:lstStyle>
            <a:lvl1pPr marL="0" indent="0" algn="l">
              <a:buNone/>
              <a:defRPr sz="1701">
                <a:solidFill>
                  <a:schemeClr val="tx1">
                    <a:lumMod val="75000"/>
                    <a:lumOff val="2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1261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2240" y="576298"/>
            <a:ext cx="5738001" cy="2857476"/>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40477" y="3433774"/>
            <a:ext cx="5121527" cy="360186"/>
          </a:xfrm>
        </p:spPr>
        <p:txBody>
          <a:bodyPr anchor="ctr">
            <a:noAutofit/>
          </a:bodyPr>
          <a:lstStyle>
            <a:lvl1pPr marL="0" indent="0">
              <a:buFontTx/>
              <a:buNone/>
              <a:defRPr sz="1512">
                <a:solidFill>
                  <a:schemeClr val="tx1">
                    <a:lumMod val="50000"/>
                    <a:lumOff val="50000"/>
                  </a:schemeClr>
                </a:solidFill>
              </a:defRPr>
            </a:lvl1pPr>
            <a:lvl2pPr marL="432054" indent="0">
              <a:buFontTx/>
              <a:buNone/>
              <a:defRPr/>
            </a:lvl2pPr>
            <a:lvl3pPr marL="864108" indent="0">
              <a:buFontTx/>
              <a:buNone/>
              <a:defRPr/>
            </a:lvl3pPr>
            <a:lvl4pPr marL="1296162" indent="0">
              <a:buFontTx/>
              <a:buNone/>
              <a:defRPr/>
            </a:lvl4pPr>
            <a:lvl5pPr marL="1728216" indent="0">
              <a:buFontTx/>
              <a:buNone/>
              <a:defRPr/>
            </a:lvl5pPr>
          </a:lstStyle>
          <a:p>
            <a:pPr lvl="0"/>
            <a:r>
              <a:rPr lang="en-US"/>
              <a:t>Click to edit Master text styles</a:t>
            </a:r>
          </a:p>
        </p:txBody>
      </p:sp>
      <p:sp>
        <p:nvSpPr>
          <p:cNvPr id="3" name="Text Placeholder 2"/>
          <p:cNvSpPr>
            <a:spLocks noGrp="1"/>
          </p:cNvSpPr>
          <p:nvPr>
            <p:ph type="body" idx="1"/>
          </p:nvPr>
        </p:nvSpPr>
        <p:spPr>
          <a:xfrm>
            <a:off x="576049" y="4226184"/>
            <a:ext cx="5998371" cy="1485141"/>
          </a:xfrm>
        </p:spPr>
        <p:txBody>
          <a:bodyPr anchor="ctr">
            <a:normAutofit/>
          </a:bodyPr>
          <a:lstStyle>
            <a:lvl1pPr marL="0" indent="0" algn="l">
              <a:buNone/>
              <a:defRPr sz="1701">
                <a:solidFill>
                  <a:schemeClr val="tx1">
                    <a:lumMod val="75000"/>
                    <a:lumOff val="2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56145" y="747200"/>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76342" y="2728864"/>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8415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76049" y="1826444"/>
            <a:ext cx="5998371" cy="2453671"/>
          </a:xfrm>
        </p:spPr>
        <p:txBody>
          <a:bodyPr anchor="b">
            <a:normAutofit/>
          </a:bodyPr>
          <a:lstStyle>
            <a:lvl1pPr algn="l">
              <a:defRPr sz="4158" b="0" cap="none"/>
            </a:lvl1pPr>
          </a:lstStyle>
          <a:p>
            <a:r>
              <a:rPr lang="en-US"/>
              <a:t>Click to edit Master title style</a:t>
            </a:r>
            <a:endParaRPr lang="en-US" dirty="0"/>
          </a:p>
        </p:txBody>
      </p:sp>
      <p:sp>
        <p:nvSpPr>
          <p:cNvPr id="3" name="Text Placeholder 2"/>
          <p:cNvSpPr>
            <a:spLocks noGrp="1"/>
          </p:cNvSpPr>
          <p:nvPr>
            <p:ph type="body" idx="1"/>
          </p:nvPr>
        </p:nvSpPr>
        <p:spPr>
          <a:xfrm>
            <a:off x="576049" y="4280115"/>
            <a:ext cx="5998371" cy="1431209"/>
          </a:xfrm>
        </p:spPr>
        <p:txBody>
          <a:bodyPr anchor="t">
            <a:normAutofit/>
          </a:bodyPr>
          <a:lstStyle>
            <a:lvl1pPr marL="0" indent="0" algn="l">
              <a:buNone/>
              <a:defRPr sz="1701">
                <a:solidFill>
                  <a:schemeClr val="tx1">
                    <a:lumMod val="75000"/>
                    <a:lumOff val="2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390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32240" y="576298"/>
            <a:ext cx="5738001" cy="2857476"/>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76048" y="3793960"/>
            <a:ext cx="5998372" cy="486155"/>
          </a:xfrm>
        </p:spPr>
        <p:txBody>
          <a:bodyPr anchor="b">
            <a:noAutofit/>
          </a:bodyPr>
          <a:lstStyle>
            <a:lvl1pPr marL="0" indent="0">
              <a:buFontTx/>
              <a:buNone/>
              <a:defRPr sz="2268">
                <a:solidFill>
                  <a:schemeClr val="tx1">
                    <a:lumMod val="75000"/>
                    <a:lumOff val="25000"/>
                  </a:schemeClr>
                </a:solidFill>
              </a:defRPr>
            </a:lvl1pPr>
            <a:lvl2pPr marL="432054" indent="0">
              <a:buFontTx/>
              <a:buNone/>
              <a:defRPr/>
            </a:lvl2pPr>
            <a:lvl3pPr marL="864108" indent="0">
              <a:buFontTx/>
              <a:buNone/>
              <a:defRPr/>
            </a:lvl3pPr>
            <a:lvl4pPr marL="1296162" indent="0">
              <a:buFontTx/>
              <a:buNone/>
              <a:defRPr/>
            </a:lvl4pPr>
            <a:lvl5pPr marL="1728216" indent="0">
              <a:buFontTx/>
              <a:buNone/>
              <a:defRPr/>
            </a:lvl5pPr>
          </a:lstStyle>
          <a:p>
            <a:pPr lvl="0"/>
            <a:r>
              <a:rPr lang="en-US"/>
              <a:t>Click to edit Master text styles</a:t>
            </a:r>
          </a:p>
        </p:txBody>
      </p:sp>
      <p:sp>
        <p:nvSpPr>
          <p:cNvPr id="3" name="Text Placeholder 2"/>
          <p:cNvSpPr>
            <a:spLocks noGrp="1"/>
          </p:cNvSpPr>
          <p:nvPr>
            <p:ph type="body" idx="1"/>
          </p:nvPr>
        </p:nvSpPr>
        <p:spPr>
          <a:xfrm>
            <a:off x="576049" y="4280115"/>
            <a:ext cx="5998371" cy="1431209"/>
          </a:xfrm>
        </p:spPr>
        <p:txBody>
          <a:bodyPr anchor="t">
            <a:normAutofit/>
          </a:bodyPr>
          <a:lstStyle>
            <a:lvl1pPr marL="0" indent="0" algn="l">
              <a:buNone/>
              <a:defRPr sz="1701">
                <a:solidFill>
                  <a:schemeClr val="tx1">
                    <a:lumMod val="50000"/>
                    <a:lumOff val="50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56145" y="747200"/>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76342" y="2728864"/>
            <a:ext cx="432151" cy="552830"/>
          </a:xfrm>
          <a:prstGeom prst="rect">
            <a:avLst/>
          </a:prstGeom>
        </p:spPr>
        <p:txBody>
          <a:bodyPr vert="horz" lIns="86408" tIns="43204" rIns="86408" bIns="43204" rtlCol="0" anchor="ctr">
            <a:noAutofit/>
          </a:bodyPr>
          <a:lstStyle/>
          <a:p>
            <a:pPr lvl="0"/>
            <a:r>
              <a:rPr lang="en-US" sz="756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6872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81955" y="576298"/>
            <a:ext cx="5992465" cy="2857476"/>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76048" y="3793960"/>
            <a:ext cx="5998372" cy="486155"/>
          </a:xfrm>
        </p:spPr>
        <p:txBody>
          <a:bodyPr anchor="b">
            <a:noAutofit/>
          </a:bodyPr>
          <a:lstStyle>
            <a:lvl1pPr marL="0" indent="0">
              <a:buFontTx/>
              <a:buNone/>
              <a:defRPr sz="2268">
                <a:solidFill>
                  <a:schemeClr val="accent1"/>
                </a:solidFill>
              </a:defRPr>
            </a:lvl1pPr>
            <a:lvl2pPr marL="432054" indent="0">
              <a:buFontTx/>
              <a:buNone/>
              <a:defRPr/>
            </a:lvl2pPr>
            <a:lvl3pPr marL="864108" indent="0">
              <a:buFontTx/>
              <a:buNone/>
              <a:defRPr/>
            </a:lvl3pPr>
            <a:lvl4pPr marL="1296162" indent="0">
              <a:buFontTx/>
              <a:buNone/>
              <a:defRPr/>
            </a:lvl4pPr>
            <a:lvl5pPr marL="1728216" indent="0">
              <a:buFontTx/>
              <a:buNone/>
              <a:defRPr/>
            </a:lvl5pPr>
          </a:lstStyle>
          <a:p>
            <a:pPr lvl="0"/>
            <a:r>
              <a:rPr lang="en-US"/>
              <a:t>Click to edit Master text styles</a:t>
            </a:r>
          </a:p>
        </p:txBody>
      </p:sp>
      <p:sp>
        <p:nvSpPr>
          <p:cNvPr id="3" name="Text Placeholder 2"/>
          <p:cNvSpPr>
            <a:spLocks noGrp="1"/>
          </p:cNvSpPr>
          <p:nvPr>
            <p:ph type="body" idx="1"/>
          </p:nvPr>
        </p:nvSpPr>
        <p:spPr>
          <a:xfrm>
            <a:off x="576049" y="4280115"/>
            <a:ext cx="5998371" cy="1431209"/>
          </a:xfrm>
        </p:spPr>
        <p:txBody>
          <a:bodyPr anchor="t">
            <a:normAutofit/>
          </a:bodyPr>
          <a:lstStyle>
            <a:lvl1pPr marL="0" indent="0" algn="l">
              <a:buNone/>
              <a:defRPr sz="1701">
                <a:solidFill>
                  <a:schemeClr val="tx1">
                    <a:lumMod val="50000"/>
                    <a:lumOff val="50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486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163407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48353" y="576298"/>
            <a:ext cx="924943" cy="496456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76050" y="576298"/>
            <a:ext cx="4909119" cy="49645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156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000" y="-8005"/>
            <a:ext cx="8665147" cy="649936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068374" y="2273175"/>
            <a:ext cx="5506047" cy="1556365"/>
          </a:xfrm>
        </p:spPr>
        <p:txBody>
          <a:bodyPr anchor="b">
            <a:noAutofit/>
          </a:bodyPr>
          <a:lstStyle>
            <a:lvl1pPr algn="r">
              <a:defRPr sz="5103">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068374" y="3829539"/>
            <a:ext cx="5506047" cy="1036976"/>
          </a:xfrm>
        </p:spPr>
        <p:txBody>
          <a:bodyPr anchor="t"/>
          <a:lstStyle>
            <a:lvl1pPr marL="0" indent="0" algn="r">
              <a:buNone/>
              <a:defRPr>
                <a:solidFill>
                  <a:schemeClr val="tx1">
                    <a:lumMod val="50000"/>
                    <a:lumOff val="50000"/>
                  </a:schemeClr>
                </a:solidFill>
              </a:defRPr>
            </a:lvl1pPr>
            <a:lvl2pPr marL="432054" indent="0" algn="ctr">
              <a:buNone/>
              <a:defRPr>
                <a:solidFill>
                  <a:schemeClr val="tx1">
                    <a:tint val="75000"/>
                  </a:schemeClr>
                </a:solidFill>
              </a:defRPr>
            </a:lvl2pPr>
            <a:lvl3pPr marL="864108" indent="0" algn="ctr">
              <a:buNone/>
              <a:defRPr>
                <a:solidFill>
                  <a:schemeClr val="tx1">
                    <a:tint val="75000"/>
                  </a:schemeClr>
                </a:solidFill>
              </a:defRPr>
            </a:lvl3pPr>
            <a:lvl4pPr marL="1296162" indent="0" algn="ctr">
              <a:buNone/>
              <a:defRPr>
                <a:solidFill>
                  <a:schemeClr val="tx1">
                    <a:tint val="75000"/>
                  </a:schemeClr>
                </a:solidFill>
              </a:defRPr>
            </a:lvl4pPr>
            <a:lvl5pPr marL="1728216" indent="0" algn="ctr">
              <a:buNone/>
              <a:defRPr>
                <a:solidFill>
                  <a:schemeClr val="tx1">
                    <a:tint val="75000"/>
                  </a:schemeClr>
                </a:solidFill>
              </a:defRPr>
            </a:lvl5pPr>
            <a:lvl6pPr marL="2160270" indent="0" algn="ctr">
              <a:buNone/>
              <a:defRPr>
                <a:solidFill>
                  <a:schemeClr val="tx1">
                    <a:tint val="75000"/>
                  </a:schemeClr>
                </a:solidFill>
              </a:defRPr>
            </a:lvl6pPr>
            <a:lvl7pPr marL="2592324" indent="0" algn="ctr">
              <a:buNone/>
              <a:defRPr>
                <a:solidFill>
                  <a:schemeClr val="tx1">
                    <a:tint val="75000"/>
                  </a:schemeClr>
                </a:solidFill>
              </a:defRPr>
            </a:lvl7pPr>
            <a:lvl8pPr marL="3024378" indent="0" algn="ctr">
              <a:buNone/>
              <a:defRPr>
                <a:solidFill>
                  <a:schemeClr val="tx1">
                    <a:tint val="75000"/>
                  </a:schemeClr>
                </a:solidFill>
              </a:defRPr>
            </a:lvl8pPr>
            <a:lvl9pPr marL="34564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14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98408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6049" y="2553321"/>
            <a:ext cx="5998371" cy="1726796"/>
          </a:xfrm>
        </p:spPr>
        <p:txBody>
          <a:bodyPr anchor="b"/>
          <a:lstStyle>
            <a:lvl1pPr algn="l">
              <a:defRPr sz="3780" b="0" cap="none"/>
            </a:lvl1pPr>
          </a:lstStyle>
          <a:p>
            <a:r>
              <a:rPr lang="en-US"/>
              <a:t>Click to edit Master title style</a:t>
            </a:r>
            <a:endParaRPr lang="en-US" dirty="0"/>
          </a:p>
        </p:txBody>
      </p:sp>
      <p:sp>
        <p:nvSpPr>
          <p:cNvPr id="3" name="Text Placeholder 2"/>
          <p:cNvSpPr>
            <a:spLocks noGrp="1"/>
          </p:cNvSpPr>
          <p:nvPr>
            <p:ph type="body" idx="1"/>
          </p:nvPr>
        </p:nvSpPr>
        <p:spPr>
          <a:xfrm>
            <a:off x="576049" y="4280115"/>
            <a:ext cx="5998371" cy="813397"/>
          </a:xfrm>
        </p:spPr>
        <p:txBody>
          <a:bodyPr anchor="t"/>
          <a:lstStyle>
            <a:lvl1pPr marL="0" indent="0" algn="l">
              <a:buNone/>
              <a:defRPr sz="1890">
                <a:solidFill>
                  <a:schemeClr val="tx1">
                    <a:lumMod val="50000"/>
                    <a:lumOff val="50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015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51" y="576298"/>
            <a:ext cx="5998370" cy="124864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76051" y="2042557"/>
            <a:ext cx="2918156" cy="3668767"/>
          </a:xfrm>
        </p:spPr>
        <p:txBody>
          <a:bodyPr>
            <a:normAutofit/>
          </a:bodyPr>
          <a:lstStyle>
            <a:lvl1pPr>
              <a:defRPr sz="1701"/>
            </a:lvl1pPr>
            <a:lvl2pPr>
              <a:defRPr sz="1512"/>
            </a:lvl2pPr>
            <a:lvl3pPr>
              <a:defRPr sz="1323"/>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56264" y="2042558"/>
            <a:ext cx="2918157" cy="3668768"/>
          </a:xfrm>
        </p:spPr>
        <p:txBody>
          <a:bodyPr>
            <a:normAutofit/>
          </a:bodyPr>
          <a:lstStyle>
            <a:lvl1pPr>
              <a:defRPr sz="1701"/>
            </a:lvl1pPr>
            <a:lvl2pPr>
              <a:defRPr sz="1512"/>
            </a:lvl2pPr>
            <a:lvl3pPr>
              <a:defRPr sz="1323"/>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5627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6.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jp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001" y="-8005"/>
            <a:ext cx="8665148" cy="649936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76050" y="576298"/>
            <a:ext cx="5998369" cy="124864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76050" y="2042558"/>
            <a:ext cx="5998370" cy="3668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07781" y="5711326"/>
            <a:ext cx="646481" cy="345178"/>
          </a:xfrm>
          <a:prstGeom prst="rect">
            <a:avLst/>
          </a:prstGeom>
        </p:spPr>
        <p:txBody>
          <a:bodyPr vert="horz" lIns="91440" tIns="45720" rIns="91440" bIns="45720" rtlCol="0" anchor="ctr"/>
          <a:lstStyle>
            <a:lvl1pPr algn="r">
              <a:defRPr sz="851">
                <a:solidFill>
                  <a:schemeClr val="tx1">
                    <a:tint val="75000"/>
                  </a:schemeClr>
                </a:solidFill>
              </a:defRPr>
            </a:lvl1pPr>
          </a:lstStyle>
          <a:p>
            <a:fld id="{B61BEF0D-F0BB-DE4B-95CE-6DB70DBA9567}" type="datetimeFigureOut">
              <a:rPr lang="en-US" dirty="0"/>
              <a:pPr/>
              <a:t>2/7/2023</a:t>
            </a:fld>
            <a:endParaRPr lang="en-US" dirty="0"/>
          </a:p>
        </p:txBody>
      </p:sp>
      <p:sp>
        <p:nvSpPr>
          <p:cNvPr id="5" name="Footer Placeholder 4"/>
          <p:cNvSpPr>
            <a:spLocks noGrp="1"/>
          </p:cNvSpPr>
          <p:nvPr>
            <p:ph type="ftr" sz="quarter" idx="3"/>
          </p:nvPr>
        </p:nvSpPr>
        <p:spPr>
          <a:xfrm>
            <a:off x="576051" y="5711326"/>
            <a:ext cx="4368549" cy="345178"/>
          </a:xfrm>
          <a:prstGeom prst="rect">
            <a:avLst/>
          </a:prstGeom>
        </p:spPr>
        <p:txBody>
          <a:bodyPr vert="horz" lIns="91440" tIns="45720" rIns="91440" bIns="45720" rtlCol="0" anchor="ctr"/>
          <a:lstStyle>
            <a:lvl1pPr algn="l">
              <a:defRPr sz="85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89995" y="5711326"/>
            <a:ext cx="484425" cy="345178"/>
          </a:xfrm>
          <a:prstGeom prst="rect">
            <a:avLst/>
          </a:prstGeom>
        </p:spPr>
        <p:txBody>
          <a:bodyPr vert="horz" lIns="91440" tIns="45720" rIns="91440" bIns="45720" rtlCol="0" anchor="ctr"/>
          <a:lstStyle>
            <a:lvl1pPr algn="r">
              <a:defRPr sz="851">
                <a:solidFill>
                  <a:schemeClr val="accent1"/>
                </a:solidFill>
              </a:defRPr>
            </a:lvl1pPr>
          </a:lstStyle>
          <a:p>
            <a:fld id="{D57F1E4F-1CFF-5643-939E-217C01CDF565}" type="slidenum">
              <a:rPr lang="en-US" dirty="0"/>
              <a:pPr/>
              <a:t>‹#›</a:t>
            </a:fld>
            <a:endParaRPr lang="en-US" dirty="0"/>
          </a:p>
        </p:txBody>
      </p:sp>
      <p:pic>
        <p:nvPicPr>
          <p:cNvPr id="18" name="Picture 17" descr="Powerpoint We're Kirklees_Cover.jpg">
            <a:extLst>
              <a:ext uri="{FF2B5EF4-FFF2-40B4-BE49-F238E27FC236}">
                <a16:creationId xmlns:a16="http://schemas.microsoft.com/office/drawing/2014/main" id="{9A0C1239-07C0-4659-138A-C2D4869FB79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8624442" cy="6468061"/>
          </a:xfrm>
          <a:prstGeom prst="rect">
            <a:avLst/>
          </a:prstGeom>
        </p:spPr>
      </p:pic>
    </p:spTree>
    <p:extLst>
      <p:ext uri="{BB962C8B-B14F-4D97-AF65-F5344CB8AC3E}">
        <p14:creationId xmlns:p14="http://schemas.microsoft.com/office/powerpoint/2010/main" val="248680044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32054" rtl="0" eaLnBrk="1" latinLnBrk="0" hangingPunct="1">
        <a:spcBef>
          <a:spcPct val="0"/>
        </a:spcBef>
        <a:buNone/>
        <a:defRPr sz="3402"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4041" indent="-324041" algn="l" defTabSz="432054" rtl="0" eaLnBrk="1" latinLnBrk="0" hangingPunct="1">
        <a:spcBef>
          <a:spcPts val="945"/>
        </a:spcBef>
        <a:spcAft>
          <a:spcPts val="0"/>
        </a:spcAft>
        <a:buClr>
          <a:schemeClr val="accent1"/>
        </a:buClr>
        <a:buSzPct val="80000"/>
        <a:buFont typeface="Wingdings 3" charset="2"/>
        <a:buChar char=""/>
        <a:defRPr sz="1701" kern="1200">
          <a:solidFill>
            <a:schemeClr val="tx1">
              <a:lumMod val="75000"/>
              <a:lumOff val="25000"/>
            </a:schemeClr>
          </a:solidFill>
          <a:latin typeface="+mn-lt"/>
          <a:ea typeface="+mn-ea"/>
          <a:cs typeface="+mn-cs"/>
        </a:defRPr>
      </a:lvl1pPr>
      <a:lvl2pPr marL="702088" indent="-270034" algn="l" defTabSz="432054" rtl="0" eaLnBrk="1" latinLnBrk="0" hangingPunct="1">
        <a:spcBef>
          <a:spcPts val="945"/>
        </a:spcBef>
        <a:spcAft>
          <a:spcPts val="0"/>
        </a:spcAft>
        <a:buClr>
          <a:schemeClr val="accent1"/>
        </a:buClr>
        <a:buSzPct val="80000"/>
        <a:buFont typeface="Wingdings 3" charset="2"/>
        <a:buChar char=""/>
        <a:defRPr sz="1512" kern="1200">
          <a:solidFill>
            <a:schemeClr val="tx1">
              <a:lumMod val="75000"/>
              <a:lumOff val="25000"/>
            </a:schemeClr>
          </a:solidFill>
          <a:latin typeface="+mn-lt"/>
          <a:ea typeface="+mn-ea"/>
          <a:cs typeface="+mn-cs"/>
        </a:defRPr>
      </a:lvl2pPr>
      <a:lvl3pPr marL="1080135" indent="-216027" algn="l" defTabSz="432054" rtl="0" eaLnBrk="1" latinLnBrk="0" hangingPunct="1">
        <a:spcBef>
          <a:spcPts val="945"/>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3pPr>
      <a:lvl4pPr marL="1512189"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4pPr>
      <a:lvl5pPr marL="1944243"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5pPr>
      <a:lvl6pPr marL="2376297"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6pPr>
      <a:lvl7pPr marL="2808351"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7pPr>
      <a:lvl8pPr marL="3240405"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8pPr>
      <a:lvl9pPr marL="3672459"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9pPr>
    </p:bodyStyle>
    <p:otherStyle>
      <a:defPPr>
        <a:defRPr lang="en-US"/>
      </a:defPPr>
      <a:lvl1pPr marL="0" algn="l" defTabSz="432054" rtl="0" eaLnBrk="1" latinLnBrk="0" hangingPunct="1">
        <a:defRPr sz="1701" kern="1200">
          <a:solidFill>
            <a:schemeClr val="tx1"/>
          </a:solidFill>
          <a:latin typeface="+mn-lt"/>
          <a:ea typeface="+mn-ea"/>
          <a:cs typeface="+mn-cs"/>
        </a:defRPr>
      </a:lvl1pPr>
      <a:lvl2pPr marL="432054" algn="l" defTabSz="432054" rtl="0" eaLnBrk="1" latinLnBrk="0" hangingPunct="1">
        <a:defRPr sz="1701" kern="1200">
          <a:solidFill>
            <a:schemeClr val="tx1"/>
          </a:solidFill>
          <a:latin typeface="+mn-lt"/>
          <a:ea typeface="+mn-ea"/>
          <a:cs typeface="+mn-cs"/>
        </a:defRPr>
      </a:lvl2pPr>
      <a:lvl3pPr marL="864108" algn="l" defTabSz="432054" rtl="0" eaLnBrk="1" latinLnBrk="0" hangingPunct="1">
        <a:defRPr sz="1701" kern="1200">
          <a:solidFill>
            <a:schemeClr val="tx1"/>
          </a:solidFill>
          <a:latin typeface="+mn-lt"/>
          <a:ea typeface="+mn-ea"/>
          <a:cs typeface="+mn-cs"/>
        </a:defRPr>
      </a:lvl3pPr>
      <a:lvl4pPr marL="1296162" algn="l" defTabSz="432054" rtl="0" eaLnBrk="1" latinLnBrk="0" hangingPunct="1">
        <a:defRPr sz="1701" kern="1200">
          <a:solidFill>
            <a:schemeClr val="tx1"/>
          </a:solidFill>
          <a:latin typeface="+mn-lt"/>
          <a:ea typeface="+mn-ea"/>
          <a:cs typeface="+mn-cs"/>
        </a:defRPr>
      </a:lvl4pPr>
      <a:lvl5pPr marL="1728216" algn="l" defTabSz="432054" rtl="0" eaLnBrk="1" latinLnBrk="0" hangingPunct="1">
        <a:defRPr sz="1701" kern="1200">
          <a:solidFill>
            <a:schemeClr val="tx1"/>
          </a:solidFill>
          <a:latin typeface="+mn-lt"/>
          <a:ea typeface="+mn-ea"/>
          <a:cs typeface="+mn-cs"/>
        </a:defRPr>
      </a:lvl5pPr>
      <a:lvl6pPr marL="2160270" algn="l" defTabSz="432054" rtl="0" eaLnBrk="1" latinLnBrk="0" hangingPunct="1">
        <a:defRPr sz="1701" kern="1200">
          <a:solidFill>
            <a:schemeClr val="tx1"/>
          </a:solidFill>
          <a:latin typeface="+mn-lt"/>
          <a:ea typeface="+mn-ea"/>
          <a:cs typeface="+mn-cs"/>
        </a:defRPr>
      </a:lvl6pPr>
      <a:lvl7pPr marL="2592324" algn="l" defTabSz="432054" rtl="0" eaLnBrk="1" latinLnBrk="0" hangingPunct="1">
        <a:defRPr sz="1701" kern="1200">
          <a:solidFill>
            <a:schemeClr val="tx1"/>
          </a:solidFill>
          <a:latin typeface="+mn-lt"/>
          <a:ea typeface="+mn-ea"/>
          <a:cs typeface="+mn-cs"/>
        </a:defRPr>
      </a:lvl7pPr>
      <a:lvl8pPr marL="3024378" algn="l" defTabSz="432054" rtl="0" eaLnBrk="1" latinLnBrk="0" hangingPunct="1">
        <a:defRPr sz="1701" kern="1200">
          <a:solidFill>
            <a:schemeClr val="tx1"/>
          </a:solidFill>
          <a:latin typeface="+mn-lt"/>
          <a:ea typeface="+mn-ea"/>
          <a:cs typeface="+mn-cs"/>
        </a:defRPr>
      </a:lvl8pPr>
      <a:lvl9pPr marL="3456432" algn="l" defTabSz="432054" rtl="0" eaLnBrk="1" latinLnBrk="0" hangingPunct="1">
        <a:defRPr sz="17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001" y="-8005"/>
            <a:ext cx="8666577" cy="649936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76050" y="576298"/>
            <a:ext cx="5998369" cy="124864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76050" y="2042558"/>
            <a:ext cx="5998370" cy="3668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07781" y="5711326"/>
            <a:ext cx="646481" cy="345178"/>
          </a:xfrm>
          <a:prstGeom prst="rect">
            <a:avLst/>
          </a:prstGeom>
        </p:spPr>
        <p:txBody>
          <a:bodyPr vert="horz" lIns="91440" tIns="45720" rIns="91440" bIns="45720" rtlCol="0" anchor="ctr"/>
          <a:lstStyle>
            <a:lvl1pPr algn="r">
              <a:defRPr sz="851">
                <a:solidFill>
                  <a:schemeClr val="tx1">
                    <a:tint val="75000"/>
                  </a:schemeClr>
                </a:solidFill>
              </a:defRPr>
            </a:lvl1pPr>
          </a:lstStyle>
          <a:p>
            <a:fld id="{B61BEF0D-F0BB-DE4B-95CE-6DB70DBA9567}" type="datetimeFigureOut">
              <a:rPr lang="en-US" dirty="0"/>
              <a:pPr/>
              <a:t>2/7/2023</a:t>
            </a:fld>
            <a:endParaRPr lang="en-US" dirty="0"/>
          </a:p>
        </p:txBody>
      </p:sp>
      <p:sp>
        <p:nvSpPr>
          <p:cNvPr id="5" name="Footer Placeholder 4"/>
          <p:cNvSpPr>
            <a:spLocks noGrp="1"/>
          </p:cNvSpPr>
          <p:nvPr>
            <p:ph type="ftr" sz="quarter" idx="3"/>
          </p:nvPr>
        </p:nvSpPr>
        <p:spPr>
          <a:xfrm>
            <a:off x="576051" y="5711326"/>
            <a:ext cx="4368549" cy="345178"/>
          </a:xfrm>
          <a:prstGeom prst="rect">
            <a:avLst/>
          </a:prstGeom>
        </p:spPr>
        <p:txBody>
          <a:bodyPr vert="horz" lIns="91440" tIns="45720" rIns="91440" bIns="45720" rtlCol="0" anchor="ctr"/>
          <a:lstStyle>
            <a:lvl1pPr algn="l">
              <a:defRPr sz="85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89995" y="5711326"/>
            <a:ext cx="484425" cy="345178"/>
          </a:xfrm>
          <a:prstGeom prst="rect">
            <a:avLst/>
          </a:prstGeom>
        </p:spPr>
        <p:txBody>
          <a:bodyPr vert="horz" lIns="91440" tIns="45720" rIns="91440" bIns="45720" rtlCol="0" anchor="ctr"/>
          <a:lstStyle>
            <a:lvl1pPr algn="r">
              <a:defRPr sz="851">
                <a:solidFill>
                  <a:schemeClr val="accent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B87977DA-1C33-AD4A-2D12-3621905246B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19" name="Title 1">
            <a:extLst>
              <a:ext uri="{FF2B5EF4-FFF2-40B4-BE49-F238E27FC236}">
                <a16:creationId xmlns:a16="http://schemas.microsoft.com/office/drawing/2014/main" id="{AA5BA391-1470-4EA2-5DF1-3E46774E5524}"/>
              </a:ext>
            </a:extLst>
          </p:cNvPr>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35394778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32054" rtl="0" eaLnBrk="1" latinLnBrk="0" hangingPunct="1">
        <a:spcBef>
          <a:spcPct val="0"/>
        </a:spcBef>
        <a:buNone/>
        <a:defRPr sz="3402"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4041" indent="-324041" algn="l" defTabSz="432054" rtl="0" eaLnBrk="1" latinLnBrk="0" hangingPunct="1">
        <a:spcBef>
          <a:spcPts val="945"/>
        </a:spcBef>
        <a:spcAft>
          <a:spcPts val="0"/>
        </a:spcAft>
        <a:buClr>
          <a:schemeClr val="accent1"/>
        </a:buClr>
        <a:buSzPct val="80000"/>
        <a:buFont typeface="Wingdings 3" charset="2"/>
        <a:buChar char=""/>
        <a:defRPr sz="1701" kern="1200">
          <a:solidFill>
            <a:schemeClr val="tx1">
              <a:lumMod val="75000"/>
              <a:lumOff val="25000"/>
            </a:schemeClr>
          </a:solidFill>
          <a:latin typeface="+mn-lt"/>
          <a:ea typeface="+mn-ea"/>
          <a:cs typeface="+mn-cs"/>
        </a:defRPr>
      </a:lvl1pPr>
      <a:lvl2pPr marL="702088" indent="-270034" algn="l" defTabSz="432054" rtl="0" eaLnBrk="1" latinLnBrk="0" hangingPunct="1">
        <a:spcBef>
          <a:spcPts val="945"/>
        </a:spcBef>
        <a:spcAft>
          <a:spcPts val="0"/>
        </a:spcAft>
        <a:buClr>
          <a:schemeClr val="accent1"/>
        </a:buClr>
        <a:buSzPct val="80000"/>
        <a:buFont typeface="Wingdings 3" charset="2"/>
        <a:buChar char=""/>
        <a:defRPr sz="1512" kern="1200">
          <a:solidFill>
            <a:schemeClr val="tx1">
              <a:lumMod val="75000"/>
              <a:lumOff val="25000"/>
            </a:schemeClr>
          </a:solidFill>
          <a:latin typeface="+mn-lt"/>
          <a:ea typeface="+mn-ea"/>
          <a:cs typeface="+mn-cs"/>
        </a:defRPr>
      </a:lvl2pPr>
      <a:lvl3pPr marL="1080135" indent="-216027" algn="l" defTabSz="432054" rtl="0" eaLnBrk="1" latinLnBrk="0" hangingPunct="1">
        <a:spcBef>
          <a:spcPts val="945"/>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3pPr>
      <a:lvl4pPr marL="1512189"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4pPr>
      <a:lvl5pPr marL="1944243"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5pPr>
      <a:lvl6pPr marL="2376297"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6pPr>
      <a:lvl7pPr marL="2808351"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7pPr>
      <a:lvl8pPr marL="3240405"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8pPr>
      <a:lvl9pPr marL="3672459" indent="-216027" algn="l" defTabSz="432054"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9pPr>
    </p:bodyStyle>
    <p:otherStyle>
      <a:defPPr>
        <a:defRPr lang="en-US"/>
      </a:defPPr>
      <a:lvl1pPr marL="0" algn="l" defTabSz="432054" rtl="0" eaLnBrk="1" latinLnBrk="0" hangingPunct="1">
        <a:defRPr sz="1701" kern="1200">
          <a:solidFill>
            <a:schemeClr val="tx1"/>
          </a:solidFill>
          <a:latin typeface="+mn-lt"/>
          <a:ea typeface="+mn-ea"/>
          <a:cs typeface="+mn-cs"/>
        </a:defRPr>
      </a:lvl1pPr>
      <a:lvl2pPr marL="432054" algn="l" defTabSz="432054" rtl="0" eaLnBrk="1" latinLnBrk="0" hangingPunct="1">
        <a:defRPr sz="1701" kern="1200">
          <a:solidFill>
            <a:schemeClr val="tx1"/>
          </a:solidFill>
          <a:latin typeface="+mn-lt"/>
          <a:ea typeface="+mn-ea"/>
          <a:cs typeface="+mn-cs"/>
        </a:defRPr>
      </a:lvl2pPr>
      <a:lvl3pPr marL="864108" algn="l" defTabSz="432054" rtl="0" eaLnBrk="1" latinLnBrk="0" hangingPunct="1">
        <a:defRPr sz="1701" kern="1200">
          <a:solidFill>
            <a:schemeClr val="tx1"/>
          </a:solidFill>
          <a:latin typeface="+mn-lt"/>
          <a:ea typeface="+mn-ea"/>
          <a:cs typeface="+mn-cs"/>
        </a:defRPr>
      </a:lvl3pPr>
      <a:lvl4pPr marL="1296162" algn="l" defTabSz="432054" rtl="0" eaLnBrk="1" latinLnBrk="0" hangingPunct="1">
        <a:defRPr sz="1701" kern="1200">
          <a:solidFill>
            <a:schemeClr val="tx1"/>
          </a:solidFill>
          <a:latin typeface="+mn-lt"/>
          <a:ea typeface="+mn-ea"/>
          <a:cs typeface="+mn-cs"/>
        </a:defRPr>
      </a:lvl4pPr>
      <a:lvl5pPr marL="1728216" algn="l" defTabSz="432054" rtl="0" eaLnBrk="1" latinLnBrk="0" hangingPunct="1">
        <a:defRPr sz="1701" kern="1200">
          <a:solidFill>
            <a:schemeClr val="tx1"/>
          </a:solidFill>
          <a:latin typeface="+mn-lt"/>
          <a:ea typeface="+mn-ea"/>
          <a:cs typeface="+mn-cs"/>
        </a:defRPr>
      </a:lvl5pPr>
      <a:lvl6pPr marL="2160270" algn="l" defTabSz="432054" rtl="0" eaLnBrk="1" latinLnBrk="0" hangingPunct="1">
        <a:defRPr sz="1701" kern="1200">
          <a:solidFill>
            <a:schemeClr val="tx1"/>
          </a:solidFill>
          <a:latin typeface="+mn-lt"/>
          <a:ea typeface="+mn-ea"/>
          <a:cs typeface="+mn-cs"/>
        </a:defRPr>
      </a:lvl6pPr>
      <a:lvl7pPr marL="2592324" algn="l" defTabSz="432054" rtl="0" eaLnBrk="1" latinLnBrk="0" hangingPunct="1">
        <a:defRPr sz="1701" kern="1200">
          <a:solidFill>
            <a:schemeClr val="tx1"/>
          </a:solidFill>
          <a:latin typeface="+mn-lt"/>
          <a:ea typeface="+mn-ea"/>
          <a:cs typeface="+mn-cs"/>
        </a:defRPr>
      </a:lvl7pPr>
      <a:lvl8pPr marL="3024378" algn="l" defTabSz="432054" rtl="0" eaLnBrk="1" latinLnBrk="0" hangingPunct="1">
        <a:defRPr sz="1701" kern="1200">
          <a:solidFill>
            <a:schemeClr val="tx1"/>
          </a:solidFill>
          <a:latin typeface="+mn-lt"/>
          <a:ea typeface="+mn-ea"/>
          <a:cs typeface="+mn-cs"/>
        </a:defRPr>
      </a:lvl8pPr>
      <a:lvl9pPr marL="3456432" algn="l" defTabSz="432054"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837" y="1918338"/>
            <a:ext cx="7344649" cy="1389718"/>
          </a:xfrm>
        </p:spPr>
        <p:txBody>
          <a:bodyPr/>
          <a:lstStyle/>
          <a:p>
            <a:r>
              <a:rPr lang="en-US" sz="5400" dirty="0">
                <a:latin typeface="Arial" panose="020B0604020202020204" pitchFamily="34" charset="0"/>
                <a:cs typeface="Arial" panose="020B0604020202020204" pitchFamily="34" charset="0"/>
              </a:rPr>
              <a:t>ILACS inspection</a:t>
            </a:r>
          </a:p>
        </p:txBody>
      </p:sp>
      <p:sp>
        <p:nvSpPr>
          <p:cNvPr id="3" name="Subtitle 2"/>
          <p:cNvSpPr>
            <a:spLocks noGrp="1"/>
          </p:cNvSpPr>
          <p:nvPr>
            <p:ph type="subTitle" idx="4294967295"/>
          </p:nvPr>
        </p:nvSpPr>
        <p:spPr>
          <a:xfrm>
            <a:off x="971549" y="3238640"/>
            <a:ext cx="6697663" cy="1657350"/>
          </a:xfrm>
          <a:prstGeom prst="rect">
            <a:avLst/>
          </a:prstGeom>
        </p:spPr>
        <p:txBody>
          <a:bodyPr>
            <a:normAutofit/>
          </a:bodyPr>
          <a:lstStyle/>
          <a:p>
            <a:pPr marL="0" indent="0" algn="ctr">
              <a:buNone/>
            </a:pPr>
            <a:r>
              <a:rPr lang="en-US" sz="2800" dirty="0">
                <a:solidFill>
                  <a:srgbClr val="FFFFFF"/>
                </a:solidFill>
                <a:latin typeface="Gill Sans MT" panose="020B0502020104020203" pitchFamily="34" charset="0"/>
              </a:rPr>
              <a:t>Vicky Metheringham </a:t>
            </a:r>
          </a:p>
          <a:p>
            <a:pPr marL="0" indent="0" algn="ctr">
              <a:buNone/>
            </a:pPr>
            <a:r>
              <a:rPr lang="en-US" sz="2800" dirty="0">
                <a:solidFill>
                  <a:srgbClr val="FFFFFF"/>
                </a:solidFill>
                <a:latin typeface="Gill Sans MT" panose="020B0502020104020203" pitchFamily="34" charset="0"/>
              </a:rPr>
              <a:t>Service Director </a:t>
            </a:r>
          </a:p>
          <a:p>
            <a:pPr marL="0" indent="0" algn="ctr">
              <a:buNone/>
            </a:pPr>
            <a:r>
              <a:rPr lang="en-US" sz="2800" dirty="0">
                <a:solidFill>
                  <a:srgbClr val="FFFFFF"/>
                </a:solidFill>
                <a:latin typeface="Gill Sans MT" panose="020B0502020104020203" pitchFamily="34" charset="0"/>
              </a:rPr>
              <a:t>Family support and Child protection</a:t>
            </a:r>
          </a:p>
        </p:txBody>
      </p:sp>
    </p:spTree>
    <p:extLst>
      <p:ext uri="{BB962C8B-B14F-4D97-AF65-F5344CB8AC3E}">
        <p14:creationId xmlns:p14="http://schemas.microsoft.com/office/powerpoint/2010/main" val="393544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10" name="Straight Connector 9">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121AE77-3967-EC7C-4D79-D0ABF476A388}"/>
              </a:ext>
            </a:extLst>
          </p:cNvPr>
          <p:cNvSpPr>
            <a:spLocks noGrp="1"/>
          </p:cNvSpPr>
          <p:nvPr>
            <p:ph type="ctrTitle"/>
          </p:nvPr>
        </p:nvSpPr>
        <p:spPr>
          <a:xfrm>
            <a:off x="1777403" y="83997"/>
            <a:ext cx="4553155" cy="1248645"/>
          </a:xfrm>
        </p:spPr>
        <p:txBody>
          <a:bodyPr vert="horz" lIns="91440" tIns="45720" rIns="91440" bIns="45720" rtlCol="0" anchor="t">
            <a:normAutofit/>
          </a:bodyPr>
          <a:lstStyle/>
          <a:p>
            <a:pPr algn="l" defTabSz="457200"/>
            <a:r>
              <a:rPr lang="en-US" sz="3600" b="1" dirty="0"/>
              <a:t>Audit Practice</a:t>
            </a:r>
          </a:p>
        </p:txBody>
      </p:sp>
      <p:pic>
        <p:nvPicPr>
          <p:cNvPr id="24" name="Picture 4" descr="Angled shot of pen on a graph">
            <a:extLst>
              <a:ext uri="{FF2B5EF4-FFF2-40B4-BE49-F238E27FC236}">
                <a16:creationId xmlns:a16="http://schemas.microsoft.com/office/drawing/2014/main" id="{6F9F43DB-8C19-05B3-6F62-B4A74995049A}"/>
              </a:ext>
            </a:extLst>
          </p:cNvPr>
          <p:cNvPicPr>
            <a:picLocks noChangeAspect="1"/>
          </p:cNvPicPr>
          <p:nvPr/>
        </p:nvPicPr>
        <p:blipFill rotWithShape="1">
          <a:blip r:embed="rId2"/>
          <a:srcRect l="23822" r="56257" b="2"/>
          <a:stretch/>
        </p:blipFill>
        <p:spPr>
          <a:xfrm>
            <a:off x="20" y="10"/>
            <a:ext cx="1937670" cy="6492537"/>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5" name="Isosceles Triangle 20">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3961"/>
            <a:ext cx="337816" cy="2689389"/>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F8B2F1F6-3921-B6BC-E9A5-CC272B2463D6}"/>
              </a:ext>
            </a:extLst>
          </p:cNvPr>
          <p:cNvSpPr>
            <a:spLocks noGrp="1"/>
          </p:cNvSpPr>
          <p:nvPr>
            <p:ph type="subTitle" idx="1"/>
          </p:nvPr>
        </p:nvSpPr>
        <p:spPr>
          <a:xfrm>
            <a:off x="1813075" y="855554"/>
            <a:ext cx="5050285" cy="4283101"/>
          </a:xfrm>
        </p:spPr>
        <p:txBody>
          <a:bodyPr vert="horz" lIns="91440" tIns="45720" rIns="91440" bIns="45720" rtlCol="0">
            <a:normAutofit/>
          </a:bodyPr>
          <a:lstStyle/>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do auditors reach a judgement, is this well informed.</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 quality of the audit practice and the tool.</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Is audit practice consistent and if not what is the LA doing to improve this.</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 scope of audits, so are they coordinated addressing practice in the front door, in assessment teams, for looked after children and for care leavers.</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does the LA ensure learning is disseminated.</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Is feedback sought from families.</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Are social workers involved.</a:t>
            </a:r>
          </a:p>
          <a:p>
            <a:pPr marL="342900" indent="-342900" algn="l" defTabSz="457200">
              <a:lnSpc>
                <a:spcPct val="15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 use of moderation.</a:t>
            </a:r>
          </a:p>
          <a:p>
            <a:pPr marL="342900" indent="-342900" algn="l" defTabSz="457200">
              <a:lnSpc>
                <a:spcPct val="90000"/>
              </a:lnSpc>
              <a:spcBef>
                <a:spcPts val="1000"/>
              </a:spcBef>
              <a:buFont typeface="Wingdings 3" charset="2"/>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gn="l" defTabSz="457200">
              <a:lnSpc>
                <a:spcPct val="90000"/>
              </a:lnSpc>
              <a:spcBef>
                <a:spcPts val="1000"/>
              </a:spcBef>
              <a:buFont typeface="Wingdings 3" charset="2"/>
              <a:buChar char=""/>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372565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9"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31"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D30E16-9861-6C69-EB92-08DC9725AAED}"/>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dirty="0">
                <a:solidFill>
                  <a:schemeClr val="tx1">
                    <a:lumMod val="85000"/>
                    <a:lumOff val="15000"/>
                  </a:schemeClr>
                </a:solidFill>
              </a:rPr>
              <a:t>What will inspectors do?</a:t>
            </a:r>
          </a:p>
        </p:txBody>
      </p:sp>
      <p:sp>
        <p:nvSpPr>
          <p:cNvPr id="3" name="Subtitle 2">
            <a:extLst>
              <a:ext uri="{FF2B5EF4-FFF2-40B4-BE49-F238E27FC236}">
                <a16:creationId xmlns:a16="http://schemas.microsoft.com/office/drawing/2014/main" id="{81164A04-AA18-8ACD-4F32-67C2BF364247}"/>
              </a:ext>
            </a:extLst>
          </p:cNvPr>
          <p:cNvSpPr>
            <a:spLocks noGrp="1"/>
          </p:cNvSpPr>
          <p:nvPr>
            <p:ph type="subTitle" idx="1"/>
          </p:nvPr>
        </p:nvSpPr>
        <p:spPr>
          <a:xfrm>
            <a:off x="4319148" y="602811"/>
            <a:ext cx="3905987" cy="5242710"/>
          </a:xfrm>
        </p:spPr>
        <p:txBody>
          <a:bodyPr vert="horz" lIns="91440" tIns="45720" rIns="91440" bIns="45720" rtlCol="0" anchor="ctr">
            <a:noAutofit/>
          </a:bodyPr>
          <a:lstStyle/>
          <a:p>
            <a:pPr marL="285750" indent="-285750" algn="l" defTabSz="457200">
              <a:lnSpc>
                <a:spcPct val="90000"/>
              </a:lnSpc>
              <a:spcBef>
                <a:spcPts val="1000"/>
              </a:spcBef>
              <a:buFont typeface="Wingdings 3" charset="2"/>
              <a:buChar char=""/>
            </a:pPr>
            <a:r>
              <a:rPr lang="en-US" sz="1400" b="1" dirty="0">
                <a:solidFill>
                  <a:schemeClr val="tx1"/>
                </a:solidFill>
                <a:latin typeface="Calibri" panose="020F0502020204030204" pitchFamily="34" charset="0"/>
                <a:cs typeface="Calibri" panose="020F0502020204030204" pitchFamily="34" charset="0"/>
              </a:rPr>
              <a:t>They will talk to the lead member, </a:t>
            </a:r>
            <a:r>
              <a:rPr lang="en-US" sz="1400" b="1" dirty="0" err="1">
                <a:solidFill>
                  <a:schemeClr val="tx1"/>
                </a:solidFill>
                <a:latin typeface="Calibri" panose="020F0502020204030204" pitchFamily="34" charset="0"/>
                <a:cs typeface="Calibri" panose="020F0502020204030204" pitchFamily="34" charset="0"/>
              </a:rPr>
              <a:t>Cafcass</a:t>
            </a:r>
            <a:r>
              <a:rPr lang="en-US" sz="1400" b="1" dirty="0">
                <a:solidFill>
                  <a:schemeClr val="tx1"/>
                </a:solidFill>
                <a:latin typeface="Calibri" panose="020F0502020204030204" pitchFamily="34" charset="0"/>
                <a:cs typeface="Calibri" panose="020F0502020204030204" pitchFamily="34" charset="0"/>
              </a:rPr>
              <a:t>, the Judge chair of corporate parenting. Foster </a:t>
            </a:r>
            <a:r>
              <a:rPr lang="en-US" sz="1400" b="1" dirty="0" err="1">
                <a:solidFill>
                  <a:schemeClr val="tx1"/>
                </a:solidFill>
                <a:latin typeface="Calibri" panose="020F0502020204030204" pitchFamily="34" charset="0"/>
                <a:cs typeface="Calibri" panose="020F0502020204030204" pitchFamily="34" charset="0"/>
              </a:rPr>
              <a:t>carers</a:t>
            </a:r>
            <a:r>
              <a:rPr lang="en-US" sz="1400" b="1" dirty="0">
                <a:solidFill>
                  <a:schemeClr val="tx1"/>
                </a:solidFill>
                <a:latin typeface="Calibri" panose="020F0502020204030204" pitchFamily="34" charset="0"/>
                <a:cs typeface="Calibri" panose="020F0502020204030204" pitchFamily="34" charset="0"/>
              </a:rPr>
              <a:t>, adoptive </a:t>
            </a:r>
            <a:r>
              <a:rPr lang="en-US" sz="1400" b="1" dirty="0" err="1">
                <a:solidFill>
                  <a:schemeClr val="tx1"/>
                </a:solidFill>
                <a:latin typeface="Calibri" panose="020F0502020204030204" pitchFamily="34" charset="0"/>
                <a:cs typeface="Calibri" panose="020F0502020204030204" pitchFamily="34" charset="0"/>
              </a:rPr>
              <a:t>carers</a:t>
            </a:r>
            <a:r>
              <a:rPr lang="en-US" sz="1400" b="1" dirty="0">
                <a:solidFill>
                  <a:schemeClr val="tx1"/>
                </a:solidFill>
                <a:latin typeface="Calibri" panose="020F0502020204030204" pitchFamily="34" charset="0"/>
                <a:cs typeface="Calibri" panose="020F0502020204030204" pitchFamily="34" charset="0"/>
              </a:rPr>
              <a:t>, the chair of fostering and adoption panels and designated teachers.</a:t>
            </a:r>
          </a:p>
          <a:p>
            <a:pPr algn="l" defTabSz="457200">
              <a:lnSpc>
                <a:spcPct val="90000"/>
              </a:lnSpc>
              <a:spcBef>
                <a:spcPts val="1000"/>
              </a:spcBef>
              <a:buFont typeface="Wingdings 3" charset="2"/>
              <a:buChar char=""/>
            </a:pPr>
            <a:endParaRPr lang="en-US" sz="900" b="1" dirty="0">
              <a:solidFill>
                <a:schemeClr val="tx1"/>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400" b="1" dirty="0">
                <a:solidFill>
                  <a:schemeClr val="tx1"/>
                </a:solidFill>
                <a:latin typeface="Calibri" panose="020F0502020204030204" pitchFamily="34" charset="0"/>
                <a:cs typeface="Calibri" panose="020F0502020204030204" pitchFamily="34" charset="0"/>
              </a:rPr>
              <a:t>Inspectors will meet social work staff and look at social work records with staff and through remote sampling. They will meet personal advisers and the leaving care manager.</a:t>
            </a:r>
          </a:p>
          <a:p>
            <a:pPr algn="l" defTabSz="457200">
              <a:lnSpc>
                <a:spcPct val="90000"/>
              </a:lnSpc>
              <a:spcBef>
                <a:spcPts val="1000"/>
              </a:spcBef>
              <a:buFont typeface="Wingdings 3" charset="2"/>
              <a:buChar char=""/>
            </a:pPr>
            <a:endParaRPr lang="en-US" sz="900" b="1" dirty="0">
              <a:solidFill>
                <a:schemeClr val="tx1"/>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400" b="1" dirty="0">
                <a:solidFill>
                  <a:schemeClr val="tx1"/>
                </a:solidFill>
                <a:latin typeface="Calibri" panose="020F0502020204030204" pitchFamily="34" charset="0"/>
                <a:cs typeface="Calibri" panose="020F0502020204030204" pitchFamily="34" charset="0"/>
              </a:rPr>
              <a:t>They will </a:t>
            </a:r>
            <a:r>
              <a:rPr lang="en-US" sz="1400" b="1" dirty="0" err="1">
                <a:solidFill>
                  <a:schemeClr val="tx1"/>
                </a:solidFill>
                <a:latin typeface="Calibri" panose="020F0502020204030204" pitchFamily="34" charset="0"/>
                <a:cs typeface="Calibri" panose="020F0502020204030204" pitchFamily="34" charset="0"/>
              </a:rPr>
              <a:t>analyse</a:t>
            </a:r>
            <a:r>
              <a:rPr lang="en-US" sz="1400" b="1" dirty="0">
                <a:solidFill>
                  <a:schemeClr val="tx1"/>
                </a:solidFill>
                <a:latin typeface="Calibri" panose="020F0502020204030204" pitchFamily="34" charset="0"/>
                <a:cs typeface="Calibri" panose="020F0502020204030204" pitchFamily="34" charset="0"/>
              </a:rPr>
              <a:t> data.</a:t>
            </a:r>
          </a:p>
          <a:p>
            <a:pPr algn="l" defTabSz="457200">
              <a:lnSpc>
                <a:spcPct val="90000"/>
              </a:lnSpc>
              <a:spcBef>
                <a:spcPts val="1000"/>
              </a:spcBef>
              <a:buFont typeface="Wingdings 3" charset="2"/>
              <a:buChar char=""/>
            </a:pPr>
            <a:endParaRPr lang="en-US" sz="900" b="1" dirty="0">
              <a:solidFill>
                <a:schemeClr val="tx1"/>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400" b="1" dirty="0">
                <a:solidFill>
                  <a:schemeClr val="tx1"/>
                </a:solidFill>
                <a:latin typeface="Calibri" panose="020F0502020204030204" pitchFamily="34" charset="0"/>
                <a:cs typeface="Calibri" panose="020F0502020204030204" pitchFamily="34" charset="0"/>
              </a:rPr>
              <a:t>They will pre select children.</a:t>
            </a:r>
          </a:p>
          <a:p>
            <a:pPr algn="l" defTabSz="457200">
              <a:lnSpc>
                <a:spcPct val="90000"/>
              </a:lnSpc>
              <a:spcBef>
                <a:spcPts val="1000"/>
              </a:spcBef>
              <a:buFont typeface="Wingdings 3" charset="2"/>
              <a:buChar char=""/>
            </a:pPr>
            <a:endParaRPr lang="en-US" sz="900" b="1" dirty="0">
              <a:solidFill>
                <a:schemeClr val="tx1"/>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400" b="1" dirty="0">
                <a:solidFill>
                  <a:schemeClr val="tx1"/>
                </a:solidFill>
                <a:latin typeface="Calibri" panose="020F0502020204030204" pitchFamily="34" charset="0"/>
                <a:cs typeface="Calibri" panose="020F0502020204030204" pitchFamily="34" charset="0"/>
              </a:rPr>
              <a:t>Inspectors will ask you about your caseloads, what its like to work in </a:t>
            </a:r>
            <a:r>
              <a:rPr lang="en-US" sz="1400" b="1" dirty="0" err="1">
                <a:solidFill>
                  <a:schemeClr val="tx1"/>
                </a:solidFill>
                <a:latin typeface="Calibri" panose="020F0502020204030204" pitchFamily="34" charset="0"/>
                <a:cs typeface="Calibri" panose="020F0502020204030204" pitchFamily="34" charset="0"/>
              </a:rPr>
              <a:t>Kirklees</a:t>
            </a:r>
            <a:r>
              <a:rPr lang="en-US" sz="1400" b="1" dirty="0">
                <a:solidFill>
                  <a:schemeClr val="tx1"/>
                </a:solidFill>
                <a:latin typeface="Calibri" panose="020F0502020204030204" pitchFamily="34" charset="0"/>
                <a:cs typeface="Calibri" panose="020F0502020204030204" pitchFamily="34" charset="0"/>
              </a:rPr>
              <a:t>. They will want to know what your supervision is like and training and development and may ask about the culture and visibility of leaders Just remember to Be you!</a:t>
            </a:r>
          </a:p>
          <a:p>
            <a:pPr algn="l" defTabSz="457200">
              <a:lnSpc>
                <a:spcPct val="90000"/>
              </a:lnSpc>
              <a:spcBef>
                <a:spcPts val="1000"/>
              </a:spcBef>
              <a:buFont typeface="Wingdings 3" charset="2"/>
              <a:buChar char=""/>
            </a:pPr>
            <a:endParaRPr lang="en-US" sz="900" b="1" dirty="0">
              <a:solidFill>
                <a:schemeClr val="tx1"/>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400" b="1" dirty="0">
                <a:solidFill>
                  <a:schemeClr val="tx1"/>
                </a:solidFill>
                <a:latin typeface="Calibri" panose="020F0502020204030204" pitchFamily="34" charset="0"/>
                <a:cs typeface="Calibri" panose="020F0502020204030204" pitchFamily="34" charset="0"/>
              </a:rPr>
              <a:t>They will ask to see 2 cases, you are asked to choose one and the HMI will also ask to see a child. They will look at your social work practice  and decision making. </a:t>
            </a:r>
          </a:p>
        </p:txBody>
      </p:sp>
    </p:spTree>
    <p:extLst>
      <p:ext uri="{BB962C8B-B14F-4D97-AF65-F5344CB8AC3E}">
        <p14:creationId xmlns:p14="http://schemas.microsoft.com/office/powerpoint/2010/main" val="24165972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53FE966-AB5B-5CDC-E438-2B26F35792A6}"/>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dirty="0">
                <a:solidFill>
                  <a:schemeClr val="tx1">
                    <a:lumMod val="85000"/>
                    <a:lumOff val="15000"/>
                  </a:schemeClr>
                </a:solidFill>
              </a:rPr>
              <a:t>What will inspectors do?</a:t>
            </a:r>
          </a:p>
        </p:txBody>
      </p:sp>
      <p:sp>
        <p:nvSpPr>
          <p:cNvPr id="3" name="Subtitle 2">
            <a:extLst>
              <a:ext uri="{FF2B5EF4-FFF2-40B4-BE49-F238E27FC236}">
                <a16:creationId xmlns:a16="http://schemas.microsoft.com/office/drawing/2014/main" id="{ADD7016B-CE19-89DF-4546-BBD943316500}"/>
              </a:ext>
            </a:extLst>
          </p:cNvPr>
          <p:cNvSpPr>
            <a:spLocks noGrp="1"/>
          </p:cNvSpPr>
          <p:nvPr>
            <p:ph type="subTitle" idx="1"/>
          </p:nvPr>
        </p:nvSpPr>
        <p:spPr>
          <a:xfrm>
            <a:off x="4334615" y="576297"/>
            <a:ext cx="3905987" cy="5242710"/>
          </a:xfrm>
        </p:spPr>
        <p:txBody>
          <a:bodyPr vert="horz" lIns="91440" tIns="45720" rIns="91440" bIns="45720" rtlCol="0" anchor="ctr">
            <a:normAutofit/>
          </a:bodyPr>
          <a:lstStyle/>
          <a:p>
            <a:pPr marL="285750" indent="-285750" algn="l" defTabSz="457200">
              <a:lnSpc>
                <a:spcPct val="15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Inspectors  will meet with children in care and care leavers</a:t>
            </a:r>
          </a:p>
          <a:p>
            <a:pPr marL="285750" indent="-285750" algn="l" defTabSz="457200">
              <a:lnSpc>
                <a:spcPct val="15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They may phone or speak with families</a:t>
            </a:r>
          </a:p>
          <a:p>
            <a:pPr marL="285750" indent="-285750" algn="l" defTabSz="457200">
              <a:lnSpc>
                <a:spcPct val="15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They will talk to adopters and </a:t>
            </a:r>
            <a:r>
              <a:rPr lang="en-US" sz="1600" b="1" dirty="0" err="1">
                <a:solidFill>
                  <a:srgbClr val="FFFFFF"/>
                </a:solidFill>
                <a:latin typeface="Calibri" panose="020F0502020204030204" pitchFamily="34" charset="0"/>
                <a:cs typeface="Calibri" panose="020F0502020204030204" pitchFamily="34" charset="0"/>
              </a:rPr>
              <a:t>carers</a:t>
            </a:r>
            <a:endParaRPr lang="en-US" sz="1600" b="1" dirty="0">
              <a:solidFill>
                <a:srgbClr val="FFFFFF"/>
              </a:solidFill>
              <a:latin typeface="Calibri" panose="020F0502020204030204" pitchFamily="34" charset="0"/>
              <a:cs typeface="Calibri" panose="020F0502020204030204" pitchFamily="34" charset="0"/>
            </a:endParaRPr>
          </a:p>
          <a:p>
            <a:pPr marL="285750" indent="-285750" algn="l" defTabSz="457200">
              <a:lnSpc>
                <a:spcPct val="15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They will talk to EDT, LADO and to managers who oversee any children who are in an unregulated arrangements and families on the PLO tracker.</a:t>
            </a:r>
          </a:p>
          <a:p>
            <a:pPr marL="285750" indent="-285750" algn="l" defTabSz="457200">
              <a:lnSpc>
                <a:spcPct val="15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They may want to meet managers and leaders who chair panels.</a:t>
            </a:r>
          </a:p>
          <a:p>
            <a:pPr marL="285750" indent="-285750" algn="l" defTabSz="457200">
              <a:lnSpc>
                <a:spcPct val="15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They may ask to see supervision records and minutes of meetings</a:t>
            </a:r>
          </a:p>
        </p:txBody>
      </p:sp>
    </p:spTree>
    <p:extLst>
      <p:ext uri="{BB962C8B-B14F-4D97-AF65-F5344CB8AC3E}">
        <p14:creationId xmlns:p14="http://schemas.microsoft.com/office/powerpoint/2010/main" val="253130107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2" name="Group 21">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23" name="Straight Connector 22">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AFEFE88-7A1A-A7EB-F58F-83C8CFD2E64A}"/>
              </a:ext>
            </a:extLst>
          </p:cNvPr>
          <p:cNvSpPr>
            <a:spLocks noGrp="1"/>
          </p:cNvSpPr>
          <p:nvPr>
            <p:ph type="ctrTitle"/>
          </p:nvPr>
        </p:nvSpPr>
        <p:spPr>
          <a:xfrm>
            <a:off x="338419" y="126316"/>
            <a:ext cx="6092665" cy="1248645"/>
          </a:xfrm>
        </p:spPr>
        <p:txBody>
          <a:bodyPr vert="horz" lIns="91440" tIns="45720" rIns="91440" bIns="45720" rtlCol="0" anchor="t">
            <a:normAutofit/>
          </a:bodyPr>
          <a:lstStyle/>
          <a:p>
            <a:pPr algn="l" defTabSz="457200"/>
            <a:r>
              <a:rPr lang="en-US" sz="3600" b="1" dirty="0"/>
              <a:t>Week 1</a:t>
            </a:r>
          </a:p>
        </p:txBody>
      </p:sp>
      <p:sp>
        <p:nvSpPr>
          <p:cNvPr id="3" name="Subtitle 2">
            <a:extLst>
              <a:ext uri="{FF2B5EF4-FFF2-40B4-BE49-F238E27FC236}">
                <a16:creationId xmlns:a16="http://schemas.microsoft.com/office/drawing/2014/main" id="{4C6222CA-3B02-BE01-3061-966FD6B72CA0}"/>
              </a:ext>
            </a:extLst>
          </p:cNvPr>
          <p:cNvSpPr>
            <a:spLocks noGrp="1"/>
          </p:cNvSpPr>
          <p:nvPr>
            <p:ph type="subTitle" idx="1"/>
          </p:nvPr>
        </p:nvSpPr>
        <p:spPr>
          <a:xfrm>
            <a:off x="298795" y="1013651"/>
            <a:ext cx="6092665" cy="3668768"/>
          </a:xfrm>
        </p:spPr>
        <p:txBody>
          <a:bodyPr vert="horz" lIns="91440" tIns="45720" rIns="91440" bIns="45720" rtlCol="0">
            <a:noAutofit/>
          </a:bodyPr>
          <a:lstStyle/>
          <a:p>
            <a:pPr marL="342900" indent="-34290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Week 1 Inspectors on site Monday to Thursday. They will evaluate help and protection.</a:t>
            </a:r>
          </a:p>
          <a:p>
            <a:pPr algn="l" defTabSz="457200">
              <a:lnSpc>
                <a:spcPct val="90000"/>
              </a:lnSpc>
              <a:spcBef>
                <a:spcPts val="1000"/>
              </a:spcBef>
              <a:buFont typeface="Wingdings 3" charset="2"/>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Daily meetings with the DCS to feedback on practice and audits.</a:t>
            </a:r>
          </a:p>
          <a:p>
            <a:pPr algn="l" defTabSz="457200">
              <a:lnSpc>
                <a:spcPct val="90000"/>
              </a:lnSpc>
              <a:spcBef>
                <a:spcPts val="1000"/>
              </a:spcBef>
              <a:buFont typeface="Wingdings 3" charset="2"/>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Initial Focus on the front door and assessment teams looking at the quality of decision making,  the quality of screening, quality of contacts, step up and down decision making and all front door activity.</a:t>
            </a:r>
          </a:p>
          <a:p>
            <a:pPr algn="l" defTabSz="457200">
              <a:lnSpc>
                <a:spcPct val="90000"/>
              </a:lnSpc>
              <a:spcBef>
                <a:spcPts val="1000"/>
              </a:spcBef>
              <a:buFont typeface="Wingdings 3" charset="2"/>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They will then move on to strategy meetings, section 47 assessments, plans, ICPC and advocacy and core groups and IRO role including disabled children’s assessments and plans.</a:t>
            </a:r>
          </a:p>
          <a:p>
            <a:pPr algn="l" defTabSz="457200">
              <a:lnSpc>
                <a:spcPct val="90000"/>
              </a:lnSpc>
              <a:spcBef>
                <a:spcPts val="1000"/>
              </a:spcBef>
              <a:buFont typeface="Wingdings 3" charset="2"/>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 LADO, EDT, PF, 16-17. Response to DV, neglect, substance misuse, and core groups. Visits to children and direct work. PLO tracker and decision making, decision making when children enter care.</a:t>
            </a:r>
          </a:p>
        </p:txBody>
      </p:sp>
    </p:spTree>
    <p:extLst>
      <p:ext uri="{BB962C8B-B14F-4D97-AF65-F5344CB8AC3E}">
        <p14:creationId xmlns:p14="http://schemas.microsoft.com/office/powerpoint/2010/main" val="34012016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2" name="Group 21">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23" name="Straight Connector 22">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4E01550-A395-024B-97BB-CBBBE55CC00A}"/>
              </a:ext>
            </a:extLst>
          </p:cNvPr>
          <p:cNvSpPr>
            <a:spLocks noGrp="1"/>
          </p:cNvSpPr>
          <p:nvPr>
            <p:ph type="ctrTitle"/>
          </p:nvPr>
        </p:nvSpPr>
        <p:spPr>
          <a:xfrm>
            <a:off x="480042" y="576297"/>
            <a:ext cx="6092665" cy="1248645"/>
          </a:xfrm>
        </p:spPr>
        <p:txBody>
          <a:bodyPr vert="horz" lIns="91440" tIns="45720" rIns="91440" bIns="45720" rtlCol="0" anchor="t">
            <a:normAutofit/>
          </a:bodyPr>
          <a:lstStyle/>
          <a:p>
            <a:pPr algn="l" defTabSz="457200"/>
            <a:r>
              <a:rPr lang="en-US" sz="3600" b="1"/>
              <a:t>Week 2</a:t>
            </a:r>
          </a:p>
        </p:txBody>
      </p:sp>
      <p:sp>
        <p:nvSpPr>
          <p:cNvPr id="3" name="Subtitle 2">
            <a:extLst>
              <a:ext uri="{FF2B5EF4-FFF2-40B4-BE49-F238E27FC236}">
                <a16:creationId xmlns:a16="http://schemas.microsoft.com/office/drawing/2014/main" id="{C3FEF5F2-16AE-F969-B3B0-A2D1149971E3}"/>
              </a:ext>
            </a:extLst>
          </p:cNvPr>
          <p:cNvSpPr>
            <a:spLocks noGrp="1"/>
          </p:cNvSpPr>
          <p:nvPr>
            <p:ph type="subTitle" idx="1"/>
          </p:nvPr>
        </p:nvSpPr>
        <p:spPr>
          <a:xfrm>
            <a:off x="393028" y="1469887"/>
            <a:ext cx="6092665" cy="3668768"/>
          </a:xfrm>
        </p:spPr>
        <p:txBody>
          <a:bodyPr vert="horz" lIns="91440" tIns="45720" rIns="91440" bIns="45720" rtlCol="0">
            <a:normAutofit/>
          </a:bodyPr>
          <a:lstStyle/>
          <a:p>
            <a:pPr marL="342900" indent="-342900" algn="l" defTabSz="457200">
              <a:lnSpc>
                <a:spcPct val="90000"/>
              </a:lnSpc>
              <a:spcBef>
                <a:spcPts val="1000"/>
              </a:spcBef>
              <a:buFont typeface="Wingdings 3" charset="2"/>
              <a:buChar char=""/>
            </a:pPr>
            <a:r>
              <a:rPr lang="en-US" sz="1800" dirty="0">
                <a:solidFill>
                  <a:schemeClr val="tx1">
                    <a:lumMod val="75000"/>
                    <a:lumOff val="25000"/>
                  </a:schemeClr>
                </a:solidFill>
                <a:latin typeface="Calibri" panose="020F0502020204030204" pitchFamily="34" charset="0"/>
                <a:cs typeface="Calibri" panose="020F0502020204030204" pitchFamily="34" charset="0"/>
              </a:rPr>
              <a:t>Arrive by noon Monday – the team will meet  social workers about children in care with an additional focus on care leavers.</a:t>
            </a:r>
          </a:p>
          <a:p>
            <a:pPr algn="l" defTabSz="457200">
              <a:lnSpc>
                <a:spcPct val="90000"/>
              </a:lnSpc>
              <a:spcBef>
                <a:spcPts val="1000"/>
              </a:spcBef>
              <a:buFont typeface="Wingdings 3" charset="2"/>
              <a:buChar char=""/>
            </a:pPr>
            <a:endParaRPr lang="en-US" sz="18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800" dirty="0">
                <a:solidFill>
                  <a:schemeClr val="tx1">
                    <a:lumMod val="75000"/>
                    <a:lumOff val="25000"/>
                  </a:schemeClr>
                </a:solidFill>
                <a:latin typeface="Calibri" panose="020F0502020204030204" pitchFamily="34" charset="0"/>
                <a:cs typeface="Calibri" panose="020F0502020204030204" pitchFamily="34" charset="0"/>
              </a:rPr>
              <a:t>Meet with workers where children have entered care.</a:t>
            </a:r>
          </a:p>
          <a:p>
            <a:pPr algn="l" defTabSz="457200">
              <a:lnSpc>
                <a:spcPct val="90000"/>
              </a:lnSpc>
              <a:spcBef>
                <a:spcPts val="1000"/>
              </a:spcBef>
              <a:buFont typeface="Wingdings 3" charset="2"/>
              <a:buChar char=""/>
            </a:pPr>
            <a:endParaRPr lang="en-US" sz="18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800" dirty="0">
                <a:solidFill>
                  <a:schemeClr val="tx1">
                    <a:lumMod val="75000"/>
                    <a:lumOff val="25000"/>
                  </a:schemeClr>
                </a:solidFill>
                <a:latin typeface="Calibri" panose="020F0502020204030204" pitchFamily="34" charset="0"/>
                <a:cs typeface="Calibri" panose="020F0502020204030204" pitchFamily="34" charset="0"/>
              </a:rPr>
              <a:t>The team start to focus on focus on permanence, matching, life story work, sibling assessments, PWP, placement disruption, children placed at a distance. They will also be looking at connected </a:t>
            </a:r>
            <a:r>
              <a:rPr lang="en-US" sz="18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1800" dirty="0">
                <a:solidFill>
                  <a:schemeClr val="tx1">
                    <a:lumMod val="75000"/>
                    <a:lumOff val="25000"/>
                  </a:schemeClr>
                </a:solidFill>
                <a:latin typeface="Calibri" panose="020F0502020204030204" pitchFamily="34" charset="0"/>
                <a:cs typeface="Calibri" panose="020F0502020204030204" pitchFamily="34" charset="0"/>
              </a:rPr>
              <a:t> and timeliness of the viability and full approval. Inspectors will also look at adoption plans, SGO plans and discharges from care.</a:t>
            </a:r>
          </a:p>
        </p:txBody>
      </p:sp>
    </p:spTree>
    <p:extLst>
      <p:ext uri="{BB962C8B-B14F-4D97-AF65-F5344CB8AC3E}">
        <p14:creationId xmlns:p14="http://schemas.microsoft.com/office/powerpoint/2010/main" val="24870414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A570-A541-5DBD-7377-5B2D9A510857}"/>
              </a:ext>
            </a:extLst>
          </p:cNvPr>
          <p:cNvSpPr>
            <a:spLocks noGrp="1"/>
          </p:cNvSpPr>
          <p:nvPr>
            <p:ph type="ctrTitle"/>
          </p:nvPr>
        </p:nvSpPr>
        <p:spPr>
          <a:xfrm>
            <a:off x="1241659" y="202130"/>
            <a:ext cx="4982374" cy="807208"/>
          </a:xfrm>
        </p:spPr>
        <p:txBody>
          <a:bodyPr/>
          <a:lstStyle/>
          <a:p>
            <a:r>
              <a:rPr lang="en-GB" sz="4000" b="1" dirty="0">
                <a:solidFill>
                  <a:schemeClr val="tx1"/>
                </a:solidFill>
              </a:rPr>
              <a:t>2 Extra Inspectors</a:t>
            </a:r>
          </a:p>
        </p:txBody>
      </p:sp>
      <p:sp>
        <p:nvSpPr>
          <p:cNvPr id="3" name="Subtitle 2">
            <a:extLst>
              <a:ext uri="{FF2B5EF4-FFF2-40B4-BE49-F238E27FC236}">
                <a16:creationId xmlns:a16="http://schemas.microsoft.com/office/drawing/2014/main" id="{5EC04ED0-2BAC-0421-05D7-EF09239A2698}"/>
              </a:ext>
            </a:extLst>
          </p:cNvPr>
          <p:cNvSpPr>
            <a:spLocks noGrp="1"/>
          </p:cNvSpPr>
          <p:nvPr>
            <p:ph type="subTitle" idx="1"/>
          </p:nvPr>
        </p:nvSpPr>
        <p:spPr>
          <a:xfrm>
            <a:off x="708757" y="1411054"/>
            <a:ext cx="6048534" cy="3661242"/>
          </a:xfrm>
        </p:spPr>
        <p:txBody>
          <a:bodyPr>
            <a:normAutofit/>
          </a:bodyPr>
          <a:lstStyle/>
          <a:p>
            <a:pPr marL="457200" indent="-457200" algn="just">
              <a:buFont typeface="Wingdings" panose="05000000000000000000" pitchFamily="2" charset="2"/>
              <a:buChar char="q"/>
            </a:pPr>
            <a:r>
              <a:rPr lang="en-GB" sz="2400">
                <a:solidFill>
                  <a:schemeClr val="tx1"/>
                </a:solidFill>
                <a:latin typeface="Calibri" panose="020F0502020204030204" pitchFamily="34" charset="0"/>
                <a:cs typeface="Calibri" panose="020F0502020204030204" pitchFamily="34" charset="0"/>
              </a:rPr>
              <a:t>A SCRI who will evaluate the effectiveness of the recruitment, assessment, training and support for foster and adoptive carers.</a:t>
            </a:r>
          </a:p>
          <a:p>
            <a:pPr algn="just"/>
            <a:endParaRPr lang="en-GB" sz="240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en-GB" sz="2400">
                <a:solidFill>
                  <a:schemeClr val="tx1"/>
                </a:solidFill>
                <a:latin typeface="Calibri" panose="020F0502020204030204" pitchFamily="34" charset="0"/>
                <a:cs typeface="Calibri" panose="020F0502020204030204" pitchFamily="34" charset="0"/>
              </a:rPr>
              <a:t>A schools HMI who will evaluate the educational progress of children in care and care leavers and children who are EHE and CME</a:t>
            </a: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66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d marker on a calendar">
            <a:extLst>
              <a:ext uri="{FF2B5EF4-FFF2-40B4-BE49-F238E27FC236}">
                <a16:creationId xmlns:a16="http://schemas.microsoft.com/office/drawing/2014/main" id="{B42A42DD-41AF-52BA-8B01-B8EF65651800}"/>
              </a:ext>
            </a:extLst>
          </p:cNvPr>
          <p:cNvPicPr>
            <a:picLocks noChangeAspect="1"/>
          </p:cNvPicPr>
          <p:nvPr/>
        </p:nvPicPr>
        <p:blipFill rotWithShape="1">
          <a:blip r:embed="rId2"/>
          <a:srcRect l="24207" r="36428" b="-1"/>
          <a:stretch/>
        </p:blipFill>
        <p:spPr>
          <a:xfrm>
            <a:off x="20" y="10"/>
            <a:ext cx="3823517" cy="648334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58F58E16-18C1-B5CC-708D-9791459B0498}"/>
              </a:ext>
            </a:extLst>
          </p:cNvPr>
          <p:cNvSpPr>
            <a:spLocks noGrp="1"/>
          </p:cNvSpPr>
          <p:nvPr>
            <p:ph type="ctrTitle"/>
          </p:nvPr>
        </p:nvSpPr>
        <p:spPr>
          <a:xfrm>
            <a:off x="3836462" y="-70865"/>
            <a:ext cx="2745201" cy="1124837"/>
          </a:xfrm>
        </p:spPr>
        <p:txBody>
          <a:bodyPr>
            <a:normAutofit/>
          </a:bodyPr>
          <a:lstStyle/>
          <a:p>
            <a:r>
              <a:rPr lang="en-GB" b="1" dirty="0"/>
              <a:t>Week 2</a:t>
            </a:r>
          </a:p>
        </p:txBody>
      </p:sp>
      <p:sp>
        <p:nvSpPr>
          <p:cNvPr id="3" name="Subtitle 2">
            <a:extLst>
              <a:ext uri="{FF2B5EF4-FFF2-40B4-BE49-F238E27FC236}">
                <a16:creationId xmlns:a16="http://schemas.microsoft.com/office/drawing/2014/main" id="{56CC6C03-AD8D-2706-A28C-A79A14300EE5}"/>
              </a:ext>
            </a:extLst>
          </p:cNvPr>
          <p:cNvSpPr>
            <a:spLocks noGrp="1"/>
          </p:cNvSpPr>
          <p:nvPr>
            <p:ph type="subTitle" idx="1"/>
          </p:nvPr>
        </p:nvSpPr>
        <p:spPr>
          <a:xfrm>
            <a:off x="3823537" y="1289786"/>
            <a:ext cx="3136489" cy="2893334"/>
          </a:xfrm>
        </p:spPr>
        <p:txBody>
          <a:bodyPr>
            <a:noAutofit/>
          </a:bodyPr>
          <a:lstStyle/>
          <a:p>
            <a:pPr marL="457200" indent="-457200" algn="l">
              <a:lnSpc>
                <a:spcPct val="90000"/>
              </a:lnSpc>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Inspectors will meet care leavers, personal advisers and managers. </a:t>
            </a:r>
          </a:p>
          <a:p>
            <a:pPr marL="342900" indent="-342900" algn="l">
              <a:lnSpc>
                <a:spcPct val="90000"/>
              </a:lnSpc>
              <a:buFont typeface="Wingdings" panose="05000000000000000000" pitchFamily="2" charset="2"/>
              <a:buChar char="Ø"/>
            </a:pPr>
            <a:endParaRPr lang="en-GB" sz="2400" dirty="0">
              <a:solidFill>
                <a:schemeClr val="tx1"/>
              </a:solidFill>
              <a:latin typeface="Calibri" panose="020F0502020204030204" pitchFamily="34" charset="0"/>
              <a:cs typeface="Calibri" panose="020F0502020204030204" pitchFamily="34" charset="0"/>
            </a:endParaRPr>
          </a:p>
          <a:p>
            <a:pPr marL="457200" indent="-457200" algn="l">
              <a:lnSpc>
                <a:spcPct val="90000"/>
              </a:lnSpc>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A very detailed focus on the local offer, employment, apprenticeships, relationships, accommodation and they will delve deeply.</a:t>
            </a:r>
          </a:p>
        </p:txBody>
      </p:sp>
    </p:spTree>
    <p:extLst>
      <p:ext uri="{BB962C8B-B14F-4D97-AF65-F5344CB8AC3E}">
        <p14:creationId xmlns:p14="http://schemas.microsoft.com/office/powerpoint/2010/main" val="103352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4661C6-6191-B6C8-19C0-572A34F482CB}"/>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dirty="0">
                <a:solidFill>
                  <a:schemeClr val="tx1">
                    <a:lumMod val="85000"/>
                    <a:lumOff val="15000"/>
                  </a:schemeClr>
                </a:solidFill>
              </a:rPr>
              <a:t>Judgement</a:t>
            </a:r>
          </a:p>
        </p:txBody>
      </p:sp>
      <p:sp>
        <p:nvSpPr>
          <p:cNvPr id="3" name="Subtitle 2">
            <a:extLst>
              <a:ext uri="{FF2B5EF4-FFF2-40B4-BE49-F238E27FC236}">
                <a16:creationId xmlns:a16="http://schemas.microsoft.com/office/drawing/2014/main" id="{181A41EB-B65A-1A80-BC0A-F84709203524}"/>
              </a:ext>
            </a:extLst>
          </p:cNvPr>
          <p:cNvSpPr>
            <a:spLocks noGrp="1"/>
          </p:cNvSpPr>
          <p:nvPr>
            <p:ph type="subTitle" idx="1"/>
          </p:nvPr>
        </p:nvSpPr>
        <p:spPr>
          <a:xfrm>
            <a:off x="4334615" y="576297"/>
            <a:ext cx="3905987" cy="5242710"/>
          </a:xfrm>
        </p:spPr>
        <p:txBody>
          <a:bodyPr vert="horz" lIns="91440" tIns="45720" rIns="91440" bIns="45720" rtlCol="0" anchor="ctr">
            <a:normAutofit/>
          </a:bodyPr>
          <a:lstStyle/>
          <a:p>
            <a:pPr marL="571500" indent="-571500" algn="l" defTabSz="457200">
              <a:spcBef>
                <a:spcPts val="1000"/>
              </a:spcBef>
              <a:buFont typeface="Wingdings 3" charset="2"/>
              <a:buChar char=""/>
            </a:pPr>
            <a:r>
              <a:rPr lang="en-US" sz="3600" dirty="0">
                <a:solidFill>
                  <a:srgbClr val="FFFFFF"/>
                </a:solidFill>
                <a:latin typeface="Calibri" panose="020F0502020204030204" pitchFamily="34" charset="0"/>
                <a:cs typeface="Calibri" panose="020F0502020204030204" pitchFamily="34" charset="0"/>
              </a:rPr>
              <a:t>Inadequate</a:t>
            </a:r>
          </a:p>
          <a:p>
            <a:pPr marL="571500" indent="-571500" algn="l" defTabSz="457200">
              <a:spcBef>
                <a:spcPts val="1000"/>
              </a:spcBef>
              <a:buFont typeface="Wingdings 3" charset="2"/>
              <a:buChar char=""/>
            </a:pPr>
            <a:r>
              <a:rPr lang="en-US" sz="3600" dirty="0">
                <a:solidFill>
                  <a:srgbClr val="FFFFFF"/>
                </a:solidFill>
                <a:latin typeface="Calibri" panose="020F0502020204030204" pitchFamily="34" charset="0"/>
                <a:cs typeface="Calibri" panose="020F0502020204030204" pitchFamily="34" charset="0"/>
              </a:rPr>
              <a:t>Requires Improvement</a:t>
            </a:r>
          </a:p>
          <a:p>
            <a:pPr marL="571500" indent="-571500" algn="l" defTabSz="457200">
              <a:spcBef>
                <a:spcPts val="1000"/>
              </a:spcBef>
              <a:buFont typeface="Wingdings 3" charset="2"/>
              <a:buChar char=""/>
            </a:pPr>
            <a:r>
              <a:rPr lang="en-US" sz="3600" dirty="0">
                <a:solidFill>
                  <a:srgbClr val="FFFFFF"/>
                </a:solidFill>
                <a:latin typeface="Calibri" panose="020F0502020204030204" pitchFamily="34" charset="0"/>
                <a:cs typeface="Calibri" panose="020F0502020204030204" pitchFamily="34" charset="0"/>
              </a:rPr>
              <a:t>Good</a:t>
            </a:r>
          </a:p>
          <a:p>
            <a:pPr marL="571500" indent="-571500" algn="l" defTabSz="457200">
              <a:spcBef>
                <a:spcPts val="1000"/>
              </a:spcBef>
              <a:buFont typeface="Wingdings 3" charset="2"/>
              <a:buChar char=""/>
            </a:pPr>
            <a:r>
              <a:rPr lang="en-US" sz="3600" dirty="0">
                <a:solidFill>
                  <a:srgbClr val="FFFFFF"/>
                </a:solidFill>
                <a:latin typeface="Calibri" panose="020F0502020204030204" pitchFamily="34" charset="0"/>
                <a:cs typeface="Calibri" panose="020F0502020204030204" pitchFamily="34" charset="0"/>
              </a:rPr>
              <a:t>Outstanding</a:t>
            </a:r>
          </a:p>
        </p:txBody>
      </p:sp>
    </p:spTree>
    <p:extLst>
      <p:ext uri="{BB962C8B-B14F-4D97-AF65-F5344CB8AC3E}">
        <p14:creationId xmlns:p14="http://schemas.microsoft.com/office/powerpoint/2010/main" val="424035810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13BAFA5-94A2-0617-983F-305E406CFB21}"/>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a:solidFill>
                  <a:schemeClr val="tx1">
                    <a:lumMod val="85000"/>
                    <a:lumOff val="15000"/>
                  </a:schemeClr>
                </a:solidFill>
              </a:rPr>
              <a:t>Making judgements</a:t>
            </a:r>
          </a:p>
        </p:txBody>
      </p:sp>
      <p:sp>
        <p:nvSpPr>
          <p:cNvPr id="3" name="Subtitle 2">
            <a:extLst>
              <a:ext uri="{FF2B5EF4-FFF2-40B4-BE49-F238E27FC236}">
                <a16:creationId xmlns:a16="http://schemas.microsoft.com/office/drawing/2014/main" id="{7D8529CF-BA8E-B2B5-A651-3E01349F555B}"/>
              </a:ext>
            </a:extLst>
          </p:cNvPr>
          <p:cNvSpPr>
            <a:spLocks noGrp="1"/>
          </p:cNvSpPr>
          <p:nvPr>
            <p:ph type="subTitle" idx="1"/>
          </p:nvPr>
        </p:nvSpPr>
        <p:spPr>
          <a:xfrm>
            <a:off x="4236512" y="-102263"/>
            <a:ext cx="3905987" cy="6992031"/>
          </a:xfrm>
        </p:spPr>
        <p:txBody>
          <a:bodyPr vert="horz" lIns="91440" tIns="45720" rIns="91440" bIns="45720" rtlCol="0" anchor="ctr">
            <a:normAutofit/>
          </a:bodyPr>
          <a:lstStyle/>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Inspectors inspect against 17 headings in the evaluation criteria. </a:t>
            </a:r>
          </a:p>
          <a:p>
            <a:pPr algn="l" defTabSz="457200">
              <a:lnSpc>
                <a:spcPct val="90000"/>
              </a:lnSpc>
              <a:spcBef>
                <a:spcPts val="1000"/>
              </a:spcBef>
            </a:pPr>
            <a:endParaRPr lang="en-US" sz="300"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The experiences and progress of children who need help and protection.</a:t>
            </a:r>
          </a:p>
          <a:p>
            <a:pPr algn="l" defTabSz="457200">
              <a:lnSpc>
                <a:spcPct val="90000"/>
              </a:lnSpc>
              <a:spcBef>
                <a:spcPts val="1000"/>
              </a:spcBef>
              <a:buFont typeface="Wingdings 3" charset="2"/>
              <a:buChar char=""/>
            </a:pPr>
            <a:endParaRPr lang="en-US" sz="300" b="1"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Early help.</a:t>
            </a:r>
          </a:p>
          <a:p>
            <a:pPr algn="l" defTabSz="457200">
              <a:lnSpc>
                <a:spcPct val="90000"/>
              </a:lnSpc>
              <a:spcBef>
                <a:spcPts val="1000"/>
              </a:spcBef>
            </a:pPr>
            <a:endParaRPr lang="en-US" sz="300"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Identifying and responding to children’s needs and appropriate thresholds.</a:t>
            </a:r>
          </a:p>
          <a:p>
            <a:pPr algn="l" defTabSz="457200">
              <a:lnSpc>
                <a:spcPct val="90000"/>
              </a:lnSpc>
              <a:spcBef>
                <a:spcPts val="1000"/>
              </a:spcBef>
            </a:pPr>
            <a:endParaRPr lang="en-US" sz="1300"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Making good decisions an providing effective help.</a:t>
            </a:r>
          </a:p>
          <a:p>
            <a:pPr algn="l" defTabSz="457200">
              <a:lnSpc>
                <a:spcPct val="90000"/>
              </a:lnSpc>
              <a:spcBef>
                <a:spcPts val="1000"/>
              </a:spcBef>
              <a:buFont typeface="Wingdings 3" charset="2"/>
              <a:buChar char=""/>
            </a:pPr>
            <a:endParaRPr lang="en-US" sz="300"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Management oversight of practice.</a:t>
            </a:r>
          </a:p>
          <a:p>
            <a:pPr algn="l" defTabSz="457200">
              <a:lnSpc>
                <a:spcPct val="90000"/>
              </a:lnSpc>
              <a:spcBef>
                <a:spcPts val="1000"/>
              </a:spcBef>
            </a:pPr>
            <a:endParaRPr lang="en-US" sz="300"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Participation and direct work with children.</a:t>
            </a:r>
          </a:p>
          <a:p>
            <a:pPr algn="l" defTabSz="457200">
              <a:lnSpc>
                <a:spcPct val="90000"/>
              </a:lnSpc>
              <a:spcBef>
                <a:spcPts val="1000"/>
              </a:spcBef>
              <a:buFont typeface="Wingdings 3" charset="2"/>
              <a:buChar char=""/>
            </a:pPr>
            <a:endParaRPr lang="en-US" sz="300"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dirty="0">
                <a:solidFill>
                  <a:srgbClr val="FFFFFF"/>
                </a:solidFill>
                <a:latin typeface="Calibri" panose="020F0502020204030204" pitchFamily="34" charset="0"/>
                <a:cs typeface="Calibri" panose="020F0502020204030204" pitchFamily="34" charset="0"/>
              </a:rPr>
              <a:t>Identifying and responding to all types of abuse </a:t>
            </a:r>
            <a:r>
              <a:rPr lang="en-US" sz="1600" dirty="0" err="1">
                <a:solidFill>
                  <a:srgbClr val="FFFFFF"/>
                </a:solidFill>
                <a:latin typeface="Calibri" panose="020F0502020204030204" pitchFamily="34" charset="0"/>
                <a:cs typeface="Calibri" panose="020F0502020204030204" pitchFamily="34" charset="0"/>
              </a:rPr>
              <a:t>recognising</a:t>
            </a:r>
            <a:r>
              <a:rPr lang="en-US" sz="1600" dirty="0">
                <a:solidFill>
                  <a:srgbClr val="FFFFFF"/>
                </a:solidFill>
                <a:latin typeface="Calibri" panose="020F0502020204030204" pitchFamily="34" charset="0"/>
                <a:cs typeface="Calibri" panose="020F0502020204030204" pitchFamily="34" charset="0"/>
              </a:rPr>
              <a:t> the vulnerability of specific groups of children.</a:t>
            </a:r>
          </a:p>
          <a:p>
            <a:pPr marL="342900" indent="-342900" algn="l" defTabSz="457200">
              <a:lnSpc>
                <a:spcPct val="90000"/>
              </a:lnSpc>
              <a:spcBef>
                <a:spcPts val="1000"/>
              </a:spcBef>
              <a:buFont typeface="Wingdings 3" charset="2"/>
              <a:buChar char=""/>
            </a:pPr>
            <a:endParaRPr lang="en-US" sz="1100" dirty="0">
              <a:solidFill>
                <a:srgbClr val="FFFFFF"/>
              </a:solidFill>
            </a:endParaRPr>
          </a:p>
          <a:p>
            <a:pPr algn="l" defTabSz="457200">
              <a:lnSpc>
                <a:spcPct val="90000"/>
              </a:lnSpc>
              <a:spcBef>
                <a:spcPts val="1000"/>
              </a:spcBef>
              <a:buFont typeface="Wingdings 3" charset="2"/>
              <a:buChar char=""/>
            </a:pPr>
            <a:endParaRPr lang="en-US" sz="1100" dirty="0">
              <a:solidFill>
                <a:srgbClr val="FFFFFF"/>
              </a:solidFill>
            </a:endParaRPr>
          </a:p>
        </p:txBody>
      </p:sp>
    </p:spTree>
    <p:extLst>
      <p:ext uri="{BB962C8B-B14F-4D97-AF65-F5344CB8AC3E}">
        <p14:creationId xmlns:p14="http://schemas.microsoft.com/office/powerpoint/2010/main" val="152565976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4A77169-FBD4-F028-9CCE-098F99986483}"/>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dirty="0">
                <a:solidFill>
                  <a:schemeClr val="tx1">
                    <a:lumMod val="85000"/>
                    <a:lumOff val="15000"/>
                  </a:schemeClr>
                </a:solidFill>
              </a:rPr>
              <a:t>Making judgements</a:t>
            </a:r>
          </a:p>
        </p:txBody>
      </p:sp>
      <p:sp>
        <p:nvSpPr>
          <p:cNvPr id="3" name="Subtitle 2">
            <a:extLst>
              <a:ext uri="{FF2B5EF4-FFF2-40B4-BE49-F238E27FC236}">
                <a16:creationId xmlns:a16="http://schemas.microsoft.com/office/drawing/2014/main" id="{8E32B703-13AF-086B-E56C-68C11718504A}"/>
              </a:ext>
            </a:extLst>
          </p:cNvPr>
          <p:cNvSpPr>
            <a:spLocks noGrp="1"/>
          </p:cNvSpPr>
          <p:nvPr>
            <p:ph type="subTitle" idx="1"/>
          </p:nvPr>
        </p:nvSpPr>
        <p:spPr>
          <a:xfrm>
            <a:off x="4334615" y="576297"/>
            <a:ext cx="3905987" cy="5242710"/>
          </a:xfrm>
        </p:spPr>
        <p:txBody>
          <a:bodyPr vert="horz" lIns="91440" tIns="45720" rIns="91440" bIns="45720" rtlCol="0" anchor="ctr">
            <a:normAutofit/>
          </a:bodyPr>
          <a:lstStyle/>
          <a:p>
            <a:pPr marL="342900" indent="-342900" algn="l" defTabSz="457200">
              <a:lnSpc>
                <a:spcPct val="150000"/>
              </a:lnSpc>
              <a:spcBef>
                <a:spcPts val="1000"/>
              </a:spcBef>
              <a:buFont typeface="Wingdings 3" charset="2"/>
              <a:buChar char=""/>
            </a:pPr>
            <a:r>
              <a:rPr lang="en-US" sz="1800" b="1" dirty="0">
                <a:solidFill>
                  <a:srgbClr val="FFFFFF"/>
                </a:solidFill>
                <a:latin typeface="Calibri" panose="020F0502020204030204" pitchFamily="34" charset="0"/>
                <a:cs typeface="Calibri" panose="020F0502020204030204" pitchFamily="34" charset="0"/>
              </a:rPr>
              <a:t>The experiences and progress of children in care</a:t>
            </a:r>
          </a:p>
          <a:p>
            <a:pPr marL="342900" indent="-342900" algn="l" defTabSz="457200">
              <a:lnSpc>
                <a:spcPct val="150000"/>
              </a:lnSpc>
              <a:spcBef>
                <a:spcPts val="1000"/>
              </a:spcBef>
              <a:buFont typeface="Wingdings 3" charset="2"/>
              <a:buChar char=""/>
            </a:pPr>
            <a:r>
              <a:rPr lang="en-US" sz="1800" dirty="0">
                <a:solidFill>
                  <a:srgbClr val="FFFFFF"/>
                </a:solidFill>
                <a:latin typeface="Calibri" panose="020F0502020204030204" pitchFamily="34" charset="0"/>
                <a:cs typeface="Calibri" panose="020F0502020204030204" pitchFamily="34" charset="0"/>
              </a:rPr>
              <a:t>Making good decisions for children</a:t>
            </a:r>
          </a:p>
          <a:p>
            <a:pPr marL="342900" indent="-342900" algn="l" defTabSz="457200">
              <a:lnSpc>
                <a:spcPct val="150000"/>
              </a:lnSpc>
              <a:spcBef>
                <a:spcPts val="1000"/>
              </a:spcBef>
              <a:buFont typeface="Wingdings 3" charset="2"/>
              <a:buChar char=""/>
            </a:pPr>
            <a:r>
              <a:rPr lang="en-US" sz="1800" dirty="0">
                <a:solidFill>
                  <a:srgbClr val="FFFFFF"/>
                </a:solidFill>
                <a:latin typeface="Calibri" panose="020F0502020204030204" pitchFamily="34" charset="0"/>
                <a:cs typeface="Calibri" panose="020F0502020204030204" pitchFamily="34" charset="0"/>
              </a:rPr>
              <a:t>Participation and direct work with children in care </a:t>
            </a:r>
          </a:p>
          <a:p>
            <a:pPr marL="342900" indent="-342900" algn="l" defTabSz="457200">
              <a:lnSpc>
                <a:spcPct val="150000"/>
              </a:lnSpc>
              <a:spcBef>
                <a:spcPts val="1000"/>
              </a:spcBef>
              <a:buFont typeface="Wingdings 3" charset="2"/>
              <a:buChar char=""/>
            </a:pPr>
            <a:r>
              <a:rPr lang="en-US" sz="1800" dirty="0">
                <a:solidFill>
                  <a:srgbClr val="FFFFFF"/>
                </a:solidFill>
                <a:latin typeface="Calibri" panose="020F0502020204030204" pitchFamily="34" charset="0"/>
                <a:cs typeface="Calibri" panose="020F0502020204030204" pitchFamily="34" charset="0"/>
              </a:rPr>
              <a:t>Helping and protecting</a:t>
            </a:r>
          </a:p>
          <a:p>
            <a:pPr marL="342900" indent="-342900" algn="l" defTabSz="457200">
              <a:lnSpc>
                <a:spcPct val="150000"/>
              </a:lnSpc>
              <a:spcBef>
                <a:spcPts val="1000"/>
              </a:spcBef>
              <a:buFont typeface="Wingdings 3" charset="2"/>
              <a:buChar char=""/>
            </a:pPr>
            <a:r>
              <a:rPr lang="en-US" sz="1800" dirty="0">
                <a:solidFill>
                  <a:srgbClr val="FFFFFF"/>
                </a:solidFill>
                <a:latin typeface="Calibri" panose="020F0502020204030204" pitchFamily="34" charset="0"/>
                <a:cs typeface="Calibri" panose="020F0502020204030204" pitchFamily="34" charset="0"/>
              </a:rPr>
              <a:t>Health</a:t>
            </a:r>
          </a:p>
          <a:p>
            <a:pPr marL="342900" indent="-342900" algn="l" defTabSz="457200">
              <a:lnSpc>
                <a:spcPct val="150000"/>
              </a:lnSpc>
              <a:spcBef>
                <a:spcPts val="1000"/>
              </a:spcBef>
              <a:buFont typeface="Wingdings 3" charset="2"/>
              <a:buChar char=""/>
            </a:pPr>
            <a:r>
              <a:rPr lang="en-US" sz="1800" dirty="0">
                <a:solidFill>
                  <a:srgbClr val="FFFFFF"/>
                </a:solidFill>
                <a:latin typeface="Calibri" panose="020F0502020204030204" pitchFamily="34" charset="0"/>
                <a:cs typeface="Calibri" panose="020F0502020204030204" pitchFamily="34" charset="0"/>
              </a:rPr>
              <a:t>Learning and enjoyment</a:t>
            </a:r>
          </a:p>
          <a:p>
            <a:pPr marL="342900" indent="-342900" algn="l" defTabSz="457200">
              <a:lnSpc>
                <a:spcPct val="150000"/>
              </a:lnSpc>
              <a:spcBef>
                <a:spcPts val="1000"/>
              </a:spcBef>
              <a:buFont typeface="Wingdings 3" charset="2"/>
              <a:buChar char=""/>
            </a:pPr>
            <a:r>
              <a:rPr lang="en-US" sz="1800" dirty="0">
                <a:solidFill>
                  <a:srgbClr val="FFFFFF"/>
                </a:solidFill>
                <a:latin typeface="Calibri" panose="020F0502020204030204" pitchFamily="34" charset="0"/>
                <a:cs typeface="Calibri" panose="020F0502020204030204" pitchFamily="34" charset="0"/>
              </a:rPr>
              <a:t>Stability and permanence</a:t>
            </a:r>
          </a:p>
          <a:p>
            <a:pPr algn="l" defTabSz="457200">
              <a:spcBef>
                <a:spcPts val="1000"/>
              </a:spcBef>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33390981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ildren raising their hands&#10;&#10;Description automatically generated">
            <a:extLst>
              <a:ext uri="{FF2B5EF4-FFF2-40B4-BE49-F238E27FC236}">
                <a16:creationId xmlns:a16="http://schemas.microsoft.com/office/drawing/2014/main" id="{821B1E14-3BEE-AEA9-6631-5A774FB6F957}"/>
              </a:ext>
            </a:extLst>
          </p:cNvPr>
          <p:cNvPicPr>
            <a:picLocks noChangeAspect="1"/>
          </p:cNvPicPr>
          <p:nvPr/>
        </p:nvPicPr>
        <p:blipFill>
          <a:blip r:embed="rId2"/>
          <a:stretch>
            <a:fillRect/>
          </a:stretch>
        </p:blipFill>
        <p:spPr>
          <a:xfrm>
            <a:off x="154514" y="150420"/>
            <a:ext cx="8331734" cy="6182510"/>
          </a:xfrm>
          <a:prstGeom prst="rect">
            <a:avLst/>
          </a:prstGeom>
        </p:spPr>
      </p:pic>
      <p:sp>
        <p:nvSpPr>
          <p:cNvPr id="3" name="Subtitle 2">
            <a:extLst>
              <a:ext uri="{FF2B5EF4-FFF2-40B4-BE49-F238E27FC236}">
                <a16:creationId xmlns:a16="http://schemas.microsoft.com/office/drawing/2014/main" id="{CA940A58-E398-27EE-2468-792F534B13EE}"/>
              </a:ext>
            </a:extLst>
          </p:cNvPr>
          <p:cNvSpPr>
            <a:spLocks noGrp="1"/>
          </p:cNvSpPr>
          <p:nvPr>
            <p:ph type="subTitle" idx="1"/>
          </p:nvPr>
        </p:nvSpPr>
        <p:spPr>
          <a:xfrm>
            <a:off x="336884" y="766681"/>
            <a:ext cx="8056345" cy="4122214"/>
          </a:xfrm>
        </p:spPr>
        <p:txBody>
          <a:bodyPr/>
          <a:lstStyle/>
          <a:p>
            <a:pPr marL="0" indent="0" algn="just">
              <a:buNone/>
            </a:pPr>
            <a:r>
              <a:rPr lang="en-GB" sz="1800" dirty="0">
                <a:solidFill>
                  <a:schemeClr val="tx1"/>
                </a:solidFill>
              </a:rPr>
              <a:t>Inspections focus on the effectiveness of local authority services and arrangements:</a:t>
            </a:r>
          </a:p>
          <a:p>
            <a:pPr marL="342900" indent="-342900" algn="just">
              <a:buFont typeface="Arial" panose="020B0604020202020204" pitchFamily="34" charset="0"/>
              <a:buChar char="•"/>
            </a:pPr>
            <a:r>
              <a:rPr lang="en-GB" sz="1800" dirty="0">
                <a:solidFill>
                  <a:schemeClr val="tx1"/>
                </a:solidFill>
              </a:rPr>
              <a:t>To help and protect children.</a:t>
            </a:r>
          </a:p>
          <a:p>
            <a:pPr algn="just"/>
            <a:endParaRPr lang="en-GB" sz="900" dirty="0">
              <a:solidFill>
                <a:schemeClr val="tx1"/>
              </a:solidFill>
            </a:endParaRPr>
          </a:p>
          <a:p>
            <a:pPr marL="342900" indent="-342900" algn="just">
              <a:buFont typeface="Arial" panose="020B0604020202020204" pitchFamily="34" charset="0"/>
              <a:buChar char="•"/>
            </a:pPr>
            <a:r>
              <a:rPr lang="en-GB" sz="1800" dirty="0">
                <a:solidFill>
                  <a:schemeClr val="tx1"/>
                </a:solidFill>
              </a:rPr>
              <a:t>The experiences and progress of children in care wherever they live including those children who return home.</a:t>
            </a:r>
          </a:p>
          <a:p>
            <a:pPr algn="just"/>
            <a:endParaRPr lang="en-GB" sz="900" dirty="0">
              <a:solidFill>
                <a:schemeClr val="tx1"/>
              </a:solidFill>
            </a:endParaRPr>
          </a:p>
          <a:p>
            <a:pPr marL="342900" indent="-342900" algn="just">
              <a:buFont typeface="Arial" panose="020B0604020202020204" pitchFamily="34" charset="0"/>
              <a:buChar char="•"/>
            </a:pPr>
            <a:r>
              <a:rPr lang="en-GB" sz="1800" dirty="0">
                <a:solidFill>
                  <a:schemeClr val="tx1"/>
                </a:solidFill>
              </a:rPr>
              <a:t>The arrangements for permanence for children who are looked after including adoption.</a:t>
            </a:r>
          </a:p>
          <a:p>
            <a:pPr algn="just"/>
            <a:endParaRPr lang="en-GB" sz="900" dirty="0">
              <a:solidFill>
                <a:schemeClr val="tx1"/>
              </a:solidFill>
            </a:endParaRPr>
          </a:p>
          <a:p>
            <a:pPr marL="285750" indent="-285750" algn="just">
              <a:buFont typeface="Arial" panose="020B0604020202020204" pitchFamily="34" charset="0"/>
              <a:buChar char="•"/>
            </a:pPr>
            <a:r>
              <a:rPr lang="en-GB" sz="1800" dirty="0">
                <a:solidFill>
                  <a:schemeClr val="tx1"/>
                </a:solidFill>
              </a:rPr>
              <a:t>The experiences and progress of care leavers (new judgement area Jan 2023)</a:t>
            </a:r>
          </a:p>
          <a:p>
            <a:pPr marL="342900" indent="-342900" algn="just">
              <a:buFont typeface="Arial" panose="020B0604020202020204" pitchFamily="34" charset="0"/>
              <a:buChar char="•"/>
            </a:pPr>
            <a:endParaRPr lang="en-GB" sz="2000" dirty="0">
              <a:solidFill>
                <a:schemeClr val="tx1"/>
              </a:solidFill>
            </a:endParaRPr>
          </a:p>
          <a:p>
            <a:pPr marL="457200" indent="-457200" algn="just">
              <a:buFont typeface="Arial" panose="020B0604020202020204" pitchFamily="34" charset="0"/>
              <a:buChar char="•"/>
            </a:pPr>
            <a:endParaRPr lang="en-GB" dirty="0">
              <a:solidFill>
                <a:schemeClr val="tx1"/>
              </a:solidFill>
            </a:endParaRPr>
          </a:p>
        </p:txBody>
      </p:sp>
      <p:sp>
        <p:nvSpPr>
          <p:cNvPr id="2" name="Title 1">
            <a:extLst>
              <a:ext uri="{FF2B5EF4-FFF2-40B4-BE49-F238E27FC236}">
                <a16:creationId xmlns:a16="http://schemas.microsoft.com/office/drawing/2014/main" id="{EFF45FAC-4076-3AB0-9E0F-D5EEEEDE5F68}"/>
              </a:ext>
            </a:extLst>
          </p:cNvPr>
          <p:cNvSpPr>
            <a:spLocks noGrp="1"/>
          </p:cNvSpPr>
          <p:nvPr>
            <p:ph type="ctrTitle"/>
          </p:nvPr>
        </p:nvSpPr>
        <p:spPr>
          <a:xfrm>
            <a:off x="648057" y="175963"/>
            <a:ext cx="7344649" cy="1389718"/>
          </a:xfrm>
        </p:spPr>
        <p:txBody>
          <a:bodyPr/>
          <a:lstStyle/>
          <a:p>
            <a:r>
              <a:rPr lang="en-GB" sz="3600" b="1" dirty="0"/>
              <a:t>Ofsted</a:t>
            </a:r>
            <a:r>
              <a:rPr lang="en-GB" sz="3600" dirty="0"/>
              <a:t> </a:t>
            </a:r>
            <a:r>
              <a:rPr lang="en-GB" sz="3600" b="1" dirty="0"/>
              <a:t>Focus </a:t>
            </a:r>
          </a:p>
        </p:txBody>
      </p:sp>
    </p:spTree>
    <p:extLst>
      <p:ext uri="{BB962C8B-B14F-4D97-AF65-F5344CB8AC3E}">
        <p14:creationId xmlns:p14="http://schemas.microsoft.com/office/powerpoint/2010/main" val="353474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2" name="Group 21">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23" name="Straight Connector 22">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4E74C08-FB6F-BECB-1D92-D01447AD43C9}"/>
              </a:ext>
            </a:extLst>
          </p:cNvPr>
          <p:cNvSpPr>
            <a:spLocks noGrp="1"/>
          </p:cNvSpPr>
          <p:nvPr>
            <p:ph type="ctrTitle"/>
          </p:nvPr>
        </p:nvSpPr>
        <p:spPr>
          <a:xfrm>
            <a:off x="445906" y="374444"/>
            <a:ext cx="6092665" cy="1248645"/>
          </a:xfrm>
        </p:spPr>
        <p:txBody>
          <a:bodyPr vert="horz" lIns="91440" tIns="45720" rIns="91440" bIns="45720" rtlCol="0" anchor="t">
            <a:normAutofit/>
          </a:bodyPr>
          <a:lstStyle/>
          <a:p>
            <a:pPr algn="l" defTabSz="457200"/>
            <a:r>
              <a:rPr lang="en-US" sz="3600" b="1" dirty="0"/>
              <a:t>The experience and progress of care leavers</a:t>
            </a:r>
          </a:p>
        </p:txBody>
      </p:sp>
      <p:sp>
        <p:nvSpPr>
          <p:cNvPr id="3" name="Subtitle 2">
            <a:extLst>
              <a:ext uri="{FF2B5EF4-FFF2-40B4-BE49-F238E27FC236}">
                <a16:creationId xmlns:a16="http://schemas.microsoft.com/office/drawing/2014/main" id="{A8E92C8A-BEE1-9224-0457-BD3BFD1D60C4}"/>
              </a:ext>
            </a:extLst>
          </p:cNvPr>
          <p:cNvSpPr>
            <a:spLocks noGrp="1"/>
          </p:cNvSpPr>
          <p:nvPr>
            <p:ph type="subTitle" idx="1"/>
          </p:nvPr>
        </p:nvSpPr>
        <p:spPr>
          <a:xfrm>
            <a:off x="480042" y="2042556"/>
            <a:ext cx="6092665" cy="3668768"/>
          </a:xfrm>
        </p:spPr>
        <p:txBody>
          <a:bodyPr vert="horz" lIns="91440" tIns="45720" rIns="91440" bIns="45720" rtlCol="0">
            <a:normAutofit/>
          </a:bodyPr>
          <a:lstStyle/>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Relationships and participation</a:t>
            </a:r>
          </a:p>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Health and emotional well being</a:t>
            </a:r>
          </a:p>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Local offer for care leavers</a:t>
            </a:r>
          </a:p>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Making good decisions for care leavers</a:t>
            </a:r>
          </a:p>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Helping and protecting</a:t>
            </a:r>
          </a:p>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Employment, education and training</a:t>
            </a:r>
          </a:p>
          <a:p>
            <a:pPr marL="342900" indent="-342900" algn="l" defTabSz="457200">
              <a:spcBef>
                <a:spcPts val="1000"/>
              </a:spcBef>
              <a:buFont typeface="Wingdings 3" charset="2"/>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Support into adulthood</a:t>
            </a:r>
          </a:p>
          <a:p>
            <a:pPr algn="l" defTabSz="457200">
              <a:spcBef>
                <a:spcPts val="1000"/>
              </a:spcBef>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55692180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30" name="Straight Connector 2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1" name="Rectangle 4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43" name="Rectangle 4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45" name="Straight Connector 4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Freeform: Shape 5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3C717A9-4142-C99F-E776-F9E8DB367E56}"/>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a:solidFill>
                  <a:schemeClr val="tx1">
                    <a:lumMod val="85000"/>
                    <a:lumOff val="15000"/>
                  </a:schemeClr>
                </a:solidFill>
              </a:rPr>
              <a:t>What can you do</a:t>
            </a:r>
          </a:p>
        </p:txBody>
      </p:sp>
      <p:sp>
        <p:nvSpPr>
          <p:cNvPr id="3" name="Subtitle 2">
            <a:extLst>
              <a:ext uri="{FF2B5EF4-FFF2-40B4-BE49-F238E27FC236}">
                <a16:creationId xmlns:a16="http://schemas.microsoft.com/office/drawing/2014/main" id="{340C6F60-2320-BE2B-F8FB-CAE9C1A3F4E4}"/>
              </a:ext>
            </a:extLst>
          </p:cNvPr>
          <p:cNvSpPr>
            <a:spLocks noGrp="1"/>
          </p:cNvSpPr>
          <p:nvPr>
            <p:ph type="subTitle" idx="1"/>
          </p:nvPr>
        </p:nvSpPr>
        <p:spPr>
          <a:xfrm>
            <a:off x="4334615" y="576297"/>
            <a:ext cx="3905987" cy="5242710"/>
          </a:xfrm>
        </p:spPr>
        <p:txBody>
          <a:bodyPr vert="horz" lIns="91440" tIns="45720" rIns="91440" bIns="45720" rtlCol="0" anchor="ctr">
            <a:normAutofit/>
          </a:bodyPr>
          <a:lstStyle/>
          <a:p>
            <a:pPr marL="342900" indent="-342900" algn="l" defTabSz="457200">
              <a:lnSpc>
                <a:spcPct val="150000"/>
              </a:lnSpc>
              <a:spcBef>
                <a:spcPts val="1000"/>
              </a:spcBef>
              <a:buFont typeface="Wingdings 3" charset="2"/>
              <a:buChar char=""/>
            </a:pPr>
            <a:r>
              <a:rPr lang="en-US" sz="2000" b="1" dirty="0">
                <a:solidFill>
                  <a:srgbClr val="FFFFFF"/>
                </a:solidFill>
                <a:latin typeface="Calibri" panose="020F0502020204030204" pitchFamily="34" charset="0"/>
                <a:cs typeface="Calibri" panose="020F0502020204030204" pitchFamily="34" charset="0"/>
              </a:rPr>
              <a:t>Start to prepare.</a:t>
            </a:r>
          </a:p>
          <a:p>
            <a:pPr marL="342900" indent="-342900" algn="l" defTabSz="457200">
              <a:lnSpc>
                <a:spcPct val="150000"/>
              </a:lnSpc>
              <a:spcBef>
                <a:spcPts val="1000"/>
              </a:spcBef>
              <a:buFont typeface="Wingdings 3" charset="2"/>
              <a:buChar char=""/>
            </a:pPr>
            <a:r>
              <a:rPr lang="en-US" sz="2000" b="1" dirty="0">
                <a:solidFill>
                  <a:srgbClr val="FFFFFF"/>
                </a:solidFill>
                <a:latin typeface="Calibri" panose="020F0502020204030204" pitchFamily="34" charset="0"/>
                <a:cs typeface="Calibri" panose="020F0502020204030204" pitchFamily="34" charset="0"/>
              </a:rPr>
              <a:t>Talk to your manager about any worries you have so that we know about them.</a:t>
            </a:r>
          </a:p>
          <a:p>
            <a:pPr marL="342900" indent="-342900" algn="l" defTabSz="457200">
              <a:lnSpc>
                <a:spcPct val="150000"/>
              </a:lnSpc>
              <a:spcBef>
                <a:spcPts val="1000"/>
              </a:spcBef>
              <a:buFont typeface="Wingdings 3" charset="2"/>
              <a:buChar char=""/>
            </a:pPr>
            <a:r>
              <a:rPr lang="en-US" sz="2000" b="1" dirty="0">
                <a:solidFill>
                  <a:srgbClr val="FFFFFF"/>
                </a:solidFill>
                <a:latin typeface="Calibri" panose="020F0502020204030204" pitchFamily="34" charset="0"/>
                <a:cs typeface="Calibri" panose="020F0502020204030204" pitchFamily="34" charset="0"/>
              </a:rPr>
              <a:t>Ensure assessments and plans are up to date.</a:t>
            </a:r>
          </a:p>
          <a:p>
            <a:pPr marL="342900" indent="-342900" algn="l" defTabSz="457200">
              <a:lnSpc>
                <a:spcPct val="150000"/>
              </a:lnSpc>
              <a:spcBef>
                <a:spcPts val="1000"/>
              </a:spcBef>
              <a:buFont typeface="Wingdings 3" charset="2"/>
              <a:buChar char=""/>
            </a:pPr>
            <a:r>
              <a:rPr lang="en-US" sz="2000" b="1" dirty="0">
                <a:solidFill>
                  <a:srgbClr val="FFFFFF"/>
                </a:solidFill>
                <a:latin typeface="Calibri" panose="020F0502020204030204" pitchFamily="34" charset="0"/>
                <a:cs typeface="Calibri" panose="020F0502020204030204" pitchFamily="34" charset="0"/>
              </a:rPr>
              <a:t>Case records and supervision are up to date.</a:t>
            </a:r>
          </a:p>
          <a:p>
            <a:pPr marL="342900" indent="-342900" algn="l" defTabSz="457200">
              <a:lnSpc>
                <a:spcPct val="150000"/>
              </a:lnSpc>
              <a:spcBef>
                <a:spcPts val="1000"/>
              </a:spcBef>
              <a:buFont typeface="Wingdings 3" charset="2"/>
              <a:buChar char=""/>
            </a:pPr>
            <a:r>
              <a:rPr lang="en-US" sz="2000" b="1" dirty="0">
                <a:solidFill>
                  <a:srgbClr val="FFFFFF"/>
                </a:solidFill>
                <a:latin typeface="Calibri" panose="020F0502020204030204" pitchFamily="34" charset="0"/>
                <a:cs typeface="Calibri" panose="020F0502020204030204" pitchFamily="34" charset="0"/>
              </a:rPr>
              <a:t>Chronologies up to date.</a:t>
            </a:r>
          </a:p>
          <a:p>
            <a:pPr marL="342900" indent="-342900" algn="l" defTabSz="457200">
              <a:lnSpc>
                <a:spcPct val="150000"/>
              </a:lnSpc>
              <a:spcBef>
                <a:spcPts val="1000"/>
              </a:spcBef>
              <a:buFont typeface="Wingdings 3" charset="2"/>
              <a:buChar char=""/>
            </a:pPr>
            <a:r>
              <a:rPr lang="en-US" sz="2000" b="1" dirty="0">
                <a:solidFill>
                  <a:srgbClr val="FFFFFF"/>
                </a:solidFill>
                <a:latin typeface="Calibri" panose="020F0502020204030204" pitchFamily="34" charset="0"/>
                <a:cs typeface="Calibri" panose="020F0502020204030204" pitchFamily="34" charset="0"/>
              </a:rPr>
              <a:t>Don’t worry!</a:t>
            </a:r>
          </a:p>
        </p:txBody>
      </p:sp>
    </p:spTree>
    <p:extLst>
      <p:ext uri="{BB962C8B-B14F-4D97-AF65-F5344CB8AC3E}">
        <p14:creationId xmlns:p14="http://schemas.microsoft.com/office/powerpoint/2010/main" val="88563388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96A4C444-9DA9-8892-0BED-87EFBB60E845}"/>
              </a:ext>
            </a:extLst>
          </p:cNvPr>
          <p:cNvPicPr>
            <a:picLocks noChangeAspect="1"/>
          </p:cNvPicPr>
          <p:nvPr/>
        </p:nvPicPr>
        <p:blipFill>
          <a:blip r:embed="rId2"/>
          <a:stretch>
            <a:fillRect/>
          </a:stretch>
        </p:blipFill>
        <p:spPr>
          <a:xfrm>
            <a:off x="1400317" y="1198466"/>
            <a:ext cx="6299893" cy="4086417"/>
          </a:xfrm>
          <a:prstGeom prst="rect">
            <a:avLst/>
          </a:prstGeom>
        </p:spPr>
      </p:pic>
      <p:sp>
        <p:nvSpPr>
          <p:cNvPr id="8" name="TextBox 7">
            <a:extLst>
              <a:ext uri="{FF2B5EF4-FFF2-40B4-BE49-F238E27FC236}">
                <a16:creationId xmlns:a16="http://schemas.microsoft.com/office/drawing/2014/main" id="{202B4AAA-3839-3E26-1109-2B99D12FEF91}"/>
              </a:ext>
            </a:extLst>
          </p:cNvPr>
          <p:cNvSpPr txBox="1"/>
          <p:nvPr/>
        </p:nvSpPr>
        <p:spPr>
          <a:xfrm>
            <a:off x="3003081" y="196750"/>
            <a:ext cx="4600876" cy="1569660"/>
          </a:xfrm>
          <a:prstGeom prst="rect">
            <a:avLst/>
          </a:prstGeom>
          <a:noFill/>
        </p:spPr>
        <p:txBody>
          <a:bodyPr wrap="square" rtlCol="0">
            <a:spAutoFit/>
          </a:bodyPr>
          <a:lstStyle/>
          <a:p>
            <a:r>
              <a:rPr lang="en-GB" sz="9600" b="1" dirty="0">
                <a:latin typeface="Calibri" panose="020F0502020204030204" pitchFamily="34" charset="0"/>
                <a:cs typeface="Calibri" panose="020F0502020204030204" pitchFamily="34" charset="0"/>
              </a:rPr>
              <a:t>Q&amp;A</a:t>
            </a:r>
          </a:p>
        </p:txBody>
      </p:sp>
    </p:spTree>
    <p:extLst>
      <p:ext uri="{BB962C8B-B14F-4D97-AF65-F5344CB8AC3E}">
        <p14:creationId xmlns:p14="http://schemas.microsoft.com/office/powerpoint/2010/main" val="307900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DA08-757E-669F-4BB1-48112BFCD70E}"/>
              </a:ext>
            </a:extLst>
          </p:cNvPr>
          <p:cNvSpPr>
            <a:spLocks noGrp="1"/>
          </p:cNvSpPr>
          <p:nvPr>
            <p:ph type="ctrTitle"/>
          </p:nvPr>
        </p:nvSpPr>
        <p:spPr>
          <a:xfrm>
            <a:off x="648057" y="227029"/>
            <a:ext cx="7344649" cy="841375"/>
          </a:xfrm>
        </p:spPr>
        <p:txBody>
          <a:bodyPr/>
          <a:lstStyle/>
          <a:p>
            <a:r>
              <a:rPr lang="en-GB" sz="4000" b="1" dirty="0">
                <a:ln w="0"/>
                <a:solidFill>
                  <a:schemeClr val="accent1"/>
                </a:solidFill>
                <a:effectLst>
                  <a:outerShdw blurRad="38100" dist="25400" dir="5400000" algn="ctr" rotWithShape="0">
                    <a:srgbClr val="6E747A">
                      <a:alpha val="43000"/>
                    </a:srgbClr>
                  </a:outerShdw>
                </a:effectLst>
              </a:rPr>
              <a:t>Inspectors will also evaluate:</a:t>
            </a:r>
          </a:p>
        </p:txBody>
      </p:sp>
      <p:pic>
        <p:nvPicPr>
          <p:cNvPr id="5" name="Picture 4" descr="A picture containing text, toy, colorful&#10;&#10;Description automatically generated">
            <a:extLst>
              <a:ext uri="{FF2B5EF4-FFF2-40B4-BE49-F238E27FC236}">
                <a16:creationId xmlns:a16="http://schemas.microsoft.com/office/drawing/2014/main" id="{9B357B32-578E-9AAB-F977-B662B302FA58}"/>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49554" y="151184"/>
            <a:ext cx="8341653" cy="6180981"/>
          </a:xfrm>
          <a:prstGeom prst="rect">
            <a:avLst/>
          </a:prstGeom>
        </p:spPr>
      </p:pic>
      <p:sp>
        <p:nvSpPr>
          <p:cNvPr id="3" name="Subtitle 2">
            <a:extLst>
              <a:ext uri="{FF2B5EF4-FFF2-40B4-BE49-F238E27FC236}">
                <a16:creationId xmlns:a16="http://schemas.microsoft.com/office/drawing/2014/main" id="{28840111-053B-2D70-ECE3-E49FF7F4CE06}"/>
              </a:ext>
            </a:extLst>
          </p:cNvPr>
          <p:cNvSpPr>
            <a:spLocks noGrp="1"/>
          </p:cNvSpPr>
          <p:nvPr>
            <p:ph type="subTitle" idx="1"/>
          </p:nvPr>
        </p:nvSpPr>
        <p:spPr>
          <a:xfrm>
            <a:off x="576154" y="1273571"/>
            <a:ext cx="7488454" cy="3525793"/>
          </a:xfrm>
        </p:spPr>
        <p:txBody>
          <a:bodyPr/>
          <a:lstStyle/>
          <a:p>
            <a:pPr marL="457200" indent="-457200" algn="l">
              <a:buFont typeface="Wingdings" panose="05000000000000000000" pitchFamily="2" charset="2"/>
              <a:buChar char="§"/>
            </a:pPr>
            <a:r>
              <a:rPr lang="en-GB" sz="2800" b="1" dirty="0">
                <a:solidFill>
                  <a:schemeClr val="tx1"/>
                </a:solidFill>
              </a:rPr>
              <a:t>The effectiveness of leaders and managers</a:t>
            </a:r>
          </a:p>
          <a:p>
            <a:pPr marL="457200" indent="-457200" algn="l">
              <a:buFont typeface="Wingdings" panose="05000000000000000000" pitchFamily="2" charset="2"/>
              <a:buChar char="§"/>
            </a:pPr>
            <a:endParaRPr lang="en-GB" sz="2800" b="1" dirty="0">
              <a:solidFill>
                <a:schemeClr val="tx1"/>
              </a:solidFill>
            </a:endParaRPr>
          </a:p>
          <a:p>
            <a:pPr marL="457200" indent="-457200" algn="l">
              <a:buFont typeface="Wingdings" panose="05000000000000000000" pitchFamily="2" charset="2"/>
              <a:buChar char="§"/>
            </a:pPr>
            <a:r>
              <a:rPr lang="en-GB" sz="2800" b="1" dirty="0">
                <a:solidFill>
                  <a:schemeClr val="tx1"/>
                </a:solidFill>
              </a:rPr>
              <a:t>The impact they have on the lives of children and </a:t>
            </a:r>
          </a:p>
          <a:p>
            <a:pPr marL="457200" indent="-457200" algn="l">
              <a:buFont typeface="Wingdings" panose="05000000000000000000" pitchFamily="2" charset="2"/>
              <a:buChar char="§"/>
            </a:pPr>
            <a:endParaRPr lang="en-GB" sz="2800" b="1" dirty="0">
              <a:solidFill>
                <a:schemeClr val="tx1"/>
              </a:solidFill>
            </a:endParaRPr>
          </a:p>
          <a:p>
            <a:pPr marL="457200" indent="-457200" algn="l">
              <a:buFont typeface="Wingdings" panose="05000000000000000000" pitchFamily="2" charset="2"/>
              <a:buChar char="§"/>
            </a:pPr>
            <a:r>
              <a:rPr lang="en-GB" sz="2800" b="1" dirty="0">
                <a:solidFill>
                  <a:schemeClr val="tx1"/>
                </a:solidFill>
              </a:rPr>
              <a:t>The quality of professional practice</a:t>
            </a:r>
          </a:p>
          <a:p>
            <a:pPr algn="just"/>
            <a:endParaRPr lang="en-GB" dirty="0"/>
          </a:p>
        </p:txBody>
      </p:sp>
    </p:spTree>
    <p:extLst>
      <p:ext uri="{BB962C8B-B14F-4D97-AF65-F5344CB8AC3E}">
        <p14:creationId xmlns:p14="http://schemas.microsoft.com/office/powerpoint/2010/main" val="413983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6B5E-0B53-8834-80B5-AE3AA7FA622C}"/>
              </a:ext>
            </a:extLst>
          </p:cNvPr>
          <p:cNvSpPr>
            <a:spLocks noGrp="1"/>
          </p:cNvSpPr>
          <p:nvPr>
            <p:ph type="ctrTitle"/>
          </p:nvPr>
        </p:nvSpPr>
        <p:spPr>
          <a:xfrm>
            <a:off x="2333654" y="275055"/>
            <a:ext cx="4206528" cy="644843"/>
          </a:xfrm>
          <a:effectLst>
            <a:glow rad="228600">
              <a:schemeClr val="accent1">
                <a:satMod val="175000"/>
                <a:alpha val="40000"/>
              </a:schemeClr>
            </a:glow>
          </a:effectLst>
        </p:spPr>
        <p:txBody>
          <a:bodyPr/>
          <a:lstStyle/>
          <a:p>
            <a:r>
              <a:rPr lang="en-GB" b="1" dirty="0">
                <a:ln w="0"/>
                <a:solidFill>
                  <a:schemeClr val="accent1"/>
                </a:solidFill>
                <a:effectLst>
                  <a:outerShdw blurRad="38100" dist="25400" dir="5400000" algn="ctr" rotWithShape="0">
                    <a:srgbClr val="6E747A">
                      <a:alpha val="43000"/>
                    </a:srgbClr>
                  </a:outerShdw>
                </a:effectLst>
              </a:rPr>
              <a:t>Ofsted Activity</a:t>
            </a:r>
          </a:p>
        </p:txBody>
      </p:sp>
      <p:sp>
        <p:nvSpPr>
          <p:cNvPr id="3" name="Subtitle 2">
            <a:extLst>
              <a:ext uri="{FF2B5EF4-FFF2-40B4-BE49-F238E27FC236}">
                <a16:creationId xmlns:a16="http://schemas.microsoft.com/office/drawing/2014/main" id="{524A1FF8-DF8B-E60D-25D4-D3F9B292B1E2}"/>
              </a:ext>
            </a:extLst>
          </p:cNvPr>
          <p:cNvSpPr>
            <a:spLocks noGrp="1"/>
          </p:cNvSpPr>
          <p:nvPr>
            <p:ph type="subTitle" idx="1"/>
          </p:nvPr>
        </p:nvSpPr>
        <p:spPr>
          <a:xfrm>
            <a:off x="3676434" y="4935843"/>
            <a:ext cx="4582042" cy="1195449"/>
          </a:xfrm>
          <a:custGeom>
            <a:avLst/>
            <a:gdLst>
              <a:gd name="connsiteX0" fmla="*/ 0 w 4582042"/>
              <a:gd name="connsiteY0" fmla="*/ 0 h 1195449"/>
              <a:gd name="connsiteX1" fmla="*/ 517116 w 4582042"/>
              <a:gd name="connsiteY1" fmla="*/ 0 h 1195449"/>
              <a:gd name="connsiteX2" fmla="*/ 1080053 w 4582042"/>
              <a:gd name="connsiteY2" fmla="*/ 0 h 1195449"/>
              <a:gd name="connsiteX3" fmla="*/ 1642989 w 4582042"/>
              <a:gd name="connsiteY3" fmla="*/ 0 h 1195449"/>
              <a:gd name="connsiteX4" fmla="*/ 2160106 w 4582042"/>
              <a:gd name="connsiteY4" fmla="*/ 0 h 1195449"/>
              <a:gd name="connsiteX5" fmla="*/ 2768863 w 4582042"/>
              <a:gd name="connsiteY5" fmla="*/ 0 h 1195449"/>
              <a:gd name="connsiteX6" fmla="*/ 3423440 w 4582042"/>
              <a:gd name="connsiteY6" fmla="*/ 0 h 1195449"/>
              <a:gd name="connsiteX7" fmla="*/ 4582042 w 4582042"/>
              <a:gd name="connsiteY7" fmla="*/ 0 h 1195449"/>
              <a:gd name="connsiteX8" fmla="*/ 4582042 w 4582042"/>
              <a:gd name="connsiteY8" fmla="*/ 561861 h 1195449"/>
              <a:gd name="connsiteX9" fmla="*/ 4582042 w 4582042"/>
              <a:gd name="connsiteY9" fmla="*/ 1195449 h 1195449"/>
              <a:gd name="connsiteX10" fmla="*/ 4064926 w 4582042"/>
              <a:gd name="connsiteY10" fmla="*/ 1195449 h 1195449"/>
              <a:gd name="connsiteX11" fmla="*/ 3410348 w 4582042"/>
              <a:gd name="connsiteY11" fmla="*/ 1195449 h 1195449"/>
              <a:gd name="connsiteX12" fmla="*/ 2664130 w 4582042"/>
              <a:gd name="connsiteY12" fmla="*/ 1195449 h 1195449"/>
              <a:gd name="connsiteX13" fmla="*/ 2055373 w 4582042"/>
              <a:gd name="connsiteY13" fmla="*/ 1195449 h 1195449"/>
              <a:gd name="connsiteX14" fmla="*/ 1538257 w 4582042"/>
              <a:gd name="connsiteY14" fmla="*/ 1195449 h 1195449"/>
              <a:gd name="connsiteX15" fmla="*/ 792039 w 4582042"/>
              <a:gd name="connsiteY15" fmla="*/ 1195449 h 1195449"/>
              <a:gd name="connsiteX16" fmla="*/ 0 w 4582042"/>
              <a:gd name="connsiteY16" fmla="*/ 1195449 h 1195449"/>
              <a:gd name="connsiteX17" fmla="*/ 0 w 4582042"/>
              <a:gd name="connsiteY17" fmla="*/ 597725 h 1195449"/>
              <a:gd name="connsiteX18" fmla="*/ 0 w 4582042"/>
              <a:gd name="connsiteY18" fmla="*/ 0 h 11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2042" h="1195449" fill="none" extrusionOk="0">
                <a:moveTo>
                  <a:pt x="0" y="0"/>
                </a:moveTo>
                <a:cubicBezTo>
                  <a:pt x="147590" y="8160"/>
                  <a:pt x="333599" y="25008"/>
                  <a:pt x="517116" y="0"/>
                </a:cubicBezTo>
                <a:cubicBezTo>
                  <a:pt x="700633" y="-25008"/>
                  <a:pt x="843401" y="17927"/>
                  <a:pt x="1080053" y="0"/>
                </a:cubicBezTo>
                <a:cubicBezTo>
                  <a:pt x="1316705" y="-17927"/>
                  <a:pt x="1402778" y="-2897"/>
                  <a:pt x="1642989" y="0"/>
                </a:cubicBezTo>
                <a:cubicBezTo>
                  <a:pt x="1883200" y="2897"/>
                  <a:pt x="2015103" y="-804"/>
                  <a:pt x="2160106" y="0"/>
                </a:cubicBezTo>
                <a:cubicBezTo>
                  <a:pt x="2305109" y="804"/>
                  <a:pt x="2578142" y="10876"/>
                  <a:pt x="2768863" y="0"/>
                </a:cubicBezTo>
                <a:cubicBezTo>
                  <a:pt x="2959584" y="-10876"/>
                  <a:pt x="3284267" y="21598"/>
                  <a:pt x="3423440" y="0"/>
                </a:cubicBezTo>
                <a:cubicBezTo>
                  <a:pt x="3562613" y="-21598"/>
                  <a:pt x="4053890" y="15292"/>
                  <a:pt x="4582042" y="0"/>
                </a:cubicBezTo>
                <a:cubicBezTo>
                  <a:pt x="4570064" y="263418"/>
                  <a:pt x="4583327" y="406896"/>
                  <a:pt x="4582042" y="561861"/>
                </a:cubicBezTo>
                <a:cubicBezTo>
                  <a:pt x="4580757" y="716826"/>
                  <a:pt x="4579932" y="1058984"/>
                  <a:pt x="4582042" y="1195449"/>
                </a:cubicBezTo>
                <a:cubicBezTo>
                  <a:pt x="4338850" y="1189201"/>
                  <a:pt x="4255454" y="1199131"/>
                  <a:pt x="4064926" y="1195449"/>
                </a:cubicBezTo>
                <a:cubicBezTo>
                  <a:pt x="3874398" y="1191767"/>
                  <a:pt x="3562403" y="1218045"/>
                  <a:pt x="3410348" y="1195449"/>
                </a:cubicBezTo>
                <a:cubicBezTo>
                  <a:pt x="3258293" y="1172853"/>
                  <a:pt x="2978106" y="1227528"/>
                  <a:pt x="2664130" y="1195449"/>
                </a:cubicBezTo>
                <a:cubicBezTo>
                  <a:pt x="2350154" y="1163370"/>
                  <a:pt x="2242999" y="1221624"/>
                  <a:pt x="2055373" y="1195449"/>
                </a:cubicBezTo>
                <a:cubicBezTo>
                  <a:pt x="1867747" y="1169274"/>
                  <a:pt x="1744008" y="1176984"/>
                  <a:pt x="1538257" y="1195449"/>
                </a:cubicBezTo>
                <a:cubicBezTo>
                  <a:pt x="1332506" y="1213914"/>
                  <a:pt x="1084513" y="1195482"/>
                  <a:pt x="792039" y="1195449"/>
                </a:cubicBezTo>
                <a:cubicBezTo>
                  <a:pt x="499565" y="1195416"/>
                  <a:pt x="334710" y="1160392"/>
                  <a:pt x="0" y="1195449"/>
                </a:cubicBezTo>
                <a:cubicBezTo>
                  <a:pt x="25540" y="1050824"/>
                  <a:pt x="-20910" y="778201"/>
                  <a:pt x="0" y="597725"/>
                </a:cubicBezTo>
                <a:cubicBezTo>
                  <a:pt x="20910" y="417249"/>
                  <a:pt x="23279" y="279436"/>
                  <a:pt x="0" y="0"/>
                </a:cubicBezTo>
                <a:close/>
              </a:path>
              <a:path w="4582042" h="1195449" stroke="0" extrusionOk="0">
                <a:moveTo>
                  <a:pt x="0" y="0"/>
                </a:moveTo>
                <a:cubicBezTo>
                  <a:pt x="232804" y="-7154"/>
                  <a:pt x="322906" y="23939"/>
                  <a:pt x="517116" y="0"/>
                </a:cubicBezTo>
                <a:cubicBezTo>
                  <a:pt x="711326" y="-23939"/>
                  <a:pt x="832555" y="17066"/>
                  <a:pt x="1125873" y="0"/>
                </a:cubicBezTo>
                <a:cubicBezTo>
                  <a:pt x="1419191" y="-17066"/>
                  <a:pt x="1523157" y="-15474"/>
                  <a:pt x="1780451" y="0"/>
                </a:cubicBezTo>
                <a:cubicBezTo>
                  <a:pt x="2037745" y="15474"/>
                  <a:pt x="2117239" y="8705"/>
                  <a:pt x="2389208" y="0"/>
                </a:cubicBezTo>
                <a:cubicBezTo>
                  <a:pt x="2661177" y="-8705"/>
                  <a:pt x="2772415" y="25617"/>
                  <a:pt x="3089605" y="0"/>
                </a:cubicBezTo>
                <a:cubicBezTo>
                  <a:pt x="3406795" y="-25617"/>
                  <a:pt x="3612577" y="28345"/>
                  <a:pt x="3790003" y="0"/>
                </a:cubicBezTo>
                <a:cubicBezTo>
                  <a:pt x="3967429" y="-28345"/>
                  <a:pt x="4263617" y="-10107"/>
                  <a:pt x="4582042" y="0"/>
                </a:cubicBezTo>
                <a:cubicBezTo>
                  <a:pt x="4603232" y="213777"/>
                  <a:pt x="4600220" y="353906"/>
                  <a:pt x="4582042" y="573816"/>
                </a:cubicBezTo>
                <a:cubicBezTo>
                  <a:pt x="4563864" y="793726"/>
                  <a:pt x="4607910" y="1040700"/>
                  <a:pt x="4582042" y="1195449"/>
                </a:cubicBezTo>
                <a:cubicBezTo>
                  <a:pt x="4362121" y="1187777"/>
                  <a:pt x="4260437" y="1178593"/>
                  <a:pt x="3973285" y="1195449"/>
                </a:cubicBezTo>
                <a:cubicBezTo>
                  <a:pt x="3686133" y="1212305"/>
                  <a:pt x="3563528" y="1205113"/>
                  <a:pt x="3456169" y="1195449"/>
                </a:cubicBezTo>
                <a:cubicBezTo>
                  <a:pt x="3348810" y="1185785"/>
                  <a:pt x="2921760" y="1198576"/>
                  <a:pt x="2755771" y="1195449"/>
                </a:cubicBezTo>
                <a:cubicBezTo>
                  <a:pt x="2589782" y="1192322"/>
                  <a:pt x="2392020" y="1169406"/>
                  <a:pt x="2147014" y="1195449"/>
                </a:cubicBezTo>
                <a:cubicBezTo>
                  <a:pt x="1902008" y="1221492"/>
                  <a:pt x="1758303" y="1205764"/>
                  <a:pt x="1538257" y="1195449"/>
                </a:cubicBezTo>
                <a:cubicBezTo>
                  <a:pt x="1318211" y="1185134"/>
                  <a:pt x="1191699" y="1191688"/>
                  <a:pt x="883680" y="1195449"/>
                </a:cubicBezTo>
                <a:cubicBezTo>
                  <a:pt x="575661" y="1199210"/>
                  <a:pt x="193945" y="1216370"/>
                  <a:pt x="0" y="1195449"/>
                </a:cubicBezTo>
                <a:cubicBezTo>
                  <a:pt x="-5272" y="1022782"/>
                  <a:pt x="1010" y="866969"/>
                  <a:pt x="0" y="609679"/>
                </a:cubicBezTo>
                <a:cubicBezTo>
                  <a:pt x="-1010" y="352389"/>
                  <a:pt x="-5745" y="286743"/>
                  <a:pt x="0" y="0"/>
                </a:cubicBezTo>
                <a:close/>
              </a:path>
            </a:pathLst>
          </a:custGeom>
          <a:ln w="38100">
            <a:solidFill>
              <a:schemeClr val="accent1"/>
            </a:solidFill>
            <a:extLst>
              <a:ext uri="{C807C97D-BFC1-408E-A445-0C87EB9F89A2}">
                <ask:lineSketchStyleProps xmlns:ask="http://schemas.microsoft.com/office/drawing/2018/sketchyshapes" sd="2439802645">
                  <ask:type>
                    <ask:lineSketchFreehand/>
                  </ask:type>
                </ask:lineSketchStyleProps>
              </a:ext>
            </a:extLst>
          </a:ln>
          <a:effectLst>
            <a:glow rad="228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lstStyle/>
          <a:p>
            <a:pPr algn="just"/>
            <a:r>
              <a:rPr lang="en-GB" sz="1600" dirty="0">
                <a:solidFill>
                  <a:schemeClr val="tx1"/>
                </a:solidFill>
              </a:rPr>
              <a:t>SEND inspection May 22- resulted in the LA being  required to produce and submit a Written Statement of Action to Ofsted that explains how the area will tackle the identified significant weaknesses.</a:t>
            </a:r>
          </a:p>
          <a:p>
            <a:pPr marL="342900" indent="-342900" algn="just">
              <a:buFont typeface="Arial" panose="020B0604020202020204" pitchFamily="34" charset="0"/>
              <a:buChar char="•"/>
            </a:pPr>
            <a:endParaRPr lang="en-GB" sz="1800" dirty="0">
              <a:solidFill>
                <a:schemeClr val="tx1"/>
              </a:solidFill>
            </a:endParaRPr>
          </a:p>
          <a:p>
            <a:pPr marL="342900" indent="-342900" algn="just">
              <a:buFont typeface="Arial" panose="020B0604020202020204" pitchFamily="34" charset="0"/>
              <a:buChar char="•"/>
            </a:pPr>
            <a:endParaRPr lang="en-GB" sz="2000" dirty="0">
              <a:solidFill>
                <a:schemeClr val="tx1"/>
              </a:solidFill>
            </a:endParaRPr>
          </a:p>
          <a:p>
            <a:pPr marL="342900" indent="-342900" algn="just">
              <a:buFont typeface="Arial" panose="020B0604020202020204" pitchFamily="34" charset="0"/>
              <a:buChar char="•"/>
            </a:pPr>
            <a:endParaRPr lang="en-GB" sz="2400" dirty="0">
              <a:solidFill>
                <a:schemeClr val="tx1"/>
              </a:solidFill>
            </a:endParaRPr>
          </a:p>
        </p:txBody>
      </p:sp>
      <p:sp>
        <p:nvSpPr>
          <p:cNvPr id="4" name="TextBox 3">
            <a:extLst>
              <a:ext uri="{FF2B5EF4-FFF2-40B4-BE49-F238E27FC236}">
                <a16:creationId xmlns:a16="http://schemas.microsoft.com/office/drawing/2014/main" id="{57EA0392-039A-9E4E-6F8B-E9A7AE304782}"/>
              </a:ext>
            </a:extLst>
          </p:cNvPr>
          <p:cNvSpPr txBox="1"/>
          <p:nvPr/>
        </p:nvSpPr>
        <p:spPr>
          <a:xfrm>
            <a:off x="576285" y="1232703"/>
            <a:ext cx="3514738" cy="1323439"/>
          </a:xfrm>
          <a:custGeom>
            <a:avLst/>
            <a:gdLst>
              <a:gd name="connsiteX0" fmla="*/ 0 w 3514738"/>
              <a:gd name="connsiteY0" fmla="*/ 0 h 1323439"/>
              <a:gd name="connsiteX1" fmla="*/ 515495 w 3514738"/>
              <a:gd name="connsiteY1" fmla="*/ 0 h 1323439"/>
              <a:gd name="connsiteX2" fmla="*/ 1066137 w 3514738"/>
              <a:gd name="connsiteY2" fmla="*/ 0 h 1323439"/>
              <a:gd name="connsiteX3" fmla="*/ 1687074 w 3514738"/>
              <a:gd name="connsiteY3" fmla="*/ 0 h 1323439"/>
              <a:gd name="connsiteX4" fmla="*/ 2343159 w 3514738"/>
              <a:gd name="connsiteY4" fmla="*/ 0 h 1323439"/>
              <a:gd name="connsiteX5" fmla="*/ 2893801 w 3514738"/>
              <a:gd name="connsiteY5" fmla="*/ 0 h 1323439"/>
              <a:gd name="connsiteX6" fmla="*/ 3514738 w 3514738"/>
              <a:gd name="connsiteY6" fmla="*/ 0 h 1323439"/>
              <a:gd name="connsiteX7" fmla="*/ 3514738 w 3514738"/>
              <a:gd name="connsiteY7" fmla="*/ 661720 h 1323439"/>
              <a:gd name="connsiteX8" fmla="*/ 3514738 w 3514738"/>
              <a:gd name="connsiteY8" fmla="*/ 1323439 h 1323439"/>
              <a:gd name="connsiteX9" fmla="*/ 2858654 w 3514738"/>
              <a:gd name="connsiteY9" fmla="*/ 1323439 h 1323439"/>
              <a:gd name="connsiteX10" fmla="*/ 2237717 w 3514738"/>
              <a:gd name="connsiteY10" fmla="*/ 1323439 h 1323439"/>
              <a:gd name="connsiteX11" fmla="*/ 1757369 w 3514738"/>
              <a:gd name="connsiteY11" fmla="*/ 1323439 h 1323439"/>
              <a:gd name="connsiteX12" fmla="*/ 1206727 w 3514738"/>
              <a:gd name="connsiteY12" fmla="*/ 1323439 h 1323439"/>
              <a:gd name="connsiteX13" fmla="*/ 585790 w 3514738"/>
              <a:gd name="connsiteY13" fmla="*/ 1323439 h 1323439"/>
              <a:gd name="connsiteX14" fmla="*/ 0 w 3514738"/>
              <a:gd name="connsiteY14" fmla="*/ 1323439 h 1323439"/>
              <a:gd name="connsiteX15" fmla="*/ 0 w 3514738"/>
              <a:gd name="connsiteY15" fmla="*/ 688188 h 1323439"/>
              <a:gd name="connsiteX16" fmla="*/ 0 w 3514738"/>
              <a:gd name="connsiteY16"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4738" h="1323439" fill="none" extrusionOk="0">
                <a:moveTo>
                  <a:pt x="0" y="0"/>
                </a:moveTo>
                <a:cubicBezTo>
                  <a:pt x="214908" y="5330"/>
                  <a:pt x="305338" y="-3930"/>
                  <a:pt x="515495" y="0"/>
                </a:cubicBezTo>
                <a:cubicBezTo>
                  <a:pt x="725653" y="3930"/>
                  <a:pt x="834159" y="-10061"/>
                  <a:pt x="1066137" y="0"/>
                </a:cubicBezTo>
                <a:cubicBezTo>
                  <a:pt x="1298115" y="10061"/>
                  <a:pt x="1543422" y="2888"/>
                  <a:pt x="1687074" y="0"/>
                </a:cubicBezTo>
                <a:cubicBezTo>
                  <a:pt x="1830726" y="-2888"/>
                  <a:pt x="2110085" y="-31391"/>
                  <a:pt x="2343159" y="0"/>
                </a:cubicBezTo>
                <a:cubicBezTo>
                  <a:pt x="2576233" y="31391"/>
                  <a:pt x="2705732" y="-3345"/>
                  <a:pt x="2893801" y="0"/>
                </a:cubicBezTo>
                <a:cubicBezTo>
                  <a:pt x="3081870" y="3345"/>
                  <a:pt x="3251986" y="-29908"/>
                  <a:pt x="3514738" y="0"/>
                </a:cubicBezTo>
                <a:cubicBezTo>
                  <a:pt x="3486865" y="245326"/>
                  <a:pt x="3541138" y="452452"/>
                  <a:pt x="3514738" y="661720"/>
                </a:cubicBezTo>
                <a:cubicBezTo>
                  <a:pt x="3488338" y="870988"/>
                  <a:pt x="3541599" y="1081043"/>
                  <a:pt x="3514738" y="1323439"/>
                </a:cubicBezTo>
                <a:cubicBezTo>
                  <a:pt x="3376208" y="1300152"/>
                  <a:pt x="3101322" y="1312345"/>
                  <a:pt x="2858654" y="1323439"/>
                </a:cubicBezTo>
                <a:cubicBezTo>
                  <a:pt x="2615986" y="1334533"/>
                  <a:pt x="2472094" y="1329124"/>
                  <a:pt x="2237717" y="1323439"/>
                </a:cubicBezTo>
                <a:cubicBezTo>
                  <a:pt x="2003340" y="1317754"/>
                  <a:pt x="1898991" y="1335261"/>
                  <a:pt x="1757369" y="1323439"/>
                </a:cubicBezTo>
                <a:cubicBezTo>
                  <a:pt x="1615747" y="1311617"/>
                  <a:pt x="1390182" y="1303691"/>
                  <a:pt x="1206727" y="1323439"/>
                </a:cubicBezTo>
                <a:cubicBezTo>
                  <a:pt x="1023272" y="1343187"/>
                  <a:pt x="874607" y="1339452"/>
                  <a:pt x="585790" y="1323439"/>
                </a:cubicBezTo>
                <a:cubicBezTo>
                  <a:pt x="296973" y="1307426"/>
                  <a:pt x="211886" y="1332914"/>
                  <a:pt x="0" y="1323439"/>
                </a:cubicBezTo>
                <a:cubicBezTo>
                  <a:pt x="-277" y="1038025"/>
                  <a:pt x="11099" y="986273"/>
                  <a:pt x="0" y="688188"/>
                </a:cubicBezTo>
                <a:cubicBezTo>
                  <a:pt x="-11099" y="390103"/>
                  <a:pt x="-7367" y="217190"/>
                  <a:pt x="0" y="0"/>
                </a:cubicBezTo>
                <a:close/>
              </a:path>
              <a:path w="3514738" h="1323439" stroke="0" extrusionOk="0">
                <a:moveTo>
                  <a:pt x="0" y="0"/>
                </a:moveTo>
                <a:cubicBezTo>
                  <a:pt x="137470" y="-10117"/>
                  <a:pt x="361658" y="18594"/>
                  <a:pt x="515495" y="0"/>
                </a:cubicBezTo>
                <a:cubicBezTo>
                  <a:pt x="669333" y="-18594"/>
                  <a:pt x="848005" y="-5931"/>
                  <a:pt x="1066137" y="0"/>
                </a:cubicBezTo>
                <a:cubicBezTo>
                  <a:pt x="1284269" y="5931"/>
                  <a:pt x="1378886" y="5439"/>
                  <a:pt x="1616779" y="0"/>
                </a:cubicBezTo>
                <a:cubicBezTo>
                  <a:pt x="1854672" y="-5439"/>
                  <a:pt x="2045638" y="24874"/>
                  <a:pt x="2237717" y="0"/>
                </a:cubicBezTo>
                <a:cubicBezTo>
                  <a:pt x="2429796" y="-24874"/>
                  <a:pt x="2700190" y="-19410"/>
                  <a:pt x="2858654" y="0"/>
                </a:cubicBezTo>
                <a:cubicBezTo>
                  <a:pt x="3017118" y="19410"/>
                  <a:pt x="3286606" y="22819"/>
                  <a:pt x="3514738" y="0"/>
                </a:cubicBezTo>
                <a:cubicBezTo>
                  <a:pt x="3510232" y="296590"/>
                  <a:pt x="3486433" y="508388"/>
                  <a:pt x="3514738" y="648485"/>
                </a:cubicBezTo>
                <a:cubicBezTo>
                  <a:pt x="3543043" y="788582"/>
                  <a:pt x="3505433" y="1150543"/>
                  <a:pt x="3514738" y="1323439"/>
                </a:cubicBezTo>
                <a:cubicBezTo>
                  <a:pt x="3283797" y="1333442"/>
                  <a:pt x="3130564" y="1323193"/>
                  <a:pt x="2858654" y="1323439"/>
                </a:cubicBezTo>
                <a:cubicBezTo>
                  <a:pt x="2586744" y="1323685"/>
                  <a:pt x="2551356" y="1336483"/>
                  <a:pt x="2378306" y="1323439"/>
                </a:cubicBezTo>
                <a:cubicBezTo>
                  <a:pt x="2205256" y="1310395"/>
                  <a:pt x="1982913" y="1301183"/>
                  <a:pt x="1792516" y="1323439"/>
                </a:cubicBezTo>
                <a:cubicBezTo>
                  <a:pt x="1602119" y="1345696"/>
                  <a:pt x="1471269" y="1329894"/>
                  <a:pt x="1312169" y="1323439"/>
                </a:cubicBezTo>
                <a:cubicBezTo>
                  <a:pt x="1153069" y="1316984"/>
                  <a:pt x="931749" y="1313512"/>
                  <a:pt x="831821" y="1323439"/>
                </a:cubicBezTo>
                <a:cubicBezTo>
                  <a:pt x="731893" y="1333366"/>
                  <a:pt x="375371" y="1356974"/>
                  <a:pt x="0" y="1323439"/>
                </a:cubicBezTo>
                <a:cubicBezTo>
                  <a:pt x="-2779" y="1147915"/>
                  <a:pt x="20709" y="974106"/>
                  <a:pt x="0" y="661720"/>
                </a:cubicBezTo>
                <a:cubicBezTo>
                  <a:pt x="-20709" y="349334"/>
                  <a:pt x="23442" y="290563"/>
                  <a:pt x="0" y="0"/>
                </a:cubicBezTo>
                <a:close/>
              </a:path>
            </a:pathLst>
          </a:custGeom>
          <a:ln w="38100">
            <a:solidFill>
              <a:schemeClr val="accent1"/>
            </a:solidFill>
            <a:extLst>
              <a:ext uri="{C807C97D-BFC1-408E-A445-0C87EB9F89A2}">
                <ask:lineSketchStyleProps xmlns:ask="http://schemas.microsoft.com/office/drawing/2018/sketchyshapes" sd="4260226696">
                  <a:prstGeom prst="rect">
                    <a:avLst/>
                  </a:prstGeom>
                  <ask:type>
                    <ask:lineSketchFreehand/>
                  </ask:type>
                </ask:lineSketchStyleProps>
              </a:ext>
            </a:extLst>
          </a:ln>
          <a:effectLst>
            <a:glow rad="228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4321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Focused visit 2021 with only one AFI which relates to the quality and frequency of social work supervision including management oversight of children’s progress and experiences.</a:t>
            </a:r>
          </a:p>
        </p:txBody>
      </p:sp>
      <p:pic>
        <p:nvPicPr>
          <p:cNvPr id="7" name="Picture 6" descr="A child sitting in a chair&#10;&#10;Description automatically generated with low confidence">
            <a:extLst>
              <a:ext uri="{FF2B5EF4-FFF2-40B4-BE49-F238E27FC236}">
                <a16:creationId xmlns:a16="http://schemas.microsoft.com/office/drawing/2014/main" id="{B30F2218-27A7-8859-C7AF-77D84ADE48B8}"/>
              </a:ext>
            </a:extLst>
          </p:cNvPr>
          <p:cNvPicPr>
            <a:picLocks noChangeAspect="1"/>
          </p:cNvPicPr>
          <p:nvPr/>
        </p:nvPicPr>
        <p:blipFill>
          <a:blip r:embed="rId3"/>
          <a:stretch>
            <a:fillRect/>
          </a:stretch>
        </p:blipFill>
        <p:spPr>
          <a:xfrm>
            <a:off x="4549741" y="1078697"/>
            <a:ext cx="3833509" cy="25556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A picture containing text&#10;&#10;Description automatically generated">
            <a:extLst>
              <a:ext uri="{FF2B5EF4-FFF2-40B4-BE49-F238E27FC236}">
                <a16:creationId xmlns:a16="http://schemas.microsoft.com/office/drawing/2014/main" id="{FAEA011C-ECD2-3247-D88B-14EC28EB89F0}"/>
              </a:ext>
            </a:extLst>
          </p:cNvPr>
          <p:cNvPicPr>
            <a:picLocks noChangeAspect="1"/>
          </p:cNvPicPr>
          <p:nvPr/>
        </p:nvPicPr>
        <p:blipFill>
          <a:blip r:embed="rId4"/>
          <a:stretch>
            <a:fillRect/>
          </a:stretch>
        </p:blipFill>
        <p:spPr>
          <a:xfrm>
            <a:off x="231656" y="4750929"/>
            <a:ext cx="2347914" cy="1565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FECE10AD-AD10-2F8F-6260-CE56AB94AD26}"/>
              </a:ext>
            </a:extLst>
          </p:cNvPr>
          <p:cNvSpPr txBox="1"/>
          <p:nvPr/>
        </p:nvSpPr>
        <p:spPr>
          <a:xfrm>
            <a:off x="1950363" y="2714941"/>
            <a:ext cx="3917482" cy="2062103"/>
          </a:xfrm>
          <a:custGeom>
            <a:avLst/>
            <a:gdLst>
              <a:gd name="connsiteX0" fmla="*/ 0 w 3917482"/>
              <a:gd name="connsiteY0" fmla="*/ 0 h 2062103"/>
              <a:gd name="connsiteX1" fmla="*/ 574564 w 3917482"/>
              <a:gd name="connsiteY1" fmla="*/ 0 h 2062103"/>
              <a:gd name="connsiteX2" fmla="*/ 1149128 w 3917482"/>
              <a:gd name="connsiteY2" fmla="*/ 0 h 2062103"/>
              <a:gd name="connsiteX3" fmla="*/ 1802042 w 3917482"/>
              <a:gd name="connsiteY3" fmla="*/ 0 h 2062103"/>
              <a:gd name="connsiteX4" fmla="*/ 2337431 w 3917482"/>
              <a:gd name="connsiteY4" fmla="*/ 0 h 2062103"/>
              <a:gd name="connsiteX5" fmla="*/ 2911995 w 3917482"/>
              <a:gd name="connsiteY5" fmla="*/ 0 h 2062103"/>
              <a:gd name="connsiteX6" fmla="*/ 3917482 w 3917482"/>
              <a:gd name="connsiteY6" fmla="*/ 0 h 2062103"/>
              <a:gd name="connsiteX7" fmla="*/ 3917482 w 3917482"/>
              <a:gd name="connsiteY7" fmla="*/ 646126 h 2062103"/>
              <a:gd name="connsiteX8" fmla="*/ 3917482 w 3917482"/>
              <a:gd name="connsiteY8" fmla="*/ 1374735 h 2062103"/>
              <a:gd name="connsiteX9" fmla="*/ 3917482 w 3917482"/>
              <a:gd name="connsiteY9" fmla="*/ 2062103 h 2062103"/>
              <a:gd name="connsiteX10" fmla="*/ 3342918 w 3917482"/>
              <a:gd name="connsiteY10" fmla="*/ 2062103 h 2062103"/>
              <a:gd name="connsiteX11" fmla="*/ 2768354 w 3917482"/>
              <a:gd name="connsiteY11" fmla="*/ 2062103 h 2062103"/>
              <a:gd name="connsiteX12" fmla="*/ 2193790 w 3917482"/>
              <a:gd name="connsiteY12" fmla="*/ 2062103 h 2062103"/>
              <a:gd name="connsiteX13" fmla="*/ 1619226 w 3917482"/>
              <a:gd name="connsiteY13" fmla="*/ 2062103 h 2062103"/>
              <a:gd name="connsiteX14" fmla="*/ 887963 w 3917482"/>
              <a:gd name="connsiteY14" fmla="*/ 2062103 h 2062103"/>
              <a:gd name="connsiteX15" fmla="*/ 0 w 3917482"/>
              <a:gd name="connsiteY15" fmla="*/ 2062103 h 2062103"/>
              <a:gd name="connsiteX16" fmla="*/ 0 w 3917482"/>
              <a:gd name="connsiteY16" fmla="*/ 1374735 h 2062103"/>
              <a:gd name="connsiteX17" fmla="*/ 0 w 3917482"/>
              <a:gd name="connsiteY17" fmla="*/ 666747 h 2062103"/>
              <a:gd name="connsiteX18" fmla="*/ 0 w 3917482"/>
              <a:gd name="connsiteY18"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7482" h="2062103" fill="none" extrusionOk="0">
                <a:moveTo>
                  <a:pt x="0" y="0"/>
                </a:moveTo>
                <a:cubicBezTo>
                  <a:pt x="115828" y="6865"/>
                  <a:pt x="316912" y="-1785"/>
                  <a:pt x="574564" y="0"/>
                </a:cubicBezTo>
                <a:cubicBezTo>
                  <a:pt x="832216" y="1785"/>
                  <a:pt x="937836" y="6013"/>
                  <a:pt x="1149128" y="0"/>
                </a:cubicBezTo>
                <a:cubicBezTo>
                  <a:pt x="1360420" y="-6013"/>
                  <a:pt x="1615764" y="-19659"/>
                  <a:pt x="1802042" y="0"/>
                </a:cubicBezTo>
                <a:cubicBezTo>
                  <a:pt x="1988320" y="19659"/>
                  <a:pt x="2147923" y="3440"/>
                  <a:pt x="2337431" y="0"/>
                </a:cubicBezTo>
                <a:cubicBezTo>
                  <a:pt x="2526939" y="-3440"/>
                  <a:pt x="2758025" y="14047"/>
                  <a:pt x="2911995" y="0"/>
                </a:cubicBezTo>
                <a:cubicBezTo>
                  <a:pt x="3065965" y="-14047"/>
                  <a:pt x="3548897" y="-5104"/>
                  <a:pt x="3917482" y="0"/>
                </a:cubicBezTo>
                <a:cubicBezTo>
                  <a:pt x="3924044" y="311249"/>
                  <a:pt x="3925857" y="498338"/>
                  <a:pt x="3917482" y="646126"/>
                </a:cubicBezTo>
                <a:cubicBezTo>
                  <a:pt x="3909107" y="793914"/>
                  <a:pt x="3930070" y="1141696"/>
                  <a:pt x="3917482" y="1374735"/>
                </a:cubicBezTo>
                <a:cubicBezTo>
                  <a:pt x="3904894" y="1607774"/>
                  <a:pt x="3887702" y="1727538"/>
                  <a:pt x="3917482" y="2062103"/>
                </a:cubicBezTo>
                <a:cubicBezTo>
                  <a:pt x="3724641" y="2047000"/>
                  <a:pt x="3517819" y="2036351"/>
                  <a:pt x="3342918" y="2062103"/>
                </a:cubicBezTo>
                <a:cubicBezTo>
                  <a:pt x="3168017" y="2087855"/>
                  <a:pt x="2926795" y="2045125"/>
                  <a:pt x="2768354" y="2062103"/>
                </a:cubicBezTo>
                <a:cubicBezTo>
                  <a:pt x="2609913" y="2079081"/>
                  <a:pt x="2439274" y="2069751"/>
                  <a:pt x="2193790" y="2062103"/>
                </a:cubicBezTo>
                <a:cubicBezTo>
                  <a:pt x="1948306" y="2054455"/>
                  <a:pt x="1905266" y="2063310"/>
                  <a:pt x="1619226" y="2062103"/>
                </a:cubicBezTo>
                <a:cubicBezTo>
                  <a:pt x="1333186" y="2060896"/>
                  <a:pt x="1194745" y="2048562"/>
                  <a:pt x="887963" y="2062103"/>
                </a:cubicBezTo>
                <a:cubicBezTo>
                  <a:pt x="581181" y="2075644"/>
                  <a:pt x="409272" y="2029561"/>
                  <a:pt x="0" y="2062103"/>
                </a:cubicBezTo>
                <a:cubicBezTo>
                  <a:pt x="-22927" y="1899769"/>
                  <a:pt x="17500" y="1595045"/>
                  <a:pt x="0" y="1374735"/>
                </a:cubicBezTo>
                <a:cubicBezTo>
                  <a:pt x="-17500" y="1154425"/>
                  <a:pt x="23895" y="933980"/>
                  <a:pt x="0" y="666747"/>
                </a:cubicBezTo>
                <a:cubicBezTo>
                  <a:pt x="-23895" y="399514"/>
                  <a:pt x="29259" y="264501"/>
                  <a:pt x="0" y="0"/>
                </a:cubicBezTo>
                <a:close/>
              </a:path>
              <a:path w="3917482" h="2062103" stroke="0" extrusionOk="0">
                <a:moveTo>
                  <a:pt x="0" y="0"/>
                </a:moveTo>
                <a:cubicBezTo>
                  <a:pt x="219393" y="16567"/>
                  <a:pt x="402628" y="-12957"/>
                  <a:pt x="535389" y="0"/>
                </a:cubicBezTo>
                <a:cubicBezTo>
                  <a:pt x="668150" y="12957"/>
                  <a:pt x="867104" y="-23175"/>
                  <a:pt x="1149128" y="0"/>
                </a:cubicBezTo>
                <a:cubicBezTo>
                  <a:pt x="1431152" y="23175"/>
                  <a:pt x="1690024" y="30592"/>
                  <a:pt x="1880391" y="0"/>
                </a:cubicBezTo>
                <a:cubicBezTo>
                  <a:pt x="2070758" y="-30592"/>
                  <a:pt x="2293475" y="12157"/>
                  <a:pt x="2533305" y="0"/>
                </a:cubicBezTo>
                <a:cubicBezTo>
                  <a:pt x="2773135" y="-12157"/>
                  <a:pt x="2937797" y="5189"/>
                  <a:pt x="3186219" y="0"/>
                </a:cubicBezTo>
                <a:cubicBezTo>
                  <a:pt x="3434641" y="-5189"/>
                  <a:pt x="3599438" y="21336"/>
                  <a:pt x="3917482" y="0"/>
                </a:cubicBezTo>
                <a:cubicBezTo>
                  <a:pt x="3945807" y="256760"/>
                  <a:pt x="3892341" y="475896"/>
                  <a:pt x="3917482" y="625505"/>
                </a:cubicBezTo>
                <a:cubicBezTo>
                  <a:pt x="3942623" y="775115"/>
                  <a:pt x="3928178" y="953024"/>
                  <a:pt x="3917482" y="1271630"/>
                </a:cubicBezTo>
                <a:cubicBezTo>
                  <a:pt x="3906786" y="1590237"/>
                  <a:pt x="3932208" y="1808590"/>
                  <a:pt x="3917482" y="2062103"/>
                </a:cubicBezTo>
                <a:cubicBezTo>
                  <a:pt x="3637521" y="2058521"/>
                  <a:pt x="3558333" y="2067322"/>
                  <a:pt x="3225394" y="2062103"/>
                </a:cubicBezTo>
                <a:cubicBezTo>
                  <a:pt x="2892455" y="2056884"/>
                  <a:pt x="2709022" y="2039621"/>
                  <a:pt x="2494130" y="2062103"/>
                </a:cubicBezTo>
                <a:cubicBezTo>
                  <a:pt x="2279238" y="2084585"/>
                  <a:pt x="2164218" y="2049839"/>
                  <a:pt x="1880391" y="2062103"/>
                </a:cubicBezTo>
                <a:cubicBezTo>
                  <a:pt x="1596564" y="2074367"/>
                  <a:pt x="1507657" y="2048266"/>
                  <a:pt x="1227478" y="2062103"/>
                </a:cubicBezTo>
                <a:cubicBezTo>
                  <a:pt x="947299" y="2075940"/>
                  <a:pt x="492857" y="2109276"/>
                  <a:pt x="0" y="2062103"/>
                </a:cubicBezTo>
                <a:cubicBezTo>
                  <a:pt x="-21949" y="1773995"/>
                  <a:pt x="17992" y="1684572"/>
                  <a:pt x="0" y="1436598"/>
                </a:cubicBezTo>
                <a:cubicBezTo>
                  <a:pt x="-17992" y="1188624"/>
                  <a:pt x="10401" y="985355"/>
                  <a:pt x="0" y="728610"/>
                </a:cubicBezTo>
                <a:cubicBezTo>
                  <a:pt x="-10401" y="471865"/>
                  <a:pt x="32953" y="360238"/>
                  <a:pt x="0" y="0"/>
                </a:cubicBezTo>
                <a:close/>
              </a:path>
            </a:pathLst>
          </a:custGeom>
          <a:ln w="38100">
            <a:solidFill>
              <a:schemeClr val="accent1"/>
            </a:solidFill>
            <a:extLst>
              <a:ext uri="{C807C97D-BFC1-408E-A445-0C87EB9F89A2}">
                <ask:lineSketchStyleProps xmlns:ask="http://schemas.microsoft.com/office/drawing/2018/sketchyshapes" sd="3900048873">
                  <a:prstGeom prst="rect">
                    <a:avLst/>
                  </a:prstGeom>
                  <ask:type>
                    <ask:lineSketchFreehand/>
                  </ask:type>
                </ask:lineSketchStyleProps>
              </a:ext>
            </a:extLst>
          </a:ln>
          <a:effectLst>
            <a:glow rad="228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4321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JTAI 2022 - Partners at a strategic level enable a well-embedded practice approach that supports professionals to work well together. Children in Kirklees who are at risk of, or experiencing, criminal exploitation have their needs identified quickly and receive multi-agency support to manage and reduce risk to them effectively. </a:t>
            </a:r>
          </a:p>
        </p:txBody>
      </p:sp>
    </p:spTree>
    <p:extLst>
      <p:ext uri="{BB962C8B-B14F-4D97-AF65-F5344CB8AC3E}">
        <p14:creationId xmlns:p14="http://schemas.microsoft.com/office/powerpoint/2010/main" val="262269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FDB3CE-ECBA-DD35-EF4D-F731BCE5BE21}"/>
              </a:ext>
            </a:extLst>
          </p:cNvPr>
          <p:cNvSpPr>
            <a:spLocks noGrp="1"/>
          </p:cNvSpPr>
          <p:nvPr>
            <p:ph type="subTitle" idx="1"/>
          </p:nvPr>
        </p:nvSpPr>
        <p:spPr>
          <a:xfrm>
            <a:off x="623486" y="1241658"/>
            <a:ext cx="7462875" cy="4437247"/>
          </a:xfrm>
          <a:custGeom>
            <a:avLst/>
            <a:gdLst>
              <a:gd name="connsiteX0" fmla="*/ 0 w 7462875"/>
              <a:gd name="connsiteY0" fmla="*/ 0 h 4437247"/>
              <a:gd name="connsiteX1" fmla="*/ 7462875 w 7462875"/>
              <a:gd name="connsiteY1" fmla="*/ 0 h 4437247"/>
              <a:gd name="connsiteX2" fmla="*/ 7462875 w 7462875"/>
              <a:gd name="connsiteY2" fmla="*/ 4437247 h 4437247"/>
              <a:gd name="connsiteX3" fmla="*/ 0 w 7462875"/>
              <a:gd name="connsiteY3" fmla="*/ 4437247 h 4437247"/>
              <a:gd name="connsiteX4" fmla="*/ 0 w 7462875"/>
              <a:gd name="connsiteY4" fmla="*/ 0 h 443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875" h="4437247" fill="none" extrusionOk="0">
                <a:moveTo>
                  <a:pt x="0" y="0"/>
                </a:moveTo>
                <a:cubicBezTo>
                  <a:pt x="3394038" y="-160858"/>
                  <a:pt x="4185065" y="-101381"/>
                  <a:pt x="7462875" y="0"/>
                </a:cubicBezTo>
                <a:cubicBezTo>
                  <a:pt x="7327252" y="1853984"/>
                  <a:pt x="7617943" y="3710570"/>
                  <a:pt x="7462875" y="4437247"/>
                </a:cubicBezTo>
                <a:cubicBezTo>
                  <a:pt x="5236960" y="4428938"/>
                  <a:pt x="963107" y="4436911"/>
                  <a:pt x="0" y="4437247"/>
                </a:cubicBezTo>
                <a:cubicBezTo>
                  <a:pt x="125381" y="2977755"/>
                  <a:pt x="-117550" y="469704"/>
                  <a:pt x="0" y="0"/>
                </a:cubicBezTo>
                <a:close/>
              </a:path>
              <a:path w="7462875" h="4437247" stroke="0" extrusionOk="0">
                <a:moveTo>
                  <a:pt x="0" y="0"/>
                </a:moveTo>
                <a:cubicBezTo>
                  <a:pt x="3085141" y="13329"/>
                  <a:pt x="4787487" y="52034"/>
                  <a:pt x="7462875" y="0"/>
                </a:cubicBezTo>
                <a:cubicBezTo>
                  <a:pt x="7352141" y="1081974"/>
                  <a:pt x="7459063" y="2323438"/>
                  <a:pt x="7462875" y="4437247"/>
                </a:cubicBezTo>
                <a:cubicBezTo>
                  <a:pt x="5837762" y="4369180"/>
                  <a:pt x="2603502" y="4420912"/>
                  <a:pt x="0" y="4437247"/>
                </a:cubicBezTo>
                <a:cubicBezTo>
                  <a:pt x="-92930" y="2770492"/>
                  <a:pt x="-52008" y="687938"/>
                  <a:pt x="0" y="0"/>
                </a:cubicBezTo>
                <a:close/>
              </a:path>
            </a:pathLst>
          </a:custGeom>
          <a:solidFill>
            <a:schemeClr val="accent4">
              <a:lumMod val="20000"/>
              <a:lumOff val="80000"/>
            </a:schemeClr>
          </a:solidFill>
          <a:ln w="28575">
            <a:solidFill>
              <a:schemeClr val="accent4">
                <a:lumMod val="75000"/>
              </a:schemeClr>
            </a:solidFill>
            <a:extLst>
              <a:ext uri="{C807C97D-BFC1-408E-A445-0C87EB9F89A2}">
                <ask:lineSketchStyleProps xmlns:ask="http://schemas.microsoft.com/office/drawing/2018/sketchyshapes" sd="3941406304">
                  <ask:type>
                    <ask:lineSketchCurved/>
                  </ask:type>
                </ask:lineSketchStyleProps>
              </a:ext>
            </a:extLst>
          </a:ln>
        </p:spPr>
        <p:txBody>
          <a:bodyPr/>
          <a:lstStyle/>
          <a:p>
            <a:pPr marL="342900" indent="-342900" algn="just">
              <a:buFont typeface="+mj-lt"/>
              <a:buAutoNum type="arabicPeriod"/>
            </a:pPr>
            <a:r>
              <a:rPr lang="en-GB" sz="1600" dirty="0">
                <a:solidFill>
                  <a:schemeClr val="tx1"/>
                </a:solidFill>
                <a:effectLst/>
                <a:latin typeface="+mj-lt"/>
                <a:ea typeface="Calibri" panose="020F0502020204030204" pitchFamily="34" charset="0"/>
                <a:cs typeface="Times New Roman" panose="02020603050405020304" pitchFamily="18" charset="0"/>
              </a:rPr>
              <a:t>The quality of recording, assessments and child protection investigations so that children receive help at the earliest opportunity.</a:t>
            </a:r>
          </a:p>
          <a:p>
            <a:pPr marL="342900" indent="-342900" algn="just">
              <a:buFont typeface="+mj-lt"/>
              <a:buAutoNum type="arabicPeriod"/>
            </a:pPr>
            <a:endParaRPr lang="en-GB" sz="1600" dirty="0">
              <a:solidFill>
                <a:schemeClr val="tx1"/>
              </a:solidFill>
              <a:effectLst/>
              <a:latin typeface="+mj-lt"/>
              <a:ea typeface="Calibri" panose="020F0502020204030204" pitchFamily="34" charset="0"/>
              <a:cs typeface="Times New Roman" panose="02020603050405020304" pitchFamily="18" charset="0"/>
            </a:endParaRPr>
          </a:p>
          <a:p>
            <a:pPr marL="342900" indent="-342900" algn="just">
              <a:buFont typeface="+mj-lt"/>
              <a:buAutoNum type="arabicPeriod"/>
            </a:pPr>
            <a:r>
              <a:rPr lang="en-GB" sz="1600" dirty="0">
                <a:solidFill>
                  <a:schemeClr val="tx1"/>
                </a:solidFill>
                <a:effectLst/>
                <a:latin typeface="+mj-lt"/>
                <a:ea typeface="Calibri" panose="020F0502020204030204" pitchFamily="34" charset="0"/>
                <a:cs typeface="Times New Roman" panose="02020603050405020304" pitchFamily="18" charset="0"/>
              </a:rPr>
              <a:t> The quality of written child in need, child protection and care plans, so that they are timebound, with clear and meaningful contingency plans. </a:t>
            </a:r>
          </a:p>
          <a:p>
            <a:pPr marL="342900" indent="-342900" algn="just">
              <a:buFont typeface="+mj-lt"/>
              <a:buAutoNum type="arabicPeriod"/>
            </a:pPr>
            <a:endParaRPr lang="en-GB" sz="1600" dirty="0">
              <a:solidFill>
                <a:schemeClr val="tx1"/>
              </a:solidFill>
              <a:effectLst/>
              <a:latin typeface="+mj-lt"/>
              <a:ea typeface="Calibri" panose="020F0502020204030204" pitchFamily="34" charset="0"/>
              <a:cs typeface="Times New Roman" panose="02020603050405020304" pitchFamily="18" charset="0"/>
            </a:endParaRPr>
          </a:p>
          <a:p>
            <a:pPr marL="342900" indent="-342900" algn="just">
              <a:buFont typeface="+mj-lt"/>
              <a:buAutoNum type="arabicPeriod"/>
            </a:pPr>
            <a:r>
              <a:rPr lang="en-GB" sz="1600" dirty="0">
                <a:solidFill>
                  <a:schemeClr val="tx1"/>
                </a:solidFill>
                <a:effectLst/>
                <a:latin typeface="+mj-lt"/>
                <a:ea typeface="Calibri" panose="020F0502020204030204" pitchFamily="34" charset="0"/>
                <a:cs typeface="Times New Roman" panose="02020603050405020304" pitchFamily="18" charset="0"/>
              </a:rPr>
              <a:t> The response to disabled children, children in private fostering arrangements, and children at risk from professionals where allegations have been made.</a:t>
            </a:r>
          </a:p>
          <a:p>
            <a:pPr marL="342900" indent="-342900" algn="just">
              <a:buFont typeface="+mj-lt"/>
              <a:buAutoNum type="arabicPeriod"/>
            </a:pPr>
            <a:endParaRPr lang="en-GB" sz="1600" dirty="0">
              <a:solidFill>
                <a:schemeClr val="tx1"/>
              </a:solidFill>
              <a:effectLst/>
              <a:latin typeface="+mj-lt"/>
              <a:ea typeface="Calibri" panose="020F0502020204030204" pitchFamily="34" charset="0"/>
              <a:cs typeface="Times New Roman" panose="02020603050405020304" pitchFamily="18" charset="0"/>
            </a:endParaRPr>
          </a:p>
          <a:p>
            <a:pPr marL="342900" indent="-342900" algn="just">
              <a:buFont typeface="+mj-lt"/>
              <a:buAutoNum type="arabicPeriod"/>
            </a:pPr>
            <a:r>
              <a:rPr lang="en-GB" sz="1600" dirty="0">
                <a:solidFill>
                  <a:schemeClr val="tx1"/>
                </a:solidFill>
                <a:effectLst/>
                <a:latin typeface="+mj-lt"/>
                <a:ea typeface="Calibri" panose="020F0502020204030204" pitchFamily="34" charset="0"/>
                <a:cs typeface="Times New Roman" panose="02020603050405020304" pitchFamily="18" charset="0"/>
              </a:rPr>
              <a:t> The response to children who go missing from home and care, so that all children are offered return home interviews that are of good quality, in order to better understand why children go missing and to inform care planning and strategic priorities. </a:t>
            </a:r>
          </a:p>
          <a:p>
            <a:pPr marL="342900" indent="-342900" algn="just">
              <a:buFont typeface="+mj-lt"/>
              <a:buAutoNum type="arabicPeriod"/>
            </a:pPr>
            <a:endParaRPr lang="en-GB" sz="1600" dirty="0">
              <a:solidFill>
                <a:schemeClr val="tx1"/>
              </a:solidFill>
              <a:effectLst/>
              <a:latin typeface="+mj-lt"/>
              <a:ea typeface="Calibri" panose="020F0502020204030204" pitchFamily="34" charset="0"/>
              <a:cs typeface="Times New Roman" panose="02020603050405020304" pitchFamily="18" charset="0"/>
            </a:endParaRPr>
          </a:p>
          <a:p>
            <a:pPr marL="342900" indent="-342900" algn="just">
              <a:buFont typeface="+mj-lt"/>
              <a:buAutoNum type="arabicPeriod"/>
            </a:pPr>
            <a:r>
              <a:rPr lang="en-GB" sz="1600" dirty="0">
                <a:solidFill>
                  <a:schemeClr val="tx1"/>
                </a:solidFill>
                <a:effectLst/>
                <a:latin typeface="+mj-lt"/>
                <a:ea typeface="Calibri" panose="020F0502020204030204" pitchFamily="34" charset="0"/>
                <a:cs typeface="Times New Roman" panose="02020603050405020304" pitchFamily="18" charset="0"/>
              </a:rPr>
              <a:t>The timely permanence for children with plans for long-term fostering and children placed with parents. </a:t>
            </a:r>
          </a:p>
          <a:p>
            <a:pPr marL="342900" indent="-342900" algn="just">
              <a:buFont typeface="+mj-lt"/>
              <a:buAutoNum type="arabicPeriod"/>
            </a:pPr>
            <a:endParaRPr lang="en-GB" sz="1600" b="1" dirty="0">
              <a:solidFill>
                <a:schemeClr val="bg1"/>
              </a:solidFill>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GB" sz="1600" b="1" dirty="0">
              <a:solidFill>
                <a:schemeClr val="bg1"/>
              </a:solidFill>
              <a:latin typeface="+mj-lt"/>
              <a:ea typeface="Calibri" panose="020F0502020204030204" pitchFamily="34" charset="0"/>
              <a:cs typeface="Times New Roman" panose="02020603050405020304" pitchFamily="18" charset="0"/>
            </a:endParaRPr>
          </a:p>
          <a:p>
            <a:pPr algn="just"/>
            <a:endParaRPr lang="en-GB" sz="1600" b="1" dirty="0">
              <a:solidFill>
                <a:schemeClr val="bg1"/>
              </a:solidFill>
              <a:effectLst/>
              <a:latin typeface="+mj-lt"/>
              <a:ea typeface="Calibri" panose="020F0502020204030204" pitchFamily="34" charset="0"/>
              <a:cs typeface="Times New Roman" panose="02020603050405020304" pitchFamily="18" charset="0"/>
            </a:endParaRPr>
          </a:p>
          <a:p>
            <a:pPr algn="just"/>
            <a:endParaRPr lang="en-GB" sz="1400" dirty="0"/>
          </a:p>
        </p:txBody>
      </p:sp>
      <p:sp>
        <p:nvSpPr>
          <p:cNvPr id="2" name="Title 1">
            <a:extLst>
              <a:ext uri="{FF2B5EF4-FFF2-40B4-BE49-F238E27FC236}">
                <a16:creationId xmlns:a16="http://schemas.microsoft.com/office/drawing/2014/main" id="{CC5C5412-CFCD-80AB-8E04-DF0368B25BD0}"/>
              </a:ext>
            </a:extLst>
          </p:cNvPr>
          <p:cNvSpPr>
            <a:spLocks noGrp="1"/>
          </p:cNvSpPr>
          <p:nvPr>
            <p:ph type="ctrTitle"/>
          </p:nvPr>
        </p:nvSpPr>
        <p:spPr>
          <a:xfrm>
            <a:off x="402106" y="362427"/>
            <a:ext cx="7849182" cy="705977"/>
          </a:xfrm>
          <a:solidFill>
            <a:schemeClr val="accent4">
              <a:lumMod val="40000"/>
              <a:lumOff val="60000"/>
            </a:schemeClr>
          </a:solidFill>
          <a:effectLst>
            <a:outerShdw blurRad="63500" sx="102000" sy="102000" algn="ctr" rotWithShape="0">
              <a:prstClr val="black">
                <a:alpha val="40000"/>
              </a:prstClr>
            </a:outerShdw>
          </a:effectLst>
        </p:spPr>
        <p:txBody>
          <a:bodyPr/>
          <a:lstStyle/>
          <a:p>
            <a:r>
              <a:rPr lang="en-GB" sz="3600" b="1" dirty="0"/>
              <a:t>Ofsted 2019 10 Areas for Development</a:t>
            </a:r>
          </a:p>
        </p:txBody>
      </p:sp>
    </p:spTree>
    <p:extLst>
      <p:ext uri="{BB962C8B-B14F-4D97-AF65-F5344CB8AC3E}">
        <p14:creationId xmlns:p14="http://schemas.microsoft.com/office/powerpoint/2010/main" val="49917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a child playing with building blocks&#10;&#10;Description automatically generated with medium confidence">
            <a:extLst>
              <a:ext uri="{FF2B5EF4-FFF2-40B4-BE49-F238E27FC236}">
                <a16:creationId xmlns:a16="http://schemas.microsoft.com/office/drawing/2014/main" id="{EE81EEF4-1B1B-B575-510D-B6D8A565FA6D}"/>
              </a:ext>
            </a:extLst>
          </p:cNvPr>
          <p:cNvPicPr>
            <a:picLocks noChangeAspect="1"/>
          </p:cNvPicPr>
          <p:nvPr/>
        </p:nvPicPr>
        <p:blipFill>
          <a:blip r:embed="rId2"/>
          <a:stretch>
            <a:fillRect/>
          </a:stretch>
        </p:blipFill>
        <p:spPr>
          <a:xfrm>
            <a:off x="2283957" y="4350198"/>
            <a:ext cx="3895463" cy="2133152"/>
          </a:xfrm>
          <a:prstGeom prst="rect">
            <a:avLst/>
          </a:prstGeom>
          <a:ln>
            <a:noFill/>
          </a:ln>
          <a:effectLst>
            <a:softEdge rad="112500"/>
          </a:effectLst>
        </p:spPr>
      </p:pic>
      <p:sp>
        <p:nvSpPr>
          <p:cNvPr id="3" name="Subtitle 2">
            <a:extLst>
              <a:ext uri="{FF2B5EF4-FFF2-40B4-BE49-F238E27FC236}">
                <a16:creationId xmlns:a16="http://schemas.microsoft.com/office/drawing/2014/main" id="{28F8C822-1DD3-9DE3-8F82-B380ABE5F230}"/>
              </a:ext>
            </a:extLst>
          </p:cNvPr>
          <p:cNvSpPr>
            <a:spLocks noGrp="1"/>
          </p:cNvSpPr>
          <p:nvPr>
            <p:ph type="subTitle" idx="1"/>
          </p:nvPr>
        </p:nvSpPr>
        <p:spPr>
          <a:xfrm>
            <a:off x="616096" y="1314975"/>
            <a:ext cx="7408570" cy="3295134"/>
          </a:xfrm>
          <a:custGeom>
            <a:avLst/>
            <a:gdLst>
              <a:gd name="connsiteX0" fmla="*/ 0 w 7408570"/>
              <a:gd name="connsiteY0" fmla="*/ 0 h 3295134"/>
              <a:gd name="connsiteX1" fmla="*/ 7408570 w 7408570"/>
              <a:gd name="connsiteY1" fmla="*/ 0 h 3295134"/>
              <a:gd name="connsiteX2" fmla="*/ 7408570 w 7408570"/>
              <a:gd name="connsiteY2" fmla="*/ 3295134 h 3295134"/>
              <a:gd name="connsiteX3" fmla="*/ 0 w 7408570"/>
              <a:gd name="connsiteY3" fmla="*/ 3295134 h 3295134"/>
              <a:gd name="connsiteX4" fmla="*/ 0 w 7408570"/>
              <a:gd name="connsiteY4" fmla="*/ 0 h 329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8570" h="3295134" fill="none" extrusionOk="0">
                <a:moveTo>
                  <a:pt x="0" y="0"/>
                </a:moveTo>
                <a:cubicBezTo>
                  <a:pt x="2835722" y="-75657"/>
                  <a:pt x="4893330" y="-43253"/>
                  <a:pt x="7408570" y="0"/>
                </a:cubicBezTo>
                <a:cubicBezTo>
                  <a:pt x="7382242" y="519909"/>
                  <a:pt x="7462769" y="2768448"/>
                  <a:pt x="7408570" y="3295134"/>
                </a:cubicBezTo>
                <a:cubicBezTo>
                  <a:pt x="4230140" y="3378486"/>
                  <a:pt x="2913352" y="3243508"/>
                  <a:pt x="0" y="3295134"/>
                </a:cubicBezTo>
                <a:cubicBezTo>
                  <a:pt x="-92098" y="2054000"/>
                  <a:pt x="-148854" y="1044835"/>
                  <a:pt x="0" y="0"/>
                </a:cubicBezTo>
                <a:close/>
              </a:path>
              <a:path w="7408570" h="3295134" stroke="0" extrusionOk="0">
                <a:moveTo>
                  <a:pt x="0" y="0"/>
                </a:moveTo>
                <a:cubicBezTo>
                  <a:pt x="3125513" y="-46938"/>
                  <a:pt x="5678287" y="-154084"/>
                  <a:pt x="7408570" y="0"/>
                </a:cubicBezTo>
                <a:cubicBezTo>
                  <a:pt x="7331706" y="1508304"/>
                  <a:pt x="7558501" y="2090266"/>
                  <a:pt x="7408570" y="3295134"/>
                </a:cubicBezTo>
                <a:cubicBezTo>
                  <a:pt x="4763286" y="3180646"/>
                  <a:pt x="1364146" y="3187522"/>
                  <a:pt x="0" y="3295134"/>
                </a:cubicBezTo>
                <a:cubicBezTo>
                  <a:pt x="101582" y="2760471"/>
                  <a:pt x="-73361" y="1127708"/>
                  <a:pt x="0" y="0"/>
                </a:cubicBezTo>
                <a:close/>
              </a:path>
            </a:pathLst>
          </a:custGeom>
          <a:solidFill>
            <a:schemeClr val="accent4">
              <a:lumMod val="20000"/>
              <a:lumOff val="80000"/>
            </a:schemeClr>
          </a:solidFill>
          <a:ln w="28575">
            <a:solidFill>
              <a:schemeClr val="accent4">
                <a:lumMod val="75000"/>
              </a:schemeClr>
            </a:solidFill>
            <a:extLst>
              <a:ext uri="{C807C97D-BFC1-408E-A445-0C87EB9F89A2}">
                <ask:lineSketchStyleProps xmlns:ask="http://schemas.microsoft.com/office/drawing/2018/sketchyshapes" sd="2811558750">
                  <ask:type>
                    <ask:lineSketchCurved/>
                  </ask:type>
                </ask:lineSketchStyleProps>
              </a:ext>
            </a:extLst>
          </a:ln>
        </p:spPr>
        <p:txBody>
          <a:bodyPr/>
          <a:lstStyle/>
          <a:p>
            <a:pPr marL="342900" indent="-342900" algn="just">
              <a:buFont typeface="+mj-lt"/>
              <a:buAutoNum type="arabicPeriod" startAt="6"/>
            </a:pPr>
            <a:r>
              <a:rPr lang="en-GB" sz="1600" dirty="0">
                <a:solidFill>
                  <a:schemeClr val="tx1"/>
                </a:solidFill>
                <a:effectLst/>
                <a:ea typeface="Calibri" panose="020F0502020204030204" pitchFamily="34" charset="0"/>
                <a:cs typeface="Times New Roman" panose="02020603050405020304" pitchFamily="18" charset="0"/>
              </a:rPr>
              <a:t>The completion of life-story work for children in care.</a:t>
            </a:r>
          </a:p>
          <a:p>
            <a:pPr marL="342900" indent="-342900" algn="just">
              <a:buFont typeface="+mj-lt"/>
              <a:buAutoNum type="arabicPeriod" startAt="6"/>
            </a:pPr>
            <a:endParaRPr lang="en-GB" sz="1600" dirty="0">
              <a:solidFill>
                <a:schemeClr val="tx1"/>
              </a:solidFill>
              <a:ea typeface="Calibri" panose="020F0502020204030204" pitchFamily="34" charset="0"/>
              <a:cs typeface="Times New Roman" panose="02020603050405020304" pitchFamily="18" charset="0"/>
            </a:endParaRPr>
          </a:p>
          <a:p>
            <a:pPr marL="342900" indent="-342900" algn="just">
              <a:buFont typeface="+mj-lt"/>
              <a:buAutoNum type="arabicPeriod" startAt="6"/>
            </a:pPr>
            <a:r>
              <a:rPr lang="en-GB" sz="1600" dirty="0">
                <a:solidFill>
                  <a:schemeClr val="tx1"/>
                </a:solidFill>
                <a:effectLst/>
                <a:ea typeface="Calibri" panose="020F0502020204030204" pitchFamily="34" charset="0"/>
                <a:cs typeface="Times New Roman" panose="02020603050405020304" pitchFamily="18" charset="0"/>
              </a:rPr>
              <a:t> Care leavers’ understanding of their health histories. </a:t>
            </a:r>
            <a:endParaRPr lang="en-GB" sz="1600" dirty="0">
              <a:solidFill>
                <a:schemeClr val="tx1"/>
              </a:solidFill>
              <a:ea typeface="Calibri" panose="020F0502020204030204" pitchFamily="34" charset="0"/>
              <a:cs typeface="Times New Roman" panose="02020603050405020304" pitchFamily="18" charset="0"/>
            </a:endParaRPr>
          </a:p>
          <a:p>
            <a:pPr marL="342900" indent="-342900" algn="just">
              <a:buFont typeface="+mj-lt"/>
              <a:buAutoNum type="arabicPeriod" startAt="6"/>
            </a:pPr>
            <a:endParaRPr lang="en-GB" sz="1600" dirty="0">
              <a:solidFill>
                <a:schemeClr val="tx1"/>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6"/>
            </a:pPr>
            <a:r>
              <a:rPr lang="en-GB" sz="1600" dirty="0">
                <a:solidFill>
                  <a:schemeClr val="tx1"/>
                </a:solidFill>
                <a:effectLst/>
                <a:ea typeface="Calibri" panose="020F0502020204030204" pitchFamily="34" charset="0"/>
                <a:cs typeface="Times New Roman" panose="02020603050405020304" pitchFamily="18" charset="0"/>
              </a:rPr>
              <a:t>The quality of foster carer reviews.</a:t>
            </a:r>
            <a:endParaRPr lang="en-GB" sz="1600" dirty="0">
              <a:solidFill>
                <a:schemeClr val="tx1"/>
              </a:solidFill>
              <a:ea typeface="Calibri" panose="020F0502020204030204" pitchFamily="34" charset="0"/>
              <a:cs typeface="Times New Roman" panose="02020603050405020304" pitchFamily="18" charset="0"/>
            </a:endParaRPr>
          </a:p>
          <a:p>
            <a:pPr marL="342900" indent="-342900" algn="just">
              <a:buFont typeface="+mj-lt"/>
              <a:buAutoNum type="arabicPeriod" startAt="6"/>
            </a:pPr>
            <a:endParaRPr lang="en-GB" sz="1600" dirty="0">
              <a:solidFill>
                <a:schemeClr val="tx1"/>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6"/>
            </a:pPr>
            <a:r>
              <a:rPr lang="en-GB" sz="1600" dirty="0">
                <a:solidFill>
                  <a:schemeClr val="tx1"/>
                </a:solidFill>
                <a:effectLst/>
                <a:ea typeface="Calibri" panose="020F0502020204030204" pitchFamily="34" charset="0"/>
                <a:cs typeface="Times New Roman" panose="02020603050405020304" pitchFamily="18" charset="0"/>
              </a:rPr>
              <a:t>Management oversight across the service through improved performance and quality assurance.</a:t>
            </a:r>
          </a:p>
          <a:p>
            <a:pPr marL="342900" indent="-342900" algn="just">
              <a:buFont typeface="+mj-lt"/>
              <a:buAutoNum type="arabicPeriod" startAt="6"/>
            </a:pPr>
            <a:endParaRPr lang="en-GB" sz="1600" dirty="0">
              <a:solidFill>
                <a:schemeClr val="tx1"/>
              </a:solidFill>
              <a:ea typeface="Calibri" panose="020F0502020204030204" pitchFamily="34" charset="0"/>
              <a:cs typeface="Times New Roman" panose="02020603050405020304" pitchFamily="18" charset="0"/>
            </a:endParaRPr>
          </a:p>
          <a:p>
            <a:pPr marL="342900" indent="-342900" algn="just">
              <a:buFont typeface="+mj-lt"/>
              <a:buAutoNum type="arabicPeriod" startAt="6"/>
            </a:pPr>
            <a:r>
              <a:rPr lang="en-GB" sz="1600" dirty="0">
                <a:solidFill>
                  <a:schemeClr val="tx1"/>
                </a:solidFill>
                <a:effectLst/>
                <a:ea typeface="Calibri" panose="020F0502020204030204" pitchFamily="34" charset="0"/>
                <a:cs typeface="Times New Roman" panose="02020603050405020304" pitchFamily="18" charset="0"/>
              </a:rPr>
              <a:t>Regular supervision of social workers that is reflective, directive and, alongside the work of independent reviewing officers (IROs), challenges poorer practice.</a:t>
            </a:r>
          </a:p>
          <a:p>
            <a:pPr algn="just"/>
            <a:endParaRPr lang="en-GB" sz="1100" dirty="0"/>
          </a:p>
        </p:txBody>
      </p:sp>
      <p:sp>
        <p:nvSpPr>
          <p:cNvPr id="4" name="Title 1">
            <a:extLst>
              <a:ext uri="{FF2B5EF4-FFF2-40B4-BE49-F238E27FC236}">
                <a16:creationId xmlns:a16="http://schemas.microsoft.com/office/drawing/2014/main" id="{95A44F89-2FCE-958F-C1A9-30627D45CB03}"/>
              </a:ext>
            </a:extLst>
          </p:cNvPr>
          <p:cNvSpPr>
            <a:spLocks noGrp="1"/>
          </p:cNvSpPr>
          <p:nvPr>
            <p:ph type="ctrTitle"/>
          </p:nvPr>
        </p:nvSpPr>
        <p:spPr>
          <a:xfrm>
            <a:off x="402106" y="352802"/>
            <a:ext cx="7849182" cy="705977"/>
          </a:xfrm>
          <a:solidFill>
            <a:schemeClr val="accent4">
              <a:lumMod val="40000"/>
              <a:lumOff val="60000"/>
            </a:schemeClr>
          </a:solidFill>
          <a:effectLst>
            <a:outerShdw blurRad="63500" sx="102000" sy="102000" algn="ctr" rotWithShape="0">
              <a:prstClr val="black">
                <a:alpha val="40000"/>
              </a:prstClr>
            </a:outerShdw>
          </a:effectLst>
        </p:spPr>
        <p:txBody>
          <a:bodyPr/>
          <a:lstStyle/>
          <a:p>
            <a:r>
              <a:rPr lang="en-GB" sz="3600" b="1" dirty="0"/>
              <a:t>Ofsted 2019 10 Areas for Development</a:t>
            </a:r>
          </a:p>
        </p:txBody>
      </p:sp>
    </p:spTree>
    <p:extLst>
      <p:ext uri="{BB962C8B-B14F-4D97-AF65-F5344CB8AC3E}">
        <p14:creationId xmlns:p14="http://schemas.microsoft.com/office/powerpoint/2010/main" val="155819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477B-584A-EF9E-ED02-773F944C09CF}"/>
              </a:ext>
            </a:extLst>
          </p:cNvPr>
          <p:cNvSpPr>
            <a:spLocks noGrp="1"/>
          </p:cNvSpPr>
          <p:nvPr>
            <p:ph type="ctrTitle"/>
          </p:nvPr>
        </p:nvSpPr>
        <p:spPr>
          <a:xfrm>
            <a:off x="212197" y="333551"/>
            <a:ext cx="8396967" cy="1389718"/>
          </a:xfrm>
        </p:spPr>
        <p:txBody>
          <a:bodyPr/>
          <a:lstStyle/>
          <a:p>
            <a:r>
              <a:rPr lang="en-GB" sz="4000" b="1" dirty="0"/>
              <a:t>Standard Inspection Arrangements</a:t>
            </a:r>
            <a:endParaRPr lang="en-GB" sz="4000" dirty="0"/>
          </a:p>
        </p:txBody>
      </p:sp>
      <p:pic>
        <p:nvPicPr>
          <p:cNvPr id="5" name="Picture 4" descr="A person sitting on a chair&#10;&#10;Description automatically generated with low confidence">
            <a:extLst>
              <a:ext uri="{FF2B5EF4-FFF2-40B4-BE49-F238E27FC236}">
                <a16:creationId xmlns:a16="http://schemas.microsoft.com/office/drawing/2014/main" id="{042B4950-1D83-691A-6D4E-D80F8BF36F68}"/>
              </a:ext>
            </a:extLst>
          </p:cNvPr>
          <p:cNvPicPr>
            <a:picLocks noChangeAspect="1"/>
          </p:cNvPicPr>
          <p:nvPr/>
        </p:nvPicPr>
        <p:blipFill>
          <a:blip r:embed="rId2"/>
          <a:stretch>
            <a:fillRect/>
          </a:stretch>
        </p:blipFill>
        <p:spPr>
          <a:xfrm>
            <a:off x="5332395" y="1201119"/>
            <a:ext cx="2968317" cy="44524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Subtitle 2">
            <a:extLst>
              <a:ext uri="{FF2B5EF4-FFF2-40B4-BE49-F238E27FC236}">
                <a16:creationId xmlns:a16="http://schemas.microsoft.com/office/drawing/2014/main" id="{081ABAE3-2707-C61E-C80E-438741937E98}"/>
              </a:ext>
            </a:extLst>
          </p:cNvPr>
          <p:cNvSpPr>
            <a:spLocks noGrp="1"/>
          </p:cNvSpPr>
          <p:nvPr>
            <p:ph type="subTitle" idx="1"/>
          </p:nvPr>
        </p:nvSpPr>
        <p:spPr>
          <a:xfrm>
            <a:off x="557804" y="1201119"/>
            <a:ext cx="4428984" cy="4275656"/>
          </a:xfrm>
        </p:spPr>
        <p:txBody>
          <a:bodyPr/>
          <a:lstStyle/>
          <a:p>
            <a:pPr marL="342900" indent="-342900" algn="just">
              <a:buFont typeface="Arial" panose="020B0604020202020204" pitchFamily="34" charset="0"/>
              <a:buChar char="•"/>
            </a:pPr>
            <a:r>
              <a:rPr lang="en-GB" sz="1800" dirty="0">
                <a:solidFill>
                  <a:schemeClr val="tx1"/>
                </a:solidFill>
              </a:rPr>
              <a:t>Ofsted will  give us 5 days notice of the inspection.</a:t>
            </a:r>
          </a:p>
          <a:p>
            <a:pPr algn="just"/>
            <a:endParaRPr lang="en-GB" sz="1800" dirty="0">
              <a:solidFill>
                <a:schemeClr val="tx1"/>
              </a:solidFill>
            </a:endParaRPr>
          </a:p>
          <a:p>
            <a:pPr marL="342900" indent="-342900" algn="just">
              <a:buFont typeface="Arial" panose="020B0604020202020204" pitchFamily="34" charset="0"/>
              <a:buChar char="•"/>
            </a:pPr>
            <a:r>
              <a:rPr lang="en-GB" sz="1800" dirty="0">
                <a:solidFill>
                  <a:schemeClr val="tx1"/>
                </a:solidFill>
              </a:rPr>
              <a:t>The inspection team will be 4 inspectors in week one with one HMI leading.</a:t>
            </a:r>
          </a:p>
          <a:p>
            <a:pPr algn="just"/>
            <a:endParaRPr lang="en-GB" sz="1800" dirty="0">
              <a:solidFill>
                <a:schemeClr val="tx1"/>
              </a:solidFill>
            </a:endParaRPr>
          </a:p>
          <a:p>
            <a:pPr marL="342900" indent="-342900" algn="just">
              <a:buFont typeface="Arial" panose="020B0604020202020204" pitchFamily="34" charset="0"/>
              <a:buChar char="•"/>
            </a:pPr>
            <a:r>
              <a:rPr lang="en-GB" sz="1800" dirty="0">
                <a:solidFill>
                  <a:schemeClr val="tx1"/>
                </a:solidFill>
              </a:rPr>
              <a:t>In week 2 there will be a social care regulatory inspector and education inspector on site on days 7 and 8 (Tuesday and Wednesday)</a:t>
            </a:r>
          </a:p>
          <a:p>
            <a:pPr algn="just"/>
            <a:endParaRPr lang="en-GB" sz="1800" dirty="0">
              <a:solidFill>
                <a:schemeClr val="tx1"/>
              </a:solidFill>
            </a:endParaRPr>
          </a:p>
          <a:p>
            <a:pPr marL="342900" indent="-342900" algn="just">
              <a:buFont typeface="Arial" panose="020B0604020202020204" pitchFamily="34" charset="0"/>
              <a:buChar char="•"/>
            </a:pPr>
            <a:r>
              <a:rPr lang="en-GB" sz="1800" dirty="0">
                <a:solidFill>
                  <a:schemeClr val="tx1"/>
                </a:solidFill>
              </a:rPr>
              <a:t>There may be  a request for an HMI to shadow an inspection as part of HMI development.</a:t>
            </a:r>
          </a:p>
          <a:p>
            <a:endParaRPr lang="en-GB" dirty="0"/>
          </a:p>
        </p:txBody>
      </p:sp>
    </p:spTree>
    <p:extLst>
      <p:ext uri="{BB962C8B-B14F-4D97-AF65-F5344CB8AC3E}">
        <p14:creationId xmlns:p14="http://schemas.microsoft.com/office/powerpoint/2010/main" val="420484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40762" cy="648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1852" y="0"/>
            <a:ext cx="864076" cy="648335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1737" y="3480298"/>
            <a:ext cx="3376048" cy="300305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6245" y="-8004"/>
            <a:ext cx="2131380" cy="649135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5303" y="-8004"/>
            <a:ext cx="1834573" cy="649135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672" y="2881488"/>
            <a:ext cx="2310204" cy="360186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697" y="-8004"/>
            <a:ext cx="2022929" cy="649135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9761" y="3393753"/>
            <a:ext cx="1287864" cy="308959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844" y="-8004"/>
            <a:ext cx="5038918" cy="6491354"/>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C06E606-91B9-764C-0608-A2F9EDCDD6D6}"/>
              </a:ext>
            </a:extLst>
          </p:cNvPr>
          <p:cNvSpPr>
            <a:spLocks noGrp="1"/>
          </p:cNvSpPr>
          <p:nvPr>
            <p:ph type="ctrTitle"/>
          </p:nvPr>
        </p:nvSpPr>
        <p:spPr>
          <a:xfrm>
            <a:off x="480042" y="576296"/>
            <a:ext cx="2723892" cy="5242710"/>
          </a:xfrm>
        </p:spPr>
        <p:txBody>
          <a:bodyPr vert="horz" lIns="91440" tIns="45720" rIns="91440" bIns="45720" rtlCol="0" anchor="ctr">
            <a:normAutofit/>
          </a:bodyPr>
          <a:lstStyle/>
          <a:p>
            <a:pPr algn="l" defTabSz="457200"/>
            <a:r>
              <a:rPr lang="en-US" sz="3600" b="1">
                <a:solidFill>
                  <a:schemeClr val="tx1">
                    <a:lumMod val="85000"/>
                    <a:lumOff val="15000"/>
                  </a:schemeClr>
                </a:solidFill>
              </a:rPr>
              <a:t>Week 1 offsite</a:t>
            </a:r>
          </a:p>
        </p:txBody>
      </p:sp>
      <p:sp>
        <p:nvSpPr>
          <p:cNvPr id="3" name="Subtitle 2">
            <a:extLst>
              <a:ext uri="{FF2B5EF4-FFF2-40B4-BE49-F238E27FC236}">
                <a16:creationId xmlns:a16="http://schemas.microsoft.com/office/drawing/2014/main" id="{7EB79F83-D892-EB8E-A30D-AA73836798FA}"/>
              </a:ext>
            </a:extLst>
          </p:cNvPr>
          <p:cNvSpPr>
            <a:spLocks noGrp="1"/>
          </p:cNvSpPr>
          <p:nvPr>
            <p:ph type="subTitle" idx="1"/>
          </p:nvPr>
        </p:nvSpPr>
        <p:spPr>
          <a:xfrm>
            <a:off x="4334615" y="576297"/>
            <a:ext cx="3905987" cy="5242710"/>
          </a:xfrm>
        </p:spPr>
        <p:txBody>
          <a:bodyPr vert="horz" lIns="91440" tIns="45720" rIns="91440" bIns="45720" rtlCol="0" anchor="ctr">
            <a:noAutofit/>
          </a:bodyPr>
          <a:lstStyle/>
          <a:p>
            <a:pPr marL="342900" indent="-342900" algn="l" defTabSz="457200">
              <a:lnSpc>
                <a:spcPct val="9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Monday before 9.30  LI phones the DCS to advise of the inspection. HMI will formally write to the DCS the same day.</a:t>
            </a:r>
          </a:p>
          <a:p>
            <a:pPr algn="l" defTabSz="457200">
              <a:lnSpc>
                <a:spcPct val="90000"/>
              </a:lnSpc>
              <a:spcBef>
                <a:spcPts val="1000"/>
              </a:spcBef>
              <a:buFont typeface="Wingdings 3" charset="2"/>
              <a:buChar char=""/>
            </a:pPr>
            <a:endParaRPr lang="en-US" sz="1600" b="1"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Monday afternoon set up meeting with the lead HMI and the DCS.</a:t>
            </a:r>
          </a:p>
          <a:p>
            <a:pPr algn="l" defTabSz="457200">
              <a:lnSpc>
                <a:spcPct val="90000"/>
              </a:lnSpc>
              <a:spcBef>
                <a:spcPts val="1000"/>
              </a:spcBef>
              <a:buFont typeface="Wingdings 3" charset="2"/>
              <a:buChar char=""/>
            </a:pPr>
            <a:endParaRPr lang="en-US" sz="1600" b="1"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Tuesday by 5pm: the LA provide child level data lists and  a list  of children’s cases which have been audited.</a:t>
            </a:r>
          </a:p>
          <a:p>
            <a:pPr algn="l" defTabSz="457200">
              <a:lnSpc>
                <a:spcPct val="90000"/>
              </a:lnSpc>
              <a:spcBef>
                <a:spcPts val="1000"/>
              </a:spcBef>
              <a:buFont typeface="Wingdings 3" charset="2"/>
              <a:buChar char=""/>
            </a:pPr>
            <a:endParaRPr lang="en-US" sz="1600" b="1"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b="1" dirty="0">
                <a:solidFill>
                  <a:srgbClr val="FFFFFF"/>
                </a:solidFill>
                <a:latin typeface="Calibri" panose="020F0502020204030204" pitchFamily="34" charset="0"/>
                <a:cs typeface="Calibri" panose="020F0502020204030204" pitchFamily="34" charset="0"/>
              </a:rPr>
              <a:t>Wednesday: the LA uploads annex A which is a list of documents which provides evidence for </a:t>
            </a:r>
            <a:r>
              <a:rPr lang="en-US" sz="1600" b="1" dirty="0" err="1">
                <a:solidFill>
                  <a:srgbClr val="FFFFFF"/>
                </a:solidFill>
                <a:latin typeface="Calibri" panose="020F0502020204030204" pitchFamily="34" charset="0"/>
                <a:cs typeface="Calibri" panose="020F0502020204030204" pitchFamily="34" charset="0"/>
              </a:rPr>
              <a:t>Ofsted</a:t>
            </a:r>
            <a:r>
              <a:rPr lang="en-US" sz="1600" b="1" dirty="0">
                <a:solidFill>
                  <a:srgbClr val="FFFFFF"/>
                </a:solidFill>
                <a:latin typeface="Calibri" panose="020F0502020204030204" pitchFamily="34" charset="0"/>
                <a:cs typeface="Calibri" panose="020F0502020204030204" pitchFamily="34" charset="0"/>
              </a:rPr>
              <a:t> in relation to the three domains. Help and protection, impact of leaders and children in care and care leavers. </a:t>
            </a:r>
          </a:p>
          <a:p>
            <a:pPr algn="l" defTabSz="457200">
              <a:lnSpc>
                <a:spcPct val="90000"/>
              </a:lnSpc>
              <a:spcBef>
                <a:spcPts val="1000"/>
              </a:spcBef>
              <a:buFont typeface="Wingdings 3" charset="2"/>
              <a:buChar char=""/>
            </a:pPr>
            <a:endParaRPr lang="en-US" sz="1600" b="1" dirty="0">
              <a:solidFill>
                <a:srgbClr val="FFFFFF"/>
              </a:solidFill>
              <a:latin typeface="Calibri" panose="020F0502020204030204" pitchFamily="34" charset="0"/>
              <a:cs typeface="Calibri" panose="020F0502020204030204" pitchFamily="34" charset="0"/>
            </a:endParaRPr>
          </a:p>
          <a:p>
            <a:pPr marL="342900" indent="-342900" algn="l" defTabSz="457200">
              <a:lnSpc>
                <a:spcPct val="90000"/>
              </a:lnSpc>
              <a:spcBef>
                <a:spcPts val="1000"/>
              </a:spcBef>
              <a:buFont typeface="Wingdings 3" charset="2"/>
              <a:buChar char=""/>
            </a:pPr>
            <a:r>
              <a:rPr lang="en-US" sz="1600" b="1" dirty="0" err="1">
                <a:solidFill>
                  <a:srgbClr val="FFFFFF"/>
                </a:solidFill>
                <a:latin typeface="Calibri" panose="020F0502020204030204" pitchFamily="34" charset="0"/>
                <a:cs typeface="Calibri" panose="020F0502020204030204" pitchFamily="34" charset="0"/>
              </a:rPr>
              <a:t>Ofsted</a:t>
            </a:r>
            <a:r>
              <a:rPr lang="en-US" sz="1600" b="1" dirty="0">
                <a:solidFill>
                  <a:srgbClr val="FFFFFF"/>
                </a:solidFill>
                <a:latin typeface="Calibri" panose="020F0502020204030204" pitchFamily="34" charset="0"/>
                <a:cs typeface="Calibri" panose="020F0502020204030204" pitchFamily="34" charset="0"/>
              </a:rPr>
              <a:t> choose 12 audited cases.</a:t>
            </a:r>
          </a:p>
        </p:txBody>
      </p:sp>
    </p:spTree>
    <p:extLst>
      <p:ext uri="{BB962C8B-B14F-4D97-AF65-F5344CB8AC3E}">
        <p14:creationId xmlns:p14="http://schemas.microsoft.com/office/powerpoint/2010/main" val="24456719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4"/>
            <a:ext cx="8640760" cy="6491354"/>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AD7329A-B62B-A4D3-D7B6-BD0A4C078B2B}"/>
              </a:ext>
            </a:extLst>
          </p:cNvPr>
          <p:cNvSpPr>
            <a:spLocks noGrp="1"/>
          </p:cNvSpPr>
          <p:nvPr>
            <p:ph type="ctrTitle"/>
          </p:nvPr>
        </p:nvSpPr>
        <p:spPr>
          <a:xfrm>
            <a:off x="4103271" y="115473"/>
            <a:ext cx="2227287" cy="656554"/>
          </a:xfrm>
        </p:spPr>
        <p:txBody>
          <a:bodyPr vert="horz" lIns="91440" tIns="45720" rIns="91440" bIns="45720" rtlCol="0" anchor="t">
            <a:normAutofit/>
          </a:bodyPr>
          <a:lstStyle/>
          <a:p>
            <a:pPr algn="l" defTabSz="457200"/>
            <a:r>
              <a:rPr lang="en-US" sz="3600" b="1" dirty="0"/>
              <a:t>Week 1</a:t>
            </a:r>
          </a:p>
        </p:txBody>
      </p:sp>
      <p:sp>
        <p:nvSpPr>
          <p:cNvPr id="3" name="Subtitle 2">
            <a:extLst>
              <a:ext uri="{FF2B5EF4-FFF2-40B4-BE49-F238E27FC236}">
                <a16:creationId xmlns:a16="http://schemas.microsoft.com/office/drawing/2014/main" id="{04248A2C-2004-7C4A-2CF9-DD463CC990F1}"/>
              </a:ext>
            </a:extLst>
          </p:cNvPr>
          <p:cNvSpPr>
            <a:spLocks noGrp="1"/>
          </p:cNvSpPr>
          <p:nvPr>
            <p:ph type="subTitle" idx="1"/>
          </p:nvPr>
        </p:nvSpPr>
        <p:spPr>
          <a:xfrm>
            <a:off x="3716137" y="858572"/>
            <a:ext cx="3234350" cy="3668768"/>
          </a:xfrm>
        </p:spPr>
        <p:txBody>
          <a:bodyPr vert="horz" lIns="91440" tIns="45720" rIns="91440" bIns="45720" rtlCol="0">
            <a:normAutofit/>
          </a:bodyPr>
          <a:lstStyle/>
          <a:p>
            <a:pPr marL="285750" indent="-28575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Thursday and Friday: inspectors have two team meetings and they spend the 2 days reading and evaluating all of the LA documents.</a:t>
            </a:r>
          </a:p>
          <a:p>
            <a:pPr algn="l" defTabSz="457200">
              <a:lnSpc>
                <a:spcPct val="90000"/>
              </a:lnSpc>
              <a:spcBef>
                <a:spcPts val="1000"/>
              </a:spcBef>
            </a:pPr>
            <a:endParaRPr lang="en-US" sz="9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Audited cases are shared out and each HMI evaluates 3 children’s audits.</a:t>
            </a:r>
          </a:p>
          <a:p>
            <a:pPr algn="l" defTabSz="457200">
              <a:lnSpc>
                <a:spcPct val="90000"/>
              </a:lnSpc>
              <a:spcBef>
                <a:spcPts val="1000"/>
              </a:spcBef>
              <a:buFont typeface="Wingdings 3" charset="2"/>
              <a:buChar char=""/>
            </a:pPr>
            <a:endParaRPr lang="en-US" sz="9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They will have phone calls with the lead member, CEO, DCS, chair of the family justice board, </a:t>
            </a:r>
            <a:r>
              <a:rPr lang="en-US" sz="1600" dirty="0" err="1">
                <a:solidFill>
                  <a:schemeClr val="tx1">
                    <a:lumMod val="75000"/>
                    <a:lumOff val="25000"/>
                  </a:schemeClr>
                </a:solidFill>
                <a:latin typeface="Calibri" panose="020F0502020204030204" pitchFamily="34" charset="0"/>
                <a:cs typeface="Calibri" panose="020F0502020204030204" pitchFamily="34" charset="0"/>
              </a:rPr>
              <a:t>Cafcass</a:t>
            </a:r>
            <a:r>
              <a:rPr lang="en-US" sz="1600" dirty="0">
                <a:solidFill>
                  <a:schemeClr val="tx1">
                    <a:lumMod val="75000"/>
                    <a:lumOff val="25000"/>
                  </a:schemeClr>
                </a:solidFill>
                <a:latin typeface="Calibri" panose="020F0502020204030204" pitchFamily="34" charset="0"/>
                <a:cs typeface="Calibri" panose="020F0502020204030204" pitchFamily="34" charset="0"/>
              </a:rPr>
              <a:t>, the local judge, the DCS and the chair of corporate parenting.</a:t>
            </a:r>
          </a:p>
          <a:p>
            <a:pPr algn="l" defTabSz="457200">
              <a:lnSpc>
                <a:spcPct val="90000"/>
              </a:lnSpc>
              <a:spcBef>
                <a:spcPts val="1000"/>
              </a:spcBef>
              <a:buFont typeface="Wingdings 3" charset="2"/>
              <a:buChar char=""/>
            </a:pPr>
            <a:endParaRPr lang="en-US" sz="9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gn="l" defTabSz="457200">
              <a:lnSpc>
                <a:spcPct val="90000"/>
              </a:lnSpc>
              <a:spcBef>
                <a:spcPts val="1000"/>
              </a:spcBef>
              <a:buFont typeface="Wingdings 3" charset="2"/>
              <a:buChar char=""/>
            </a:pPr>
            <a:r>
              <a:rPr lang="en-US" sz="1600" dirty="0" err="1">
                <a:solidFill>
                  <a:schemeClr val="tx1">
                    <a:lumMod val="75000"/>
                    <a:lumOff val="25000"/>
                  </a:schemeClr>
                </a:solidFill>
                <a:latin typeface="Calibri" panose="020F0502020204030204" pitchFamily="34" charset="0"/>
                <a:cs typeface="Calibri" panose="020F0502020204030204" pitchFamily="34" charset="0"/>
              </a:rPr>
              <a:t>Ofsted</a:t>
            </a:r>
            <a:r>
              <a:rPr lang="en-US" sz="1600" dirty="0">
                <a:solidFill>
                  <a:schemeClr val="tx1">
                    <a:lumMod val="75000"/>
                    <a:lumOff val="25000"/>
                  </a:schemeClr>
                </a:solidFill>
                <a:latin typeface="Calibri" panose="020F0502020204030204" pitchFamily="34" charset="0"/>
                <a:cs typeface="Calibri" panose="020F0502020204030204" pitchFamily="34" charset="0"/>
              </a:rPr>
              <a:t> will also spend these 2 days planning the timetable which will include talking to the children in care and care leavers council.</a:t>
            </a:r>
          </a:p>
          <a:p>
            <a:pPr algn="l" defTabSz="457200">
              <a:lnSpc>
                <a:spcPct val="90000"/>
              </a:lnSpc>
              <a:spcBef>
                <a:spcPts val="1000"/>
              </a:spcBef>
              <a:buFont typeface="Wingdings 3" charset="2"/>
              <a:buChar char=""/>
            </a:pPr>
            <a:endParaRPr lang="en-US" sz="900" dirty="0">
              <a:solidFill>
                <a:schemeClr val="tx1">
                  <a:lumMod val="75000"/>
                  <a:lumOff val="25000"/>
                </a:schemeClr>
              </a:solidFill>
            </a:endParaRPr>
          </a:p>
        </p:txBody>
      </p:sp>
      <p:pic>
        <p:nvPicPr>
          <p:cNvPr id="5" name="Picture 4" descr="Red marker on a calendar">
            <a:extLst>
              <a:ext uri="{FF2B5EF4-FFF2-40B4-BE49-F238E27FC236}">
                <a16:creationId xmlns:a16="http://schemas.microsoft.com/office/drawing/2014/main" id="{F4FA2B0D-A374-6CF2-A860-CA92000EBB7A}"/>
              </a:ext>
            </a:extLst>
          </p:cNvPr>
          <p:cNvPicPr>
            <a:picLocks noChangeAspect="1"/>
          </p:cNvPicPr>
          <p:nvPr/>
        </p:nvPicPr>
        <p:blipFill rotWithShape="1">
          <a:blip r:embed="rId2"/>
          <a:srcRect l="23076" r="37558" b="-1"/>
          <a:stretch/>
        </p:blipFill>
        <p:spPr>
          <a:xfrm>
            <a:off x="20" y="10"/>
            <a:ext cx="3823517" cy="648334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1" name="Isosceles Triangle 2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97167" cy="535661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12484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Powerpoint template_INTERNAL" id="{27D0A179-C86D-420F-AF99-B651F41E432D}" vid="{F9E71824-812E-40B2-B5BC-1D8BCF7FD2F4}"/>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Powerpoint template_INTERNAL" id="{27D0A179-C86D-420F-AF99-B651F41E432D}" vid="{EE522505-4C13-4713-99DC-895FB8D38C3F}"/>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Powerpoint template_INTERNAL" id="{27D0A179-C86D-420F-AF99-B651F41E432D}" vid="{E0DA6536-93FB-415D-92C5-FEE7EAEEC713}"/>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Powerpoint template_INTERNAL" id="{27D0A179-C86D-420F-AF99-B651F41E432D}" vid="{F905131B-6D70-4432-AF76-8347D8FDFADC}"/>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Powerpoint template_INTERNAL" id="{27D0A179-C86D-420F-AF99-B651F41E432D}" vid="{EAD901BD-7C0E-4EED-A13D-17DBB854FFF3}"/>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70FDA260B26749B0138B6EAC45552D" ma:contentTypeVersion="2" ma:contentTypeDescription="Create a new document." ma:contentTypeScope="" ma:versionID="d6857c12ba28ce9c0371fc6d3fbb139e">
  <xsd:schema xmlns:xsd="http://www.w3.org/2001/XMLSchema" xmlns:xs="http://www.w3.org/2001/XMLSchema" xmlns:p="http://schemas.microsoft.com/office/2006/metadata/properties" xmlns:ns3="07e785fc-8985-45ba-9744-301b58a26c61" targetNamespace="http://schemas.microsoft.com/office/2006/metadata/properties" ma:root="true" ma:fieldsID="092f4745538fb3f8f72e3d3fb7e5dc0f" ns3:_="">
    <xsd:import namespace="07e785fc-8985-45ba-9744-301b58a26c6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785fc-8985-45ba-9744-301b58a26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C58972-04E7-4A4C-B112-D8A6FE002B8F}">
  <ds:schemaRefs>
    <ds:schemaRef ds:uri="http://schemas.microsoft.com/sharepoint/v3/contenttype/forms"/>
  </ds:schemaRefs>
</ds:datastoreItem>
</file>

<file path=customXml/itemProps2.xml><?xml version="1.0" encoding="utf-8"?>
<ds:datastoreItem xmlns:ds="http://schemas.openxmlformats.org/officeDocument/2006/customXml" ds:itemID="{F4764C81-8334-4ECC-A678-D8F521C5E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785fc-8985-45ba-9744-301b58a26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D0E9E4-01CA-4CFF-8092-C945D5FBA16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07e785fc-8985-45ba-9744-301b58a26c6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We're Kirklees Powerpoint template_INTERNAL</Template>
  <TotalTime>1127</TotalTime>
  <Words>1568</Words>
  <Application>Microsoft Office PowerPoint</Application>
  <PresentationFormat>Custom</PresentationFormat>
  <Paragraphs>169</Paragraphs>
  <Slides>22</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22</vt:i4>
      </vt:variant>
    </vt:vector>
  </HeadingPairs>
  <TitlesOfParts>
    <vt:vector size="35" baseType="lpstr">
      <vt:lpstr>Arial</vt:lpstr>
      <vt:lpstr>Calibri</vt:lpstr>
      <vt:lpstr>Gill Sans MT</vt:lpstr>
      <vt:lpstr>Trebuchet MS</vt:lpstr>
      <vt:lpstr>Wingdings</vt:lpstr>
      <vt:lpstr>Wingdings 3</vt:lpstr>
      <vt:lpstr>1_Office Theme</vt:lpstr>
      <vt:lpstr>2_Office Theme</vt:lpstr>
      <vt:lpstr>3_Office Theme</vt:lpstr>
      <vt:lpstr>4_Office Theme</vt:lpstr>
      <vt:lpstr>5_Office Theme</vt:lpstr>
      <vt:lpstr>Facet</vt:lpstr>
      <vt:lpstr>1_Facet</vt:lpstr>
      <vt:lpstr>ILACS inspection</vt:lpstr>
      <vt:lpstr>Ofsted Focus </vt:lpstr>
      <vt:lpstr>Inspectors will also evaluate:</vt:lpstr>
      <vt:lpstr>Ofsted Activity</vt:lpstr>
      <vt:lpstr>Ofsted 2019 10 Areas for Development</vt:lpstr>
      <vt:lpstr>Ofsted 2019 10 Areas for Development</vt:lpstr>
      <vt:lpstr>Standard Inspection Arrangements</vt:lpstr>
      <vt:lpstr>Week 1 offsite</vt:lpstr>
      <vt:lpstr>Week 1</vt:lpstr>
      <vt:lpstr>Audit Practice</vt:lpstr>
      <vt:lpstr>What will inspectors do?</vt:lpstr>
      <vt:lpstr>What will inspectors do?</vt:lpstr>
      <vt:lpstr>Week 1</vt:lpstr>
      <vt:lpstr>Week 2</vt:lpstr>
      <vt:lpstr>2 Extra Inspectors</vt:lpstr>
      <vt:lpstr>Week 2</vt:lpstr>
      <vt:lpstr>Judgement</vt:lpstr>
      <vt:lpstr>Making judgements</vt:lpstr>
      <vt:lpstr>Making judgements</vt:lpstr>
      <vt:lpstr>The experience and progress of care leavers</vt:lpstr>
      <vt:lpstr>What can you do</vt:lpstr>
      <vt:lpstr>PowerPoint Presentation</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Smith</dc:creator>
  <cp:lastModifiedBy>Diane Smith</cp:lastModifiedBy>
  <cp:revision>28</cp:revision>
  <dcterms:created xsi:type="dcterms:W3CDTF">2019-10-02T15:25:17Z</dcterms:created>
  <dcterms:modified xsi:type="dcterms:W3CDTF">2023-02-07T15:28:52Z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2023-01-17T09:15:55Z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ContentBits">
    <vt:lpwstr>0</vt:lpwstr>
  </property>
  <property fmtid="{D5CDD505-2E9C-101B-9397-08002B2CF9AE}" pid="8" name="ContentTypeId">
    <vt:lpwstr>0x010100BF70FDA260B26749B0138B6EAC45552D</vt:lpwstr>
  </property>
</Properties>
</file>