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3"/>
  </p:notesMasterIdLst>
  <p:handoutMasterIdLst>
    <p:handoutMasterId r:id="rId44"/>
  </p:handoutMasterIdLst>
  <p:sldIdLst>
    <p:sldId id="256" r:id="rId3"/>
    <p:sldId id="379" r:id="rId4"/>
    <p:sldId id="258" r:id="rId5"/>
    <p:sldId id="259" r:id="rId6"/>
    <p:sldId id="265" r:id="rId7"/>
    <p:sldId id="273" r:id="rId8"/>
    <p:sldId id="301" r:id="rId9"/>
    <p:sldId id="299" r:id="rId10"/>
    <p:sldId id="269" r:id="rId11"/>
    <p:sldId id="270" r:id="rId12"/>
    <p:sldId id="271" r:id="rId13"/>
    <p:sldId id="306" r:id="rId14"/>
    <p:sldId id="266" r:id="rId15"/>
    <p:sldId id="376" r:id="rId16"/>
    <p:sldId id="374" r:id="rId17"/>
    <p:sldId id="275" r:id="rId18"/>
    <p:sldId id="276" r:id="rId19"/>
    <p:sldId id="277" r:id="rId20"/>
    <p:sldId id="278" r:id="rId21"/>
    <p:sldId id="384" r:id="rId22"/>
    <p:sldId id="311" r:id="rId23"/>
    <p:sldId id="312" r:id="rId24"/>
    <p:sldId id="313" r:id="rId25"/>
    <p:sldId id="317" r:id="rId26"/>
    <p:sldId id="310" r:id="rId27"/>
    <p:sldId id="282" r:id="rId28"/>
    <p:sldId id="285" r:id="rId29"/>
    <p:sldId id="286" r:id="rId30"/>
    <p:sldId id="287" r:id="rId31"/>
    <p:sldId id="289" r:id="rId32"/>
    <p:sldId id="304" r:id="rId33"/>
    <p:sldId id="385" r:id="rId34"/>
    <p:sldId id="294" r:id="rId35"/>
    <p:sldId id="292" r:id="rId36"/>
    <p:sldId id="295" r:id="rId37"/>
    <p:sldId id="380" r:id="rId38"/>
    <p:sldId id="381" r:id="rId39"/>
    <p:sldId id="382" r:id="rId40"/>
    <p:sldId id="383" r:id="rId41"/>
    <p:sldId id="386"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1073" autoAdjust="0"/>
  </p:normalViewPr>
  <p:slideViewPr>
    <p:cSldViewPr>
      <p:cViewPr varScale="1">
        <p:scale>
          <a:sx n="93" d="100"/>
          <a:sy n="93" d="100"/>
        </p:scale>
        <p:origin x="468" y="90"/>
      </p:cViewPr>
      <p:guideLst>
        <p:guide orient="horz" pos="2160"/>
        <p:guide pos="2880"/>
      </p:guideLst>
    </p:cSldViewPr>
  </p:slideViewPr>
  <p:outlineViewPr>
    <p:cViewPr>
      <p:scale>
        <a:sx n="33" d="100"/>
        <a:sy n="33" d="100"/>
      </p:scale>
      <p:origin x="0" y="-493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6739" y="0"/>
            <a:ext cx="2950474" cy="497046"/>
          </a:xfrm>
          <a:prstGeom prst="rect">
            <a:avLst/>
          </a:prstGeom>
        </p:spPr>
        <p:txBody>
          <a:bodyPr vert="horz" lIns="91568" tIns="45784" rIns="91568" bIns="45784" rtlCol="0"/>
          <a:lstStyle>
            <a:lvl1pPr algn="r">
              <a:defRPr sz="1200"/>
            </a:lvl1pPr>
          </a:lstStyle>
          <a:p>
            <a:fld id="{44BF072E-B27C-43F7-A752-3425C79C6652}" type="datetimeFigureOut">
              <a:rPr lang="en-GB" smtClean="0"/>
              <a:t>25/01/2021</a:t>
            </a:fld>
            <a:endParaRPr lang="en-GB"/>
          </a:p>
        </p:txBody>
      </p:sp>
      <p:sp>
        <p:nvSpPr>
          <p:cNvPr id="4" name="Footer Placeholder 3"/>
          <p:cNvSpPr>
            <a:spLocks noGrp="1"/>
          </p:cNvSpPr>
          <p:nvPr>
            <p:ph type="ftr" sz="quarter" idx="2"/>
          </p:nvPr>
        </p:nvSpPr>
        <p:spPr>
          <a:xfrm>
            <a:off x="1" y="9442153"/>
            <a:ext cx="2950474" cy="497046"/>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6739" y="9442153"/>
            <a:ext cx="2950474" cy="497046"/>
          </a:xfrm>
          <a:prstGeom prst="rect">
            <a:avLst/>
          </a:prstGeom>
        </p:spPr>
        <p:txBody>
          <a:bodyPr vert="horz" lIns="91568" tIns="45784" rIns="91568" bIns="45784" rtlCol="0" anchor="b"/>
          <a:lstStyle>
            <a:lvl1pPr algn="r">
              <a:defRPr sz="1200"/>
            </a:lvl1pPr>
          </a:lstStyle>
          <a:p>
            <a:fld id="{0D67705B-D4AE-4280-88F2-C0A3BE36EDFB}" type="slidenum">
              <a:rPr lang="en-GB" smtClean="0"/>
              <a:t>‹#›</a:t>
            </a:fld>
            <a:endParaRPr lang="en-GB"/>
          </a:p>
        </p:txBody>
      </p:sp>
    </p:spTree>
    <p:extLst>
      <p:ext uri="{BB962C8B-B14F-4D97-AF65-F5344CB8AC3E}">
        <p14:creationId xmlns:p14="http://schemas.microsoft.com/office/powerpoint/2010/main" val="21122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6739" y="0"/>
            <a:ext cx="2950474" cy="497046"/>
          </a:xfrm>
          <a:prstGeom prst="rect">
            <a:avLst/>
          </a:prstGeom>
        </p:spPr>
        <p:txBody>
          <a:bodyPr vert="horz" lIns="91568" tIns="45784" rIns="91568" bIns="45784" rtlCol="0"/>
          <a:lstStyle>
            <a:lvl1pPr algn="r">
              <a:defRPr sz="1200"/>
            </a:lvl1pPr>
          </a:lstStyle>
          <a:p>
            <a:fld id="{99957F8D-0277-4F2A-9411-6281AFD16F00}" type="datetimeFigureOut">
              <a:rPr lang="en-GB" smtClean="0"/>
              <a:t>25/01/2021</a:t>
            </a:fld>
            <a:endParaRPr lang="en-GB"/>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4" cy="497046"/>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6739" y="9442153"/>
            <a:ext cx="2950474" cy="497046"/>
          </a:xfrm>
          <a:prstGeom prst="rect">
            <a:avLst/>
          </a:prstGeom>
        </p:spPr>
        <p:txBody>
          <a:bodyPr vert="horz" lIns="91568" tIns="45784" rIns="91568" bIns="45784" rtlCol="0" anchor="b"/>
          <a:lstStyle>
            <a:lvl1pPr algn="r">
              <a:defRPr sz="1200"/>
            </a:lvl1pPr>
          </a:lstStyle>
          <a:p>
            <a:fld id="{1D56304D-291A-4F8F-B079-72E1F3708E9E}" type="slidenum">
              <a:rPr lang="en-GB" smtClean="0"/>
              <a:t>‹#›</a:t>
            </a:fld>
            <a:endParaRPr lang="en-GB"/>
          </a:p>
        </p:txBody>
      </p:sp>
    </p:spTree>
    <p:extLst>
      <p:ext uri="{BB962C8B-B14F-4D97-AF65-F5344CB8AC3E}">
        <p14:creationId xmlns:p14="http://schemas.microsoft.com/office/powerpoint/2010/main" val="412678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1</a:t>
            </a:fld>
            <a:endParaRPr lang="en-GB"/>
          </a:p>
        </p:txBody>
      </p:sp>
    </p:spTree>
    <p:extLst>
      <p:ext uri="{BB962C8B-B14F-4D97-AF65-F5344CB8AC3E}">
        <p14:creationId xmlns:p14="http://schemas.microsoft.com/office/powerpoint/2010/main" val="37351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990" indent="-286150" eaLnBrk="0" hangingPunct="0">
              <a:defRPr sz="2400">
                <a:solidFill>
                  <a:schemeClr val="tx1"/>
                </a:solidFill>
                <a:latin typeface="Arial" charset="0"/>
                <a:ea typeface="ＭＳ Ｐゴシック" charset="0"/>
              </a:defRPr>
            </a:lvl2pPr>
            <a:lvl3pPr marL="1144600" indent="-228920" eaLnBrk="0" hangingPunct="0">
              <a:defRPr sz="2400">
                <a:solidFill>
                  <a:schemeClr val="tx1"/>
                </a:solidFill>
                <a:latin typeface="Arial" charset="0"/>
                <a:ea typeface="ＭＳ Ｐゴシック" charset="0"/>
              </a:defRPr>
            </a:lvl3pPr>
            <a:lvl4pPr marL="1602440" indent="-228920" eaLnBrk="0" hangingPunct="0">
              <a:defRPr sz="2400">
                <a:solidFill>
                  <a:schemeClr val="tx1"/>
                </a:solidFill>
                <a:latin typeface="Arial" charset="0"/>
                <a:ea typeface="ＭＳ Ｐゴシック" charset="0"/>
              </a:defRPr>
            </a:lvl4pPr>
            <a:lvl5pPr marL="2060280" indent="-228920" eaLnBrk="0" hangingPunct="0">
              <a:defRPr sz="2400">
                <a:solidFill>
                  <a:schemeClr val="tx1"/>
                </a:solidFill>
                <a:latin typeface="Arial" charset="0"/>
                <a:ea typeface="ＭＳ Ｐゴシック" charset="0"/>
              </a:defRPr>
            </a:lvl5pPr>
            <a:lvl6pPr marL="2518120" indent="-228920" eaLnBrk="0" fontAlgn="base" hangingPunct="0">
              <a:spcBef>
                <a:spcPct val="0"/>
              </a:spcBef>
              <a:spcAft>
                <a:spcPct val="0"/>
              </a:spcAft>
              <a:defRPr sz="2400">
                <a:solidFill>
                  <a:schemeClr val="tx1"/>
                </a:solidFill>
                <a:latin typeface="Arial" charset="0"/>
                <a:ea typeface="ＭＳ Ｐゴシック" charset="0"/>
              </a:defRPr>
            </a:lvl6pPr>
            <a:lvl7pPr marL="2975961" indent="-228920" eaLnBrk="0" fontAlgn="base" hangingPunct="0">
              <a:spcBef>
                <a:spcPct val="0"/>
              </a:spcBef>
              <a:spcAft>
                <a:spcPct val="0"/>
              </a:spcAft>
              <a:defRPr sz="2400">
                <a:solidFill>
                  <a:schemeClr val="tx1"/>
                </a:solidFill>
                <a:latin typeface="Arial" charset="0"/>
                <a:ea typeface="ＭＳ Ｐゴシック" charset="0"/>
              </a:defRPr>
            </a:lvl7pPr>
            <a:lvl8pPr marL="3433801" indent="-228920" eaLnBrk="0" fontAlgn="base" hangingPunct="0">
              <a:spcBef>
                <a:spcPct val="0"/>
              </a:spcBef>
              <a:spcAft>
                <a:spcPct val="0"/>
              </a:spcAft>
              <a:defRPr sz="2400">
                <a:solidFill>
                  <a:schemeClr val="tx1"/>
                </a:solidFill>
                <a:latin typeface="Arial" charset="0"/>
                <a:ea typeface="ＭＳ Ｐゴシック" charset="0"/>
              </a:defRPr>
            </a:lvl8pPr>
            <a:lvl9pPr marL="3891641" indent="-22892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F7833A-BE45-5840-94FA-97A5FB72C024}" type="slidenum">
              <a:rPr lang="en-US" sz="1200"/>
              <a:pPr eaLnBrk="1" hangingPunct="1"/>
              <a:t>11</a:t>
            </a:fld>
            <a:endParaRPr lang="en-US" sz="1200"/>
          </a:p>
        </p:txBody>
      </p:sp>
      <p:sp>
        <p:nvSpPr>
          <p:cNvPr id="39938" name="Rectangle 2"/>
          <p:cNvSpPr>
            <a:spLocks noGrp="1" noRot="1" noChangeAspect="1" noChangeArrowheads="1" noTextEdit="1"/>
          </p:cNvSpPr>
          <p:nvPr>
            <p:ph type="sldImg"/>
          </p:nvPr>
        </p:nvSpPr>
        <p:spPr bwMode="auto">
          <a:xfrm>
            <a:off x="917575" y="744538"/>
            <a:ext cx="4973638"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6038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12</a:t>
            </a:fld>
            <a:endParaRPr lang="en-GB"/>
          </a:p>
        </p:txBody>
      </p:sp>
    </p:spTree>
    <p:extLst>
      <p:ext uri="{BB962C8B-B14F-4D97-AF65-F5344CB8AC3E}">
        <p14:creationId xmlns:p14="http://schemas.microsoft.com/office/powerpoint/2010/main" val="44848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3990" indent="-286150" eaLnBrk="0" hangingPunct="0">
              <a:defRPr>
                <a:solidFill>
                  <a:schemeClr val="tx1"/>
                </a:solidFill>
                <a:latin typeface="Arial" charset="0"/>
                <a:ea typeface="Arial" charset="0"/>
                <a:cs typeface="Arial" charset="0"/>
              </a:defRPr>
            </a:lvl2pPr>
            <a:lvl3pPr marL="1144600" indent="-228920" eaLnBrk="0" hangingPunct="0">
              <a:defRPr>
                <a:solidFill>
                  <a:schemeClr val="tx1"/>
                </a:solidFill>
                <a:latin typeface="Arial" charset="0"/>
                <a:ea typeface="Arial" charset="0"/>
                <a:cs typeface="Arial" charset="0"/>
              </a:defRPr>
            </a:lvl3pPr>
            <a:lvl4pPr marL="1602440" indent="-228920" eaLnBrk="0" hangingPunct="0">
              <a:defRPr>
                <a:solidFill>
                  <a:schemeClr val="tx1"/>
                </a:solidFill>
                <a:latin typeface="Arial" charset="0"/>
                <a:ea typeface="Arial" charset="0"/>
                <a:cs typeface="Arial" charset="0"/>
              </a:defRPr>
            </a:lvl4pPr>
            <a:lvl5pPr marL="2060280" indent="-228920" eaLnBrk="0" hangingPunct="0">
              <a:defRPr>
                <a:solidFill>
                  <a:schemeClr val="tx1"/>
                </a:solidFill>
                <a:latin typeface="Arial" charset="0"/>
                <a:ea typeface="Arial" charset="0"/>
                <a:cs typeface="Arial" charset="0"/>
              </a:defRPr>
            </a:lvl5pPr>
            <a:lvl6pPr marL="2518120" indent="-228920" eaLnBrk="0" fontAlgn="base" hangingPunct="0">
              <a:spcBef>
                <a:spcPct val="0"/>
              </a:spcBef>
              <a:spcAft>
                <a:spcPct val="0"/>
              </a:spcAft>
              <a:defRPr>
                <a:solidFill>
                  <a:schemeClr val="tx1"/>
                </a:solidFill>
                <a:latin typeface="Arial" charset="0"/>
                <a:ea typeface="Arial" charset="0"/>
                <a:cs typeface="Arial" charset="0"/>
              </a:defRPr>
            </a:lvl6pPr>
            <a:lvl7pPr marL="2975961" indent="-228920" eaLnBrk="0" fontAlgn="base" hangingPunct="0">
              <a:spcBef>
                <a:spcPct val="0"/>
              </a:spcBef>
              <a:spcAft>
                <a:spcPct val="0"/>
              </a:spcAft>
              <a:defRPr>
                <a:solidFill>
                  <a:schemeClr val="tx1"/>
                </a:solidFill>
                <a:latin typeface="Arial" charset="0"/>
                <a:ea typeface="Arial" charset="0"/>
                <a:cs typeface="Arial" charset="0"/>
              </a:defRPr>
            </a:lvl7pPr>
            <a:lvl8pPr marL="3433801" indent="-228920" eaLnBrk="0" fontAlgn="base" hangingPunct="0">
              <a:spcBef>
                <a:spcPct val="0"/>
              </a:spcBef>
              <a:spcAft>
                <a:spcPct val="0"/>
              </a:spcAft>
              <a:defRPr>
                <a:solidFill>
                  <a:schemeClr val="tx1"/>
                </a:solidFill>
                <a:latin typeface="Arial" charset="0"/>
                <a:ea typeface="Arial" charset="0"/>
                <a:cs typeface="Arial" charset="0"/>
              </a:defRPr>
            </a:lvl8pPr>
            <a:lvl9pPr marL="3891641" indent="-22892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0CBBCF0-5F87-9742-AD0A-786434B1D5EE}" type="slidenum">
              <a:rPr lang="en-US"/>
              <a:pPr eaLnBrk="1" hangingPunct="1"/>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dirty="0"/>
          </a:p>
        </p:txBody>
      </p:sp>
    </p:spTree>
    <p:extLst>
      <p:ext uri="{BB962C8B-B14F-4D97-AF65-F5344CB8AC3E}">
        <p14:creationId xmlns:p14="http://schemas.microsoft.com/office/powerpoint/2010/main" val="381552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B6AA70F7-F663-8F44-81BC-F7055BC18F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6877F1-1535-F346-A984-324D2D84B2B8}"/>
              </a:ext>
            </a:extLst>
          </p:cNvPr>
          <p:cNvSpPr>
            <a:spLocks noGrp="1"/>
          </p:cNvSpPr>
          <p:nvPr>
            <p:ph type="body" idx="1"/>
          </p:nvPr>
        </p:nvSpPr>
        <p:spPr/>
        <p:txBody>
          <a:bodyPr>
            <a:normAutofit/>
          </a:bodyPr>
          <a:lstStyle/>
          <a:p>
            <a:pPr fontAlgn="base"/>
            <a:endParaRPr lang="en-US" dirty="0"/>
          </a:p>
        </p:txBody>
      </p:sp>
      <p:sp>
        <p:nvSpPr>
          <p:cNvPr id="73731" name="Slide Number Placeholder 3">
            <a:extLst>
              <a:ext uri="{FF2B5EF4-FFF2-40B4-BE49-F238E27FC236}">
                <a16:creationId xmlns:a16="http://schemas.microsoft.com/office/drawing/2014/main" id="{4DE9409D-D1A4-7A4B-9576-BCD354E33C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990" indent="-286150">
              <a:defRPr>
                <a:solidFill>
                  <a:schemeClr val="tx1"/>
                </a:solidFill>
                <a:latin typeface="Arial" panose="020B0604020202020204" pitchFamily="34" charset="0"/>
              </a:defRPr>
            </a:lvl2pPr>
            <a:lvl3pPr marL="1144600" indent="-228920">
              <a:defRPr>
                <a:solidFill>
                  <a:schemeClr val="tx1"/>
                </a:solidFill>
                <a:latin typeface="Arial" panose="020B0604020202020204" pitchFamily="34" charset="0"/>
              </a:defRPr>
            </a:lvl3pPr>
            <a:lvl4pPr marL="1602440" indent="-228920">
              <a:defRPr>
                <a:solidFill>
                  <a:schemeClr val="tx1"/>
                </a:solidFill>
                <a:latin typeface="Arial" panose="020B0604020202020204" pitchFamily="34" charset="0"/>
              </a:defRPr>
            </a:lvl4pPr>
            <a:lvl5pPr marL="2060280" indent="-228920">
              <a:defRPr>
                <a:solidFill>
                  <a:schemeClr val="tx1"/>
                </a:solidFill>
                <a:latin typeface="Arial" panose="020B0604020202020204" pitchFamily="34" charset="0"/>
              </a:defRPr>
            </a:lvl5pPr>
            <a:lvl6pPr marL="2518120" indent="-228920" eaLnBrk="0" fontAlgn="base" hangingPunct="0">
              <a:spcBef>
                <a:spcPct val="0"/>
              </a:spcBef>
              <a:spcAft>
                <a:spcPct val="0"/>
              </a:spcAft>
              <a:defRPr>
                <a:solidFill>
                  <a:schemeClr val="tx1"/>
                </a:solidFill>
                <a:latin typeface="Arial" panose="020B0604020202020204" pitchFamily="34" charset="0"/>
              </a:defRPr>
            </a:lvl6pPr>
            <a:lvl7pPr marL="2975961" indent="-228920" eaLnBrk="0" fontAlgn="base" hangingPunct="0">
              <a:spcBef>
                <a:spcPct val="0"/>
              </a:spcBef>
              <a:spcAft>
                <a:spcPct val="0"/>
              </a:spcAft>
              <a:defRPr>
                <a:solidFill>
                  <a:schemeClr val="tx1"/>
                </a:solidFill>
                <a:latin typeface="Arial" panose="020B0604020202020204" pitchFamily="34" charset="0"/>
              </a:defRPr>
            </a:lvl7pPr>
            <a:lvl8pPr marL="3433801" indent="-228920" eaLnBrk="0" fontAlgn="base" hangingPunct="0">
              <a:spcBef>
                <a:spcPct val="0"/>
              </a:spcBef>
              <a:spcAft>
                <a:spcPct val="0"/>
              </a:spcAft>
              <a:defRPr>
                <a:solidFill>
                  <a:schemeClr val="tx1"/>
                </a:solidFill>
                <a:latin typeface="Arial" panose="020B0604020202020204" pitchFamily="34" charset="0"/>
              </a:defRPr>
            </a:lvl8pPr>
            <a:lvl9pPr marL="3891641" indent="-228920" eaLnBrk="0" fontAlgn="base" hangingPunct="0">
              <a:spcBef>
                <a:spcPct val="0"/>
              </a:spcBef>
              <a:spcAft>
                <a:spcPct val="0"/>
              </a:spcAft>
              <a:defRPr>
                <a:solidFill>
                  <a:schemeClr val="tx1"/>
                </a:solidFill>
                <a:latin typeface="Arial" panose="020B0604020202020204" pitchFamily="34" charset="0"/>
              </a:defRPr>
            </a:lvl9pPr>
          </a:lstStyle>
          <a:p>
            <a:fld id="{90400F25-28E0-FC4F-9C17-326857C5CA9B}" type="slidenum">
              <a:rPr lang="en-GB" altLang="en-US" smtClean="0"/>
              <a:pPr/>
              <a:t>14</a:t>
            </a:fld>
            <a:endParaRPr lang="en-GB" altLang="en-US"/>
          </a:p>
        </p:txBody>
      </p:sp>
    </p:spTree>
    <p:extLst>
      <p:ext uri="{BB962C8B-B14F-4D97-AF65-F5344CB8AC3E}">
        <p14:creationId xmlns:p14="http://schemas.microsoft.com/office/powerpoint/2010/main" val="295752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B6AA70F7-F663-8F44-81BC-F7055BC18F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6877F1-1535-F346-A984-324D2D84B2B8}"/>
              </a:ext>
            </a:extLst>
          </p:cNvPr>
          <p:cNvSpPr>
            <a:spLocks noGrp="1"/>
          </p:cNvSpPr>
          <p:nvPr>
            <p:ph type="body" idx="1"/>
          </p:nvPr>
        </p:nvSpPr>
        <p:spPr/>
        <p:txBody>
          <a:bodyPr>
            <a:normAutofit/>
          </a:bodyPr>
          <a:lstStyle/>
          <a:p>
            <a:endParaRPr lang="en-US" dirty="0"/>
          </a:p>
          <a:p>
            <a:pPr>
              <a:defRPr/>
            </a:pPr>
            <a:endParaRPr lang="en-US" dirty="0"/>
          </a:p>
          <a:p>
            <a:pPr>
              <a:defRPr/>
            </a:pPr>
            <a:endParaRPr lang="en-US" dirty="0"/>
          </a:p>
        </p:txBody>
      </p:sp>
      <p:sp>
        <p:nvSpPr>
          <p:cNvPr id="73731" name="Slide Number Placeholder 3">
            <a:extLst>
              <a:ext uri="{FF2B5EF4-FFF2-40B4-BE49-F238E27FC236}">
                <a16:creationId xmlns:a16="http://schemas.microsoft.com/office/drawing/2014/main" id="{4DE9409D-D1A4-7A4B-9576-BCD354E33C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990" indent="-286150">
              <a:defRPr>
                <a:solidFill>
                  <a:schemeClr val="tx1"/>
                </a:solidFill>
                <a:latin typeface="Arial" panose="020B0604020202020204" pitchFamily="34" charset="0"/>
              </a:defRPr>
            </a:lvl2pPr>
            <a:lvl3pPr marL="1144600" indent="-228920">
              <a:defRPr>
                <a:solidFill>
                  <a:schemeClr val="tx1"/>
                </a:solidFill>
                <a:latin typeface="Arial" panose="020B0604020202020204" pitchFamily="34" charset="0"/>
              </a:defRPr>
            </a:lvl3pPr>
            <a:lvl4pPr marL="1602440" indent="-228920">
              <a:defRPr>
                <a:solidFill>
                  <a:schemeClr val="tx1"/>
                </a:solidFill>
                <a:latin typeface="Arial" panose="020B0604020202020204" pitchFamily="34" charset="0"/>
              </a:defRPr>
            </a:lvl4pPr>
            <a:lvl5pPr marL="2060280" indent="-228920">
              <a:defRPr>
                <a:solidFill>
                  <a:schemeClr val="tx1"/>
                </a:solidFill>
                <a:latin typeface="Arial" panose="020B0604020202020204" pitchFamily="34" charset="0"/>
              </a:defRPr>
            </a:lvl5pPr>
            <a:lvl6pPr marL="2518120" indent="-228920" eaLnBrk="0" fontAlgn="base" hangingPunct="0">
              <a:spcBef>
                <a:spcPct val="0"/>
              </a:spcBef>
              <a:spcAft>
                <a:spcPct val="0"/>
              </a:spcAft>
              <a:defRPr>
                <a:solidFill>
                  <a:schemeClr val="tx1"/>
                </a:solidFill>
                <a:latin typeface="Arial" panose="020B0604020202020204" pitchFamily="34" charset="0"/>
              </a:defRPr>
            </a:lvl6pPr>
            <a:lvl7pPr marL="2975961" indent="-228920" eaLnBrk="0" fontAlgn="base" hangingPunct="0">
              <a:spcBef>
                <a:spcPct val="0"/>
              </a:spcBef>
              <a:spcAft>
                <a:spcPct val="0"/>
              </a:spcAft>
              <a:defRPr>
                <a:solidFill>
                  <a:schemeClr val="tx1"/>
                </a:solidFill>
                <a:latin typeface="Arial" panose="020B0604020202020204" pitchFamily="34" charset="0"/>
              </a:defRPr>
            </a:lvl7pPr>
            <a:lvl8pPr marL="3433801" indent="-228920" eaLnBrk="0" fontAlgn="base" hangingPunct="0">
              <a:spcBef>
                <a:spcPct val="0"/>
              </a:spcBef>
              <a:spcAft>
                <a:spcPct val="0"/>
              </a:spcAft>
              <a:defRPr>
                <a:solidFill>
                  <a:schemeClr val="tx1"/>
                </a:solidFill>
                <a:latin typeface="Arial" panose="020B0604020202020204" pitchFamily="34" charset="0"/>
              </a:defRPr>
            </a:lvl8pPr>
            <a:lvl9pPr marL="3891641" indent="-228920" eaLnBrk="0" fontAlgn="base" hangingPunct="0">
              <a:spcBef>
                <a:spcPct val="0"/>
              </a:spcBef>
              <a:spcAft>
                <a:spcPct val="0"/>
              </a:spcAft>
              <a:defRPr>
                <a:solidFill>
                  <a:schemeClr val="tx1"/>
                </a:solidFill>
                <a:latin typeface="Arial" panose="020B0604020202020204" pitchFamily="34" charset="0"/>
              </a:defRPr>
            </a:lvl9pPr>
          </a:lstStyle>
          <a:p>
            <a:fld id="{90400F25-28E0-FC4F-9C17-326857C5CA9B}" type="slidenum">
              <a:rPr lang="en-GB" altLang="en-US" smtClean="0"/>
              <a:pPr/>
              <a:t>15</a:t>
            </a:fld>
            <a:endParaRPr lang="en-GB" altLang="en-US"/>
          </a:p>
        </p:txBody>
      </p:sp>
    </p:spTree>
    <p:extLst>
      <p:ext uri="{BB962C8B-B14F-4D97-AF65-F5344CB8AC3E}">
        <p14:creationId xmlns:p14="http://schemas.microsoft.com/office/powerpoint/2010/main" val="57556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575DB1-C714-487E-ABC4-D75F6E9805FE}" type="slidenum">
              <a:rPr lang="en-GB" smtClean="0"/>
              <a:t>16</a:t>
            </a:fld>
            <a:endParaRPr lang="en-GB"/>
          </a:p>
        </p:txBody>
      </p:sp>
    </p:spTree>
    <p:extLst>
      <p:ext uri="{BB962C8B-B14F-4D97-AF65-F5344CB8AC3E}">
        <p14:creationId xmlns:p14="http://schemas.microsoft.com/office/powerpoint/2010/main" val="290544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D575DB1-C714-487E-ABC4-D75F6E9805FE}" type="slidenum">
              <a:rPr lang="en-GB" smtClean="0"/>
              <a:t>17</a:t>
            </a:fld>
            <a:endParaRPr lang="en-GB"/>
          </a:p>
        </p:txBody>
      </p:sp>
    </p:spTree>
    <p:extLst>
      <p:ext uri="{BB962C8B-B14F-4D97-AF65-F5344CB8AC3E}">
        <p14:creationId xmlns:p14="http://schemas.microsoft.com/office/powerpoint/2010/main" val="260268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34907-E6BC-6940-9732-611432626EB0}" type="slidenum">
              <a:rPr lang="en-GB" smtClean="0"/>
              <a:pPr/>
              <a:t>18</a:t>
            </a:fld>
            <a:endParaRPr lang="en-GB"/>
          </a:p>
        </p:txBody>
      </p:sp>
    </p:spTree>
    <p:extLst>
      <p:ext uri="{BB962C8B-B14F-4D97-AF65-F5344CB8AC3E}">
        <p14:creationId xmlns:p14="http://schemas.microsoft.com/office/powerpoint/2010/main" val="1896241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478A72-EC0E-5440-B5D4-4FFAB61FDF6E}" type="slidenum">
              <a:rPr lang="en-GB" smtClean="0"/>
              <a:pPr/>
              <a:t>19</a:t>
            </a:fld>
            <a:endParaRPr lang="en-GB"/>
          </a:p>
        </p:txBody>
      </p:sp>
    </p:spTree>
    <p:extLst>
      <p:ext uri="{BB962C8B-B14F-4D97-AF65-F5344CB8AC3E}">
        <p14:creationId xmlns:p14="http://schemas.microsoft.com/office/powerpoint/2010/main" val="166022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highlight>
                <a:srgbClr val="FFFF00"/>
              </a:highligh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D56304D-291A-4F8F-B079-72E1F3708E9E}" type="slidenum">
              <a:rPr lang="en-GB" smtClean="0"/>
              <a:t>20</a:t>
            </a:fld>
            <a:endParaRPr lang="en-GB"/>
          </a:p>
        </p:txBody>
      </p:sp>
    </p:spTree>
    <p:extLst>
      <p:ext uri="{BB962C8B-B14F-4D97-AF65-F5344CB8AC3E}">
        <p14:creationId xmlns:p14="http://schemas.microsoft.com/office/powerpoint/2010/main" val="239586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73638" cy="3729037"/>
          </a:xfrm>
          <a:ln/>
        </p:spPr>
      </p:sp>
      <p:sp>
        <p:nvSpPr>
          <p:cNvPr id="48131" name="Notes Placeholder 2"/>
          <p:cNvSpPr>
            <a:spLocks noGrp="1"/>
          </p:cNvSpPr>
          <p:nvPr>
            <p:ph type="body" idx="1"/>
          </p:nvPr>
        </p:nvSpPr>
        <p:spPr>
          <a:noFill/>
          <a:ln/>
        </p:spPr>
        <p:txBody>
          <a:bodyPr/>
          <a:lstStyle/>
          <a:p>
            <a:endParaRPr lang="en-US"/>
          </a:p>
        </p:txBody>
      </p:sp>
      <p:sp>
        <p:nvSpPr>
          <p:cNvPr id="48132" name="Slide Number Placeholder 3"/>
          <p:cNvSpPr>
            <a:spLocks noGrp="1"/>
          </p:cNvSpPr>
          <p:nvPr>
            <p:ph type="sldNum" sz="quarter" idx="5"/>
          </p:nvPr>
        </p:nvSpPr>
        <p:spPr>
          <a:noFill/>
        </p:spPr>
        <p:txBody>
          <a:bodyPr/>
          <a:lstStyle/>
          <a:p>
            <a:fld id="{61437A30-F0C7-4582-97F5-529B52CED9D3}" type="slidenum">
              <a:rPr lang="en-GB" smtClean="0"/>
              <a:pPr/>
              <a:t>3</a:t>
            </a:fld>
            <a:endParaRPr lang="en-GB"/>
          </a:p>
        </p:txBody>
      </p:sp>
    </p:spTree>
    <p:extLst>
      <p:ext uri="{BB962C8B-B14F-4D97-AF65-F5344CB8AC3E}">
        <p14:creationId xmlns:p14="http://schemas.microsoft.com/office/powerpoint/2010/main" val="428381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21</a:t>
            </a:fld>
            <a:endParaRPr lang="en-GB"/>
          </a:p>
        </p:txBody>
      </p:sp>
    </p:spTree>
    <p:extLst>
      <p:ext uri="{BB962C8B-B14F-4D97-AF65-F5344CB8AC3E}">
        <p14:creationId xmlns:p14="http://schemas.microsoft.com/office/powerpoint/2010/main" val="80975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22</a:t>
            </a:fld>
            <a:endParaRPr lang="en-GB"/>
          </a:p>
        </p:txBody>
      </p:sp>
    </p:spTree>
    <p:extLst>
      <p:ext uri="{BB962C8B-B14F-4D97-AF65-F5344CB8AC3E}">
        <p14:creationId xmlns:p14="http://schemas.microsoft.com/office/powerpoint/2010/main" val="386684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23</a:t>
            </a:fld>
            <a:endParaRPr lang="en-GB"/>
          </a:p>
        </p:txBody>
      </p:sp>
    </p:spTree>
    <p:extLst>
      <p:ext uri="{BB962C8B-B14F-4D97-AF65-F5344CB8AC3E}">
        <p14:creationId xmlns:p14="http://schemas.microsoft.com/office/powerpoint/2010/main" val="891923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24</a:t>
            </a:fld>
            <a:endParaRPr lang="en-GB"/>
          </a:p>
        </p:txBody>
      </p:sp>
    </p:spTree>
    <p:extLst>
      <p:ext uri="{BB962C8B-B14F-4D97-AF65-F5344CB8AC3E}">
        <p14:creationId xmlns:p14="http://schemas.microsoft.com/office/powerpoint/2010/main" val="127193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6304D-291A-4F8F-B079-72E1F3708E9E}" type="slidenum">
              <a:rPr lang="en-GB" smtClean="0"/>
              <a:t>25</a:t>
            </a:fld>
            <a:endParaRPr lang="en-GB"/>
          </a:p>
        </p:txBody>
      </p:sp>
    </p:spTree>
    <p:extLst>
      <p:ext uri="{BB962C8B-B14F-4D97-AF65-F5344CB8AC3E}">
        <p14:creationId xmlns:p14="http://schemas.microsoft.com/office/powerpoint/2010/main" val="73933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6304D-291A-4F8F-B079-72E1F3708E9E}" type="slidenum">
              <a:rPr lang="en-GB" smtClean="0"/>
              <a:t>26</a:t>
            </a:fld>
            <a:endParaRPr lang="en-GB"/>
          </a:p>
        </p:txBody>
      </p:sp>
    </p:spTree>
    <p:extLst>
      <p:ext uri="{BB962C8B-B14F-4D97-AF65-F5344CB8AC3E}">
        <p14:creationId xmlns:p14="http://schemas.microsoft.com/office/powerpoint/2010/main" val="1289674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27</a:t>
            </a:fld>
            <a:endParaRPr lang="en-GB"/>
          </a:p>
        </p:txBody>
      </p:sp>
    </p:spTree>
    <p:extLst>
      <p:ext uri="{BB962C8B-B14F-4D97-AF65-F5344CB8AC3E}">
        <p14:creationId xmlns:p14="http://schemas.microsoft.com/office/powerpoint/2010/main" val="2402135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6304D-291A-4F8F-B079-72E1F3708E9E}" type="slidenum">
              <a:rPr lang="en-GB" smtClean="0"/>
              <a:t>28</a:t>
            </a:fld>
            <a:endParaRPr lang="en-GB"/>
          </a:p>
        </p:txBody>
      </p:sp>
    </p:spTree>
    <p:extLst>
      <p:ext uri="{BB962C8B-B14F-4D97-AF65-F5344CB8AC3E}">
        <p14:creationId xmlns:p14="http://schemas.microsoft.com/office/powerpoint/2010/main" val="1136628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endParaRPr lang="en-GB" dirty="0"/>
          </a:p>
          <a:p>
            <a:r>
              <a:rPr lang="en-GB" dirty="0"/>
              <a:t> </a:t>
            </a:r>
          </a:p>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29</a:t>
            </a:fld>
            <a:endParaRPr lang="en-GB"/>
          </a:p>
        </p:txBody>
      </p:sp>
    </p:spTree>
    <p:extLst>
      <p:ext uri="{BB962C8B-B14F-4D97-AF65-F5344CB8AC3E}">
        <p14:creationId xmlns:p14="http://schemas.microsoft.com/office/powerpoint/2010/main" val="114226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6304D-291A-4F8F-B079-72E1F3708E9E}" type="slidenum">
              <a:rPr lang="en-GB" smtClean="0"/>
              <a:t>30</a:t>
            </a:fld>
            <a:endParaRPr lang="en-GB"/>
          </a:p>
        </p:txBody>
      </p:sp>
    </p:spTree>
    <p:extLst>
      <p:ext uri="{BB962C8B-B14F-4D97-AF65-F5344CB8AC3E}">
        <p14:creationId xmlns:p14="http://schemas.microsoft.com/office/powerpoint/2010/main" val="111075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17575" y="744538"/>
            <a:ext cx="4973638" cy="3729037"/>
          </a:xfrm>
          <a:ln/>
        </p:spPr>
      </p:sp>
      <p:sp>
        <p:nvSpPr>
          <p:cNvPr id="49155" name="Notes Placeholder 2"/>
          <p:cNvSpPr>
            <a:spLocks noGrp="1"/>
          </p:cNvSpPr>
          <p:nvPr>
            <p:ph type="body" idx="1"/>
          </p:nvPr>
        </p:nvSpPr>
        <p:spPr>
          <a:noFill/>
          <a:ln/>
        </p:spPr>
        <p:txBody>
          <a:bodyPr/>
          <a:lstStyle/>
          <a:p>
            <a:endParaRPr lang="en-US"/>
          </a:p>
        </p:txBody>
      </p:sp>
      <p:sp>
        <p:nvSpPr>
          <p:cNvPr id="49156" name="Slide Number Placeholder 3"/>
          <p:cNvSpPr>
            <a:spLocks noGrp="1"/>
          </p:cNvSpPr>
          <p:nvPr>
            <p:ph type="sldNum" sz="quarter" idx="5"/>
          </p:nvPr>
        </p:nvSpPr>
        <p:spPr>
          <a:noFill/>
        </p:spPr>
        <p:txBody>
          <a:bodyPr/>
          <a:lstStyle/>
          <a:p>
            <a:fld id="{9D21E7E9-14A0-450F-BD3F-E17C05DC74F9}" type="slidenum">
              <a:rPr lang="en-GB" smtClean="0"/>
              <a:pPr/>
              <a:t>4</a:t>
            </a:fld>
            <a:endParaRPr lang="en-GB"/>
          </a:p>
        </p:txBody>
      </p:sp>
    </p:spTree>
    <p:extLst>
      <p:ext uri="{BB962C8B-B14F-4D97-AF65-F5344CB8AC3E}">
        <p14:creationId xmlns:p14="http://schemas.microsoft.com/office/powerpoint/2010/main" val="174503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31</a:t>
            </a:fld>
            <a:endParaRPr lang="en-GB"/>
          </a:p>
        </p:txBody>
      </p:sp>
    </p:spTree>
    <p:extLst>
      <p:ext uri="{BB962C8B-B14F-4D97-AF65-F5344CB8AC3E}">
        <p14:creationId xmlns:p14="http://schemas.microsoft.com/office/powerpoint/2010/main" val="4250000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33</a:t>
            </a:fld>
            <a:endParaRPr lang="en-GB"/>
          </a:p>
        </p:txBody>
      </p:sp>
    </p:spTree>
    <p:extLst>
      <p:ext uri="{BB962C8B-B14F-4D97-AF65-F5344CB8AC3E}">
        <p14:creationId xmlns:p14="http://schemas.microsoft.com/office/powerpoint/2010/main" val="3923823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dirty="0"/>
              <a:t>Tips for successful core group meetings:  agenda - membership, significant changes, review of plan, forthcoming review conferences.  </a:t>
            </a:r>
          </a:p>
          <a:p>
            <a:r>
              <a:rPr lang="en-GB" dirty="0"/>
              <a:t> </a:t>
            </a:r>
          </a:p>
          <a:p>
            <a:r>
              <a:rPr lang="en-GB" dirty="0"/>
              <a:t>Members need to:</a:t>
            </a:r>
          </a:p>
          <a:p>
            <a:r>
              <a:rPr lang="en-GB" dirty="0"/>
              <a:t>Speak up / challenge / be prepared</a:t>
            </a:r>
          </a:p>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34</a:t>
            </a:fld>
            <a:endParaRPr lang="en-GB"/>
          </a:p>
        </p:txBody>
      </p:sp>
    </p:spTree>
    <p:extLst>
      <p:ext uri="{BB962C8B-B14F-4D97-AF65-F5344CB8AC3E}">
        <p14:creationId xmlns:p14="http://schemas.microsoft.com/office/powerpoint/2010/main" val="422296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35</a:t>
            </a:fld>
            <a:endParaRPr lang="en-GB"/>
          </a:p>
        </p:txBody>
      </p:sp>
    </p:spTree>
    <p:extLst>
      <p:ext uri="{BB962C8B-B14F-4D97-AF65-F5344CB8AC3E}">
        <p14:creationId xmlns:p14="http://schemas.microsoft.com/office/powerpoint/2010/main" val="149823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575DB1-C714-487E-ABC4-D75F6E9805FE}" type="slidenum">
              <a:rPr lang="en-GB" smtClean="0"/>
              <a:t>5</a:t>
            </a:fld>
            <a:endParaRPr lang="en-GB"/>
          </a:p>
        </p:txBody>
      </p:sp>
    </p:spTree>
    <p:extLst>
      <p:ext uri="{BB962C8B-B14F-4D97-AF65-F5344CB8AC3E}">
        <p14:creationId xmlns:p14="http://schemas.microsoft.com/office/powerpoint/2010/main" val="112175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3990" indent="-286150" eaLnBrk="0" hangingPunct="0">
              <a:defRPr>
                <a:solidFill>
                  <a:schemeClr val="tx1"/>
                </a:solidFill>
                <a:latin typeface="Tahoma" pitchFamily="34" charset="0"/>
              </a:defRPr>
            </a:lvl2pPr>
            <a:lvl3pPr marL="1144600" indent="-228920" eaLnBrk="0" hangingPunct="0">
              <a:defRPr>
                <a:solidFill>
                  <a:schemeClr val="tx1"/>
                </a:solidFill>
                <a:latin typeface="Tahoma" pitchFamily="34" charset="0"/>
              </a:defRPr>
            </a:lvl3pPr>
            <a:lvl4pPr marL="1602440" indent="-228920" eaLnBrk="0" hangingPunct="0">
              <a:defRPr>
                <a:solidFill>
                  <a:schemeClr val="tx1"/>
                </a:solidFill>
                <a:latin typeface="Tahoma" pitchFamily="34" charset="0"/>
              </a:defRPr>
            </a:lvl4pPr>
            <a:lvl5pPr marL="2060280" indent="-228920" eaLnBrk="0" hangingPunct="0">
              <a:defRPr>
                <a:solidFill>
                  <a:schemeClr val="tx1"/>
                </a:solidFill>
                <a:latin typeface="Tahoma" pitchFamily="34" charset="0"/>
              </a:defRPr>
            </a:lvl5pPr>
            <a:lvl6pPr marL="2518120" indent="-228920" eaLnBrk="0" fontAlgn="base" hangingPunct="0">
              <a:spcBef>
                <a:spcPct val="0"/>
              </a:spcBef>
              <a:spcAft>
                <a:spcPct val="0"/>
              </a:spcAft>
              <a:defRPr>
                <a:solidFill>
                  <a:schemeClr val="tx1"/>
                </a:solidFill>
                <a:latin typeface="Tahoma" pitchFamily="34" charset="0"/>
              </a:defRPr>
            </a:lvl6pPr>
            <a:lvl7pPr marL="2975961" indent="-228920" eaLnBrk="0" fontAlgn="base" hangingPunct="0">
              <a:spcBef>
                <a:spcPct val="0"/>
              </a:spcBef>
              <a:spcAft>
                <a:spcPct val="0"/>
              </a:spcAft>
              <a:defRPr>
                <a:solidFill>
                  <a:schemeClr val="tx1"/>
                </a:solidFill>
                <a:latin typeface="Tahoma" pitchFamily="34" charset="0"/>
              </a:defRPr>
            </a:lvl7pPr>
            <a:lvl8pPr marL="3433801" indent="-228920" eaLnBrk="0" fontAlgn="base" hangingPunct="0">
              <a:spcBef>
                <a:spcPct val="0"/>
              </a:spcBef>
              <a:spcAft>
                <a:spcPct val="0"/>
              </a:spcAft>
              <a:defRPr>
                <a:solidFill>
                  <a:schemeClr val="tx1"/>
                </a:solidFill>
                <a:latin typeface="Tahoma" pitchFamily="34" charset="0"/>
              </a:defRPr>
            </a:lvl8pPr>
            <a:lvl9pPr marL="3891641" indent="-228920" eaLnBrk="0" fontAlgn="base" hangingPunct="0">
              <a:spcBef>
                <a:spcPct val="0"/>
              </a:spcBef>
              <a:spcAft>
                <a:spcPct val="0"/>
              </a:spcAft>
              <a:defRPr>
                <a:solidFill>
                  <a:schemeClr val="tx1"/>
                </a:solidFill>
                <a:latin typeface="Tahoma" pitchFamily="34" charset="0"/>
              </a:defRPr>
            </a:lvl9pPr>
          </a:lstStyle>
          <a:p>
            <a:pPr eaLnBrk="1" hangingPunct="1"/>
            <a:fld id="{349D9122-E655-489E-9794-02218C28E644}" type="slidenum">
              <a:rPr lang="en-GB" smtClean="0">
                <a:solidFill>
                  <a:prstClr val="black"/>
                </a:solidFill>
                <a:latin typeface="Arial" charset="0"/>
              </a:rPr>
              <a:pPr eaLnBrk="1" hangingPunct="1"/>
              <a:t>6</a:t>
            </a:fld>
            <a:endParaRPr lang="en-GB">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lnSpc>
                <a:spcPct val="90000"/>
              </a:lnSpc>
            </a:pPr>
            <a:endParaRPr lang="en-US" sz="900" dirty="0"/>
          </a:p>
        </p:txBody>
      </p:sp>
    </p:spTree>
    <p:extLst>
      <p:ext uri="{BB962C8B-B14F-4D97-AF65-F5344CB8AC3E}">
        <p14:creationId xmlns:p14="http://schemas.microsoft.com/office/powerpoint/2010/main" val="378611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7</a:t>
            </a:fld>
            <a:endParaRPr lang="en-GB"/>
          </a:p>
        </p:txBody>
      </p:sp>
    </p:spTree>
    <p:extLst>
      <p:ext uri="{BB962C8B-B14F-4D97-AF65-F5344CB8AC3E}">
        <p14:creationId xmlns:p14="http://schemas.microsoft.com/office/powerpoint/2010/main" val="154912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6304D-291A-4F8F-B079-72E1F3708E9E}" type="slidenum">
              <a:rPr lang="en-GB" smtClean="0"/>
              <a:t>8</a:t>
            </a:fld>
            <a:endParaRPr lang="en-GB"/>
          </a:p>
        </p:txBody>
      </p:sp>
    </p:spTree>
    <p:extLst>
      <p:ext uri="{BB962C8B-B14F-4D97-AF65-F5344CB8AC3E}">
        <p14:creationId xmlns:p14="http://schemas.microsoft.com/office/powerpoint/2010/main" val="171615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575DB1-C714-487E-ABC4-D75F6E9805FE}" type="slidenum">
              <a:rPr lang="en-GB" smtClean="0"/>
              <a:t>9</a:t>
            </a:fld>
            <a:endParaRPr lang="en-GB"/>
          </a:p>
        </p:txBody>
      </p:sp>
    </p:spTree>
    <p:extLst>
      <p:ext uri="{BB962C8B-B14F-4D97-AF65-F5344CB8AC3E}">
        <p14:creationId xmlns:p14="http://schemas.microsoft.com/office/powerpoint/2010/main" val="102826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3990" indent="-286150" eaLnBrk="0" hangingPunct="0">
              <a:defRPr sz="2400">
                <a:solidFill>
                  <a:schemeClr val="tx1"/>
                </a:solidFill>
                <a:latin typeface="Arial" charset="0"/>
                <a:ea typeface="ＭＳ Ｐゴシック" charset="0"/>
              </a:defRPr>
            </a:lvl2pPr>
            <a:lvl3pPr marL="1144600" indent="-228920" eaLnBrk="0" hangingPunct="0">
              <a:defRPr sz="2400">
                <a:solidFill>
                  <a:schemeClr val="tx1"/>
                </a:solidFill>
                <a:latin typeface="Arial" charset="0"/>
                <a:ea typeface="ＭＳ Ｐゴシック" charset="0"/>
              </a:defRPr>
            </a:lvl3pPr>
            <a:lvl4pPr marL="1602440" indent="-228920" eaLnBrk="0" hangingPunct="0">
              <a:defRPr sz="2400">
                <a:solidFill>
                  <a:schemeClr val="tx1"/>
                </a:solidFill>
                <a:latin typeface="Arial" charset="0"/>
                <a:ea typeface="ＭＳ Ｐゴシック" charset="0"/>
              </a:defRPr>
            </a:lvl4pPr>
            <a:lvl5pPr marL="2060280" indent="-228920" eaLnBrk="0" hangingPunct="0">
              <a:defRPr sz="2400">
                <a:solidFill>
                  <a:schemeClr val="tx1"/>
                </a:solidFill>
                <a:latin typeface="Arial" charset="0"/>
                <a:ea typeface="ＭＳ Ｐゴシック" charset="0"/>
              </a:defRPr>
            </a:lvl5pPr>
            <a:lvl6pPr marL="2518120" indent="-228920" eaLnBrk="0" fontAlgn="base" hangingPunct="0">
              <a:spcBef>
                <a:spcPct val="0"/>
              </a:spcBef>
              <a:spcAft>
                <a:spcPct val="0"/>
              </a:spcAft>
              <a:defRPr sz="2400">
                <a:solidFill>
                  <a:schemeClr val="tx1"/>
                </a:solidFill>
                <a:latin typeface="Arial" charset="0"/>
                <a:ea typeface="ＭＳ Ｐゴシック" charset="0"/>
              </a:defRPr>
            </a:lvl6pPr>
            <a:lvl7pPr marL="2975961" indent="-228920" eaLnBrk="0" fontAlgn="base" hangingPunct="0">
              <a:spcBef>
                <a:spcPct val="0"/>
              </a:spcBef>
              <a:spcAft>
                <a:spcPct val="0"/>
              </a:spcAft>
              <a:defRPr sz="2400">
                <a:solidFill>
                  <a:schemeClr val="tx1"/>
                </a:solidFill>
                <a:latin typeface="Arial" charset="0"/>
                <a:ea typeface="ＭＳ Ｐゴシック" charset="0"/>
              </a:defRPr>
            </a:lvl7pPr>
            <a:lvl8pPr marL="3433801" indent="-228920" eaLnBrk="0" fontAlgn="base" hangingPunct="0">
              <a:spcBef>
                <a:spcPct val="0"/>
              </a:spcBef>
              <a:spcAft>
                <a:spcPct val="0"/>
              </a:spcAft>
              <a:defRPr sz="2400">
                <a:solidFill>
                  <a:schemeClr val="tx1"/>
                </a:solidFill>
                <a:latin typeface="Arial" charset="0"/>
                <a:ea typeface="ＭＳ Ｐゴシック" charset="0"/>
              </a:defRPr>
            </a:lvl8pPr>
            <a:lvl9pPr marL="3891641" indent="-22892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74DB49-3719-AD41-8218-5EBC8C7C0E99}" type="slidenum">
              <a:rPr lang="en-US" sz="1200"/>
              <a:pPr eaLnBrk="1" hangingPunct="1"/>
              <a:t>10</a:t>
            </a:fld>
            <a:endParaRPr lang="en-US" sz="1200"/>
          </a:p>
        </p:txBody>
      </p:sp>
      <p:sp>
        <p:nvSpPr>
          <p:cNvPr id="27650" name="Rectangle 2"/>
          <p:cNvSpPr>
            <a:spLocks noGrp="1" noRot="1" noChangeAspect="1" noChangeArrowheads="1" noTextEdit="1"/>
          </p:cNvSpPr>
          <p:nvPr>
            <p:ph type="sldImg"/>
          </p:nvPr>
        </p:nvSpPr>
        <p:spPr bwMode="auto">
          <a:xfrm>
            <a:off x="917575" y="744538"/>
            <a:ext cx="4973638"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926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6822EE-1EE4-4C84-B80B-BCB16E7E36BB}" type="datetime1">
              <a:rPr lang="en-GB" smtClean="0"/>
              <a:t>25/01/2021</a:t>
            </a:fld>
            <a:endParaRPr lang="en-GB"/>
          </a:p>
        </p:txBody>
      </p:sp>
      <p:sp>
        <p:nvSpPr>
          <p:cNvPr id="5" name="Footer Placeholder 4"/>
          <p:cNvSpPr>
            <a:spLocks noGrp="1"/>
          </p:cNvSpPr>
          <p:nvPr>
            <p:ph type="ftr" sz="quarter" idx="11"/>
          </p:nvPr>
        </p:nvSpPr>
        <p:spPr/>
        <p:txBody>
          <a:bodyPr/>
          <a:lstStyle/>
          <a:p>
            <a:r>
              <a:rPr lang="en-GB"/>
              <a:t>Copyright © Kirklees Safeguarding Children Board August 2017</a:t>
            </a:r>
          </a:p>
        </p:txBody>
      </p:sp>
      <p:sp>
        <p:nvSpPr>
          <p:cNvPr id="6" name="Slide Number Placeholder 5"/>
          <p:cNvSpPr>
            <a:spLocks noGrp="1"/>
          </p:cNvSpPr>
          <p:nvPr>
            <p:ph type="sldNum" sz="quarter" idx="12"/>
          </p:nvPr>
        </p:nvSpPr>
        <p:spPr/>
        <p:txBody>
          <a:bodyPr>
            <a:normAutofit/>
          </a:bodyPr>
          <a:lstStyle/>
          <a:p>
            <a:fld id="{6EC38DDB-5415-46C2-B679-0EF62502FEB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C7BAB-2516-4DA7-B21C-A19431920306}" type="datetime1">
              <a:rPr lang="en-GB" smtClean="0"/>
              <a:t>25/01/2021</a:t>
            </a:fld>
            <a:endParaRPr lang="en-GB"/>
          </a:p>
        </p:txBody>
      </p:sp>
      <p:sp>
        <p:nvSpPr>
          <p:cNvPr id="5" name="Footer Placeholder 4"/>
          <p:cNvSpPr>
            <a:spLocks noGrp="1"/>
          </p:cNvSpPr>
          <p:nvPr>
            <p:ph type="ftr" sz="quarter" idx="11"/>
          </p:nvPr>
        </p:nvSpPr>
        <p:spPr/>
        <p:txBody>
          <a:bodyPr/>
          <a:lstStyle/>
          <a:p>
            <a:r>
              <a:rPr lang="en-GB"/>
              <a:t>Copyright © Kirklees Safeguarding Children Board August 2017</a:t>
            </a:r>
          </a:p>
        </p:txBody>
      </p:sp>
      <p:sp>
        <p:nvSpPr>
          <p:cNvPr id="6" name="Slide Number Placeholder 5"/>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D5D87-602E-4123-B578-2852DFF9F38D}" type="datetime1">
              <a:rPr lang="en-GB" smtClean="0"/>
              <a:t>25/01/2021</a:t>
            </a:fld>
            <a:endParaRPr lang="en-GB"/>
          </a:p>
        </p:txBody>
      </p:sp>
      <p:sp>
        <p:nvSpPr>
          <p:cNvPr id="5" name="Footer Placeholder 4"/>
          <p:cNvSpPr>
            <a:spLocks noGrp="1"/>
          </p:cNvSpPr>
          <p:nvPr>
            <p:ph type="ftr" sz="quarter" idx="11"/>
          </p:nvPr>
        </p:nvSpPr>
        <p:spPr/>
        <p:txBody>
          <a:bodyPr/>
          <a:lstStyle/>
          <a:p>
            <a:r>
              <a:rPr lang="en-GB"/>
              <a:t>Copyright © Kirklees Safeguarding Children Board August 2017</a:t>
            </a:r>
          </a:p>
        </p:txBody>
      </p:sp>
      <p:sp>
        <p:nvSpPr>
          <p:cNvPr id="6" name="Slide Number Placeholder 5"/>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43F289-2748-4D55-92A1-2355AAD336D0}"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78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6F0F52-3366-4B6C-9A62-25EF580F7509}"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9349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6641F0-CDC1-4C9F-ADC1-21A2C12FC295}"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973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F7EF52-DB5B-4A2E-9867-88FAEF8B85CC}" type="datetime1">
              <a:rPr lang="en-GB" smtClean="0">
                <a:solidFill>
                  <a:prstClr val="black">
                    <a:tint val="75000"/>
                  </a:prstClr>
                </a:solidFill>
              </a:rPr>
              <a:t>25/01/2021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7" name="Slide Number Placeholder 6"/>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0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FA1268-12D0-4F9C-8BAF-71EFD2F5CFFD}" type="datetime1">
              <a:rPr lang="en-GB" smtClean="0">
                <a:solidFill>
                  <a:prstClr val="black">
                    <a:tint val="75000"/>
                  </a:prstClr>
                </a:solidFill>
              </a:rPr>
              <a:t>25/01/2021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9" name="Slide Number Placeholder 8"/>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96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C02839-426D-4794-A73B-BB424C9DE5D2}" type="datetime1">
              <a:rPr lang="en-GB" smtClean="0">
                <a:solidFill>
                  <a:prstClr val="black">
                    <a:tint val="75000"/>
                  </a:prstClr>
                </a:solidFill>
              </a:rPr>
              <a:t>25/01/2021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5" name="Slide Number Placeholder 4"/>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31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72CD5-CE97-45EC-A6BF-BA2B12CE89B8}" type="datetime1">
              <a:rPr lang="en-GB" smtClean="0">
                <a:solidFill>
                  <a:prstClr val="black">
                    <a:tint val="75000"/>
                  </a:prstClr>
                </a:solidFill>
              </a:rPr>
              <a:t>25/01/2021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4" name="Slide Number Placeholder 3"/>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9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FD0CC-0FBC-443F-8B81-FAD952613185}" type="datetime1">
              <a:rPr lang="en-GB" smtClean="0">
                <a:solidFill>
                  <a:prstClr val="black">
                    <a:tint val="75000"/>
                  </a:prstClr>
                </a:solidFill>
              </a:rPr>
              <a:t>25/01/2021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7" name="Slide Number Placeholder 6"/>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555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7D3A25-484D-4518-AADE-EBD5A4EE80CA}" type="datetime1">
              <a:rPr lang="en-GB" smtClean="0"/>
              <a:t>25/01/2021</a:t>
            </a:fld>
            <a:endParaRPr lang="en-GB"/>
          </a:p>
        </p:txBody>
      </p:sp>
      <p:sp>
        <p:nvSpPr>
          <p:cNvPr id="5" name="Footer Placeholder 4"/>
          <p:cNvSpPr>
            <a:spLocks noGrp="1"/>
          </p:cNvSpPr>
          <p:nvPr>
            <p:ph type="ftr" sz="quarter" idx="11"/>
          </p:nvPr>
        </p:nvSpPr>
        <p:spPr/>
        <p:txBody>
          <a:bodyPr/>
          <a:lstStyle/>
          <a:p>
            <a:r>
              <a:rPr lang="en-GB"/>
              <a:t>Copyright © Kirklees Safeguarding Children Board August 2017</a:t>
            </a:r>
          </a:p>
        </p:txBody>
      </p:sp>
      <p:sp>
        <p:nvSpPr>
          <p:cNvPr id="6" name="Slide Number Placeholder 5"/>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3D049-BA32-4736-98E4-46339B9236E4}" type="datetime1">
              <a:rPr lang="en-GB" smtClean="0">
                <a:solidFill>
                  <a:prstClr val="black">
                    <a:tint val="75000"/>
                  </a:prstClr>
                </a:solidFill>
              </a:rPr>
              <a:t>25/01/2021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7" name="Slide Number Placeholder 6"/>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0297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672982-9BCE-49EE-BECB-2E07760E0267}"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78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B26615-23FF-469D-A966-E9EAB35F5236}"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12"/>
          </p:nvPr>
        </p:nvSpPr>
        <p:spPr/>
        <p:txBody>
          <a:body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038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6CBC7B-ED68-4C34-AD78-4604696195FF}" type="datetime1">
              <a:rPr lang="en-GB" smtClean="0"/>
              <a:t>25/01/2021</a:t>
            </a:fld>
            <a:endParaRPr lang="en-GB"/>
          </a:p>
        </p:txBody>
      </p:sp>
      <p:sp>
        <p:nvSpPr>
          <p:cNvPr id="5" name="Footer Placeholder 4"/>
          <p:cNvSpPr>
            <a:spLocks noGrp="1"/>
          </p:cNvSpPr>
          <p:nvPr>
            <p:ph type="ftr" sz="quarter" idx="11"/>
          </p:nvPr>
        </p:nvSpPr>
        <p:spPr/>
        <p:txBody>
          <a:bodyPr/>
          <a:lstStyle/>
          <a:p>
            <a:r>
              <a:rPr lang="en-GB"/>
              <a:t>Copyright © Kirklees Safeguarding Children Board August 2017</a:t>
            </a:r>
          </a:p>
        </p:txBody>
      </p:sp>
      <p:sp>
        <p:nvSpPr>
          <p:cNvPr id="6" name="Slide Number Placeholder 5"/>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582D93-25AE-42BB-8465-D4A8932BCC68}" type="datetime1">
              <a:rPr lang="en-GB" smtClean="0"/>
              <a:t>25/01/2021</a:t>
            </a:fld>
            <a:endParaRPr lang="en-GB"/>
          </a:p>
        </p:txBody>
      </p:sp>
      <p:sp>
        <p:nvSpPr>
          <p:cNvPr id="6" name="Footer Placeholder 5"/>
          <p:cNvSpPr>
            <a:spLocks noGrp="1"/>
          </p:cNvSpPr>
          <p:nvPr>
            <p:ph type="ftr" sz="quarter" idx="11"/>
          </p:nvPr>
        </p:nvSpPr>
        <p:spPr/>
        <p:txBody>
          <a:bodyPr/>
          <a:lstStyle/>
          <a:p>
            <a:r>
              <a:rPr lang="en-GB"/>
              <a:t>Copyright © Kirklees Safeguarding Children Board August 2017</a:t>
            </a:r>
          </a:p>
        </p:txBody>
      </p:sp>
      <p:sp>
        <p:nvSpPr>
          <p:cNvPr id="7" name="Slide Number Placeholder 6"/>
          <p:cNvSpPr>
            <a:spLocks noGrp="1"/>
          </p:cNvSpPr>
          <p:nvPr>
            <p:ph type="sldNum" sz="quarter" idx="12"/>
          </p:nvPr>
        </p:nvSpPr>
        <p:spPr/>
        <p:txBody>
          <a:bodyPr/>
          <a:lstStyle/>
          <a:p>
            <a:fld id="{6EC38DDB-5415-46C2-B679-0EF62502FEBB}" type="slidenum">
              <a:rPr lang="en-GB" smtClean="0"/>
              <a:t>‹#›</a:t>
            </a:fld>
            <a:endParaRPr lang="en-GB"/>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6145EA4-876B-4EC5-B28A-4B19433627D0}" type="datetime1">
              <a:rPr lang="en-GB" smtClean="0"/>
              <a:t>25/01/2021</a:t>
            </a:fld>
            <a:endParaRPr lang="en-GB"/>
          </a:p>
        </p:txBody>
      </p:sp>
      <p:sp>
        <p:nvSpPr>
          <p:cNvPr id="8" name="Footer Placeholder 7"/>
          <p:cNvSpPr>
            <a:spLocks noGrp="1"/>
          </p:cNvSpPr>
          <p:nvPr>
            <p:ph type="ftr" sz="quarter" idx="11"/>
          </p:nvPr>
        </p:nvSpPr>
        <p:spPr/>
        <p:txBody>
          <a:bodyPr/>
          <a:lstStyle/>
          <a:p>
            <a:r>
              <a:rPr lang="en-GB"/>
              <a:t>Copyright © Kirklees Safeguarding Children Board August 2017</a:t>
            </a:r>
          </a:p>
        </p:txBody>
      </p:sp>
      <p:sp>
        <p:nvSpPr>
          <p:cNvPr id="9" name="Slide Number Placeholder 8"/>
          <p:cNvSpPr>
            <a:spLocks noGrp="1"/>
          </p:cNvSpPr>
          <p:nvPr>
            <p:ph type="sldNum" sz="quarter" idx="12"/>
          </p:nvPr>
        </p:nvSpPr>
        <p:spPr/>
        <p:txBody>
          <a:bodyPr/>
          <a:lstStyle/>
          <a:p>
            <a:fld id="{6EC38DDB-5415-46C2-B679-0EF62502FEBB}" type="slidenum">
              <a:rPr lang="en-GB" smtClean="0"/>
              <a:t>‹#›</a:t>
            </a:fld>
            <a:endParaRPr lang="en-GB"/>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B209A58-7D78-4853-B1D9-6B4170C85F26}" type="datetime1">
              <a:rPr lang="en-GB" smtClean="0"/>
              <a:t>25/01/2021</a:t>
            </a:fld>
            <a:endParaRPr lang="en-GB"/>
          </a:p>
        </p:txBody>
      </p:sp>
      <p:sp>
        <p:nvSpPr>
          <p:cNvPr id="4" name="Footer Placeholder 3"/>
          <p:cNvSpPr>
            <a:spLocks noGrp="1"/>
          </p:cNvSpPr>
          <p:nvPr>
            <p:ph type="ftr" sz="quarter" idx="11"/>
          </p:nvPr>
        </p:nvSpPr>
        <p:spPr/>
        <p:txBody>
          <a:bodyPr/>
          <a:lstStyle/>
          <a:p>
            <a:r>
              <a:rPr lang="en-GB"/>
              <a:t>Copyright © Kirklees Safeguarding Children Board August 2017</a:t>
            </a:r>
          </a:p>
        </p:txBody>
      </p:sp>
      <p:sp>
        <p:nvSpPr>
          <p:cNvPr id="5" name="Slide Number Placeholder 4"/>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D9792E1-AD6B-478C-A81B-38AF70E61D95}" type="datetime1">
              <a:rPr lang="en-GB" smtClean="0"/>
              <a:t>25/01/2021</a:t>
            </a:fld>
            <a:endParaRPr lang="en-GB"/>
          </a:p>
        </p:txBody>
      </p:sp>
      <p:sp>
        <p:nvSpPr>
          <p:cNvPr id="3" name="Footer Placeholder 2"/>
          <p:cNvSpPr>
            <a:spLocks noGrp="1"/>
          </p:cNvSpPr>
          <p:nvPr>
            <p:ph type="ftr" sz="quarter" idx="11"/>
          </p:nvPr>
        </p:nvSpPr>
        <p:spPr/>
        <p:txBody>
          <a:bodyPr/>
          <a:lstStyle/>
          <a:p>
            <a:r>
              <a:rPr lang="en-GB"/>
              <a:t>Copyright © Kirklees Safeguarding Children Board August 2017</a:t>
            </a:r>
          </a:p>
        </p:txBody>
      </p:sp>
      <p:sp>
        <p:nvSpPr>
          <p:cNvPr id="4" name="Slide Number Placeholder 3"/>
          <p:cNvSpPr>
            <a:spLocks noGrp="1"/>
          </p:cNvSpPr>
          <p:nvPr>
            <p:ph type="sldNum" sz="quarter" idx="12"/>
          </p:nvPr>
        </p:nvSpPr>
        <p:spPr/>
        <p:txBody>
          <a:bodyPr/>
          <a:lstStyle/>
          <a:p>
            <a:fld id="{6EC38DDB-5415-46C2-B679-0EF62502FEB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C46CF3-689A-4161-B5B1-67E298F79820}" type="datetime1">
              <a:rPr lang="en-GB" smtClean="0"/>
              <a:t>25/01/2021</a:t>
            </a:fld>
            <a:endParaRPr lang="en-GB"/>
          </a:p>
        </p:txBody>
      </p:sp>
      <p:sp>
        <p:nvSpPr>
          <p:cNvPr id="6" name="Footer Placeholder 5"/>
          <p:cNvSpPr>
            <a:spLocks noGrp="1"/>
          </p:cNvSpPr>
          <p:nvPr>
            <p:ph type="ftr" sz="quarter" idx="11"/>
          </p:nvPr>
        </p:nvSpPr>
        <p:spPr/>
        <p:txBody>
          <a:bodyPr/>
          <a:lstStyle/>
          <a:p>
            <a:r>
              <a:rPr lang="en-GB"/>
              <a:t>Copyright © Kirklees Safeguarding Children Board August 2017</a:t>
            </a:r>
          </a:p>
        </p:txBody>
      </p:sp>
      <p:sp>
        <p:nvSpPr>
          <p:cNvPr id="7" name="Slide Number Placeholder 6"/>
          <p:cNvSpPr>
            <a:spLocks noGrp="1"/>
          </p:cNvSpPr>
          <p:nvPr>
            <p:ph type="sldNum" sz="quarter" idx="12"/>
          </p:nvPr>
        </p:nvSpPr>
        <p:spPr/>
        <p:txBody>
          <a:bodyPr/>
          <a:lstStyle/>
          <a:p>
            <a:fld id="{6EC38DDB-5415-46C2-B679-0EF62502FEBB}" type="slidenum">
              <a:rPr lang="en-GB" smtClean="0"/>
              <a:t>‹#›</a:t>
            </a:fld>
            <a:endParaRPr lang="en-GB"/>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50D756-9164-46D4-8B8E-4053CB77EF10}" type="datetime1">
              <a:rPr lang="en-GB" smtClean="0"/>
              <a:t>25/01/2021</a:t>
            </a:fld>
            <a:endParaRPr lang="en-GB"/>
          </a:p>
        </p:txBody>
      </p:sp>
      <p:sp>
        <p:nvSpPr>
          <p:cNvPr id="6" name="Footer Placeholder 5"/>
          <p:cNvSpPr>
            <a:spLocks noGrp="1"/>
          </p:cNvSpPr>
          <p:nvPr>
            <p:ph type="ftr" sz="quarter" idx="11"/>
          </p:nvPr>
        </p:nvSpPr>
        <p:spPr/>
        <p:txBody>
          <a:bodyPr/>
          <a:lstStyle/>
          <a:p>
            <a:r>
              <a:rPr lang="en-GB"/>
              <a:t>Copyright © Kirklees Safeguarding Children Board August 2017</a:t>
            </a:r>
          </a:p>
        </p:txBody>
      </p:sp>
      <p:sp>
        <p:nvSpPr>
          <p:cNvPr id="7" name="Slide Number Placeholder 6"/>
          <p:cNvSpPr>
            <a:spLocks noGrp="1"/>
          </p:cNvSpPr>
          <p:nvPr>
            <p:ph type="sldNum" sz="quarter" idx="12"/>
          </p:nvPr>
        </p:nvSpPr>
        <p:spPr/>
        <p:txBody>
          <a:bodyPr/>
          <a:lstStyle/>
          <a:p>
            <a:fld id="{6EC38DDB-5415-46C2-B679-0EF62502FEBB}" type="slidenum">
              <a:rPr lang="en-GB" smtClean="0"/>
              <a:t>‹#›</a:t>
            </a:fld>
            <a:endParaRPr lang="en-GB"/>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C812857-9F52-4B60-9EFC-730C11C48D6F}" type="datetime1">
              <a:rPr lang="en-GB" smtClean="0"/>
              <a:t>25/01/2021</a:t>
            </a:fld>
            <a:endParaRPr lang="en-GB"/>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GB"/>
              <a:t>Copyright © Kirklees Safeguarding Children Board August 2017</a:t>
            </a: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EC38DDB-5415-46C2-B679-0EF62502FEB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A1AB-2DF3-48C1-B73C-E5819F4DE963}" type="datetime1">
              <a:rPr lang="en-GB" smtClean="0">
                <a:solidFill>
                  <a:prstClr val="black">
                    <a:tint val="75000"/>
                  </a:prstClr>
                </a:solidFill>
              </a:rPr>
              <a:t>25/01/2021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Copyright © Kirklees Safeguarding Children Board August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1AAE3-7675-4BDC-B278-46D93216FE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427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kirkleessafeguardingchildren.co.uk/what-is-the-ksc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n2growth.com/blog/contingency-planning/&amp;ei=zsvYVLeQN4-P7AawsIDICQ&amp;bvm=bv.85464276,d.ZGU&amp;psig=AFQjCNEhjaUFCM3o4jPT8MHgF3RiLZvCfQ&amp;ust=1423580476132763"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ocialworkerstoolbox.com/the-three-houses-templat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76400"/>
            <a:ext cx="7918648" cy="1524000"/>
          </a:xfrm>
        </p:spPr>
        <p:txBody>
          <a:bodyPr>
            <a:normAutofit fontScale="90000"/>
          </a:bodyPr>
          <a:lstStyle/>
          <a:p>
            <a:pPr algn="ctr"/>
            <a:r>
              <a:rPr lang="en-GB" dirty="0">
                <a:solidFill>
                  <a:schemeClr val="tx2"/>
                </a:solidFill>
                <a:latin typeface="Arial" panose="020B0604020202020204" pitchFamily="34" charset="0"/>
                <a:cs typeface="Arial" panose="020B0604020202020204" pitchFamily="34" charset="0"/>
              </a:rPr>
              <a:t>Making a Positive contribution to child protection conferences and core groups</a:t>
            </a:r>
          </a:p>
        </p:txBody>
      </p:sp>
      <p:sp>
        <p:nvSpPr>
          <p:cNvPr id="3" name="Subtitle 2"/>
          <p:cNvSpPr>
            <a:spLocks noGrp="1"/>
          </p:cNvSpPr>
          <p:nvPr>
            <p:ph type="subTitle" idx="1"/>
          </p:nvPr>
        </p:nvSpPr>
        <p:spPr>
          <a:xfrm>
            <a:off x="1043608" y="3284984"/>
            <a:ext cx="6840760" cy="1825625"/>
          </a:xfrm>
        </p:spPr>
        <p:txBody>
          <a:bodyPr>
            <a:normAutofit/>
          </a:bodyPr>
          <a:lstStyle/>
          <a:p>
            <a:pPr algn="ctr"/>
            <a:endParaRPr lang="en-GB" sz="2400" dirty="0"/>
          </a:p>
        </p:txBody>
      </p:sp>
    </p:spTree>
    <p:extLst>
      <p:ext uri="{BB962C8B-B14F-4D97-AF65-F5344CB8AC3E}">
        <p14:creationId xmlns:p14="http://schemas.microsoft.com/office/powerpoint/2010/main" val="222363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533400" y="2971800"/>
            <a:ext cx="51816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659190" y="2971802"/>
            <a:ext cx="5180012"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7" name="Text Box 6"/>
          <p:cNvSpPr txBox="1">
            <a:spLocks noChangeArrowheads="1"/>
          </p:cNvSpPr>
          <p:nvPr/>
        </p:nvSpPr>
        <p:spPr bwMode="auto">
          <a:xfrm>
            <a:off x="3516931" y="381001"/>
            <a:ext cx="2433334"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What’s Working Well?</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8" name="Line 11"/>
          <p:cNvSpPr>
            <a:spLocks noChangeShapeType="1"/>
          </p:cNvSpPr>
          <p:nvPr/>
        </p:nvSpPr>
        <p:spPr bwMode="auto">
          <a:xfrm flipH="1">
            <a:off x="38101" y="369125"/>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29" name="Text Box 5"/>
          <p:cNvSpPr txBox="1">
            <a:spLocks noChangeArrowheads="1"/>
          </p:cNvSpPr>
          <p:nvPr/>
        </p:nvSpPr>
        <p:spPr bwMode="auto">
          <a:xfrm>
            <a:off x="-76186" y="381001"/>
            <a:ext cx="3242259"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are you Worried About?</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6172206" y="381001"/>
            <a:ext cx="2928787"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Needs to Happen?</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3" name="Line 11"/>
          <p:cNvSpPr>
            <a:spLocks noChangeShapeType="1"/>
          </p:cNvSpPr>
          <p:nvPr/>
        </p:nvSpPr>
        <p:spPr bwMode="auto">
          <a:xfrm flipH="1">
            <a:off x="152401" y="549521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25" name="Text Box 5"/>
          <p:cNvSpPr txBox="1">
            <a:spLocks noChangeArrowheads="1"/>
          </p:cNvSpPr>
          <p:nvPr/>
        </p:nvSpPr>
        <p:spPr bwMode="auto">
          <a:xfrm>
            <a:off x="85186" y="6085974"/>
            <a:ext cx="508485" cy="523208"/>
          </a:xfrm>
          <a:prstGeom prst="rect">
            <a:avLst/>
          </a:prstGeom>
          <a:noFill/>
          <a:ln w="9525">
            <a:noFill/>
            <a:miter lim="800000"/>
            <a:headEnd/>
            <a:tailEnd/>
          </a:ln>
          <a:effectLst/>
        </p:spPr>
        <p:txBody>
          <a:bodyPr wrap="none"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8229600" y="6052348"/>
            <a:ext cx="838200" cy="523208"/>
          </a:xfrm>
          <a:prstGeom prst="rect">
            <a:avLst/>
          </a:prstGeom>
          <a:noFill/>
          <a:ln w="9525">
            <a:noFill/>
            <a:miter lim="800000"/>
            <a:headEnd/>
            <a:tailEnd/>
          </a:ln>
          <a:effectLst/>
        </p:spPr>
        <p:txBody>
          <a:bodyPr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533401" y="6301252"/>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76200" y="1074009"/>
            <a:ext cx="32004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has happened/what have you seen, that makes you worried about this child?</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76200" y="3124208"/>
            <a:ext cx="31242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think is the worst thing that could happen to ____  because of this problem?</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3048000" y="1109250"/>
            <a:ext cx="3200400" cy="338542"/>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are his/her best attributes?</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6324602" y="1114970"/>
            <a:ext cx="26670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is at a 10?</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0" y="1970781"/>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words would you use to talk about this problem so that ____ would understand what you’re worried about?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17157" y="4293096"/>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Are there things happening in ____’s life or family that make this problem harder to deal with?</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3049590" y="1661528"/>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3048000" y="2732786"/>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3076651" y="3331975"/>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3048000" y="4409181"/>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Have there been times when this problem has been dealt with or was even a little better? How did that happen?</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6324602" y="271847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need to see that would make them say this problem is completely sorted 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6324602" y="3982552"/>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 name="TextBox 1"/>
          <p:cNvSpPr txBox="1"/>
          <p:nvPr/>
        </p:nvSpPr>
        <p:spPr>
          <a:xfrm>
            <a:off x="533402" y="5562602"/>
            <a:ext cx="8066114" cy="954107"/>
          </a:xfrm>
          <a:prstGeom prst="rect">
            <a:avLst/>
          </a:prstGeom>
          <a:noFill/>
        </p:spPr>
        <p:txBody>
          <a:bodyPr wrap="square" rtlCol="0">
            <a:spAutoFit/>
          </a:bodyPr>
          <a:lstStyle/>
          <a:p>
            <a:pPr algn="ctr"/>
            <a:r>
              <a:rPr lang="en-US" sz="1400" i="1" dirty="0">
                <a:solidFill>
                  <a:schemeClr val="tx2"/>
                </a:solidFill>
                <a:effectLst>
                  <a:glow rad="101600">
                    <a:schemeClr val="bg1">
                      <a:alpha val="75000"/>
                    </a:scheme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help, where do you rate this situation today? (Put different judgment numbers on scale for different people e.g., you, child, teacher </a:t>
            </a:r>
            <a:r>
              <a:rPr lang="en-US" sz="1400" i="1" dirty="0" err="1">
                <a:solidFill>
                  <a:schemeClr val="tx2"/>
                </a:solidFill>
                <a:effectLst>
                  <a:glow rad="101600">
                    <a:schemeClr val="bg1">
                      <a:alpha val="75000"/>
                    </a:schemeClr>
                  </a:glow>
                </a:effectLst>
                <a:latin typeface="Marker Felt"/>
                <a:ea typeface="ＭＳ Ｐゴシック" pitchFamily="-110" charset="-128"/>
                <a:cs typeface="Marker Felt"/>
              </a:rPr>
              <a:t>etc</a:t>
            </a:r>
            <a:r>
              <a:rPr lang="en-US" sz="1400" i="1" dirty="0">
                <a:solidFill>
                  <a:schemeClr val="tx2"/>
                </a:solidFill>
                <a:effectLst>
                  <a:glow rad="101600">
                    <a:schemeClr val="bg1">
                      <a:alpha val="75000"/>
                    </a:schemeClr>
                  </a:glow>
                </a:effectLst>
                <a:latin typeface="Marker Felt"/>
                <a:ea typeface="ＭＳ Ｐゴシック" pitchFamily="-110" charset="-128"/>
                <a:cs typeface="Marker Felt"/>
              </a:rPr>
              <a:t>).</a:t>
            </a:r>
            <a:endParaRPr lang="en-GB" sz="1400" dirty="0"/>
          </a:p>
        </p:txBody>
      </p:sp>
      <p:sp>
        <p:nvSpPr>
          <p:cNvPr id="3" name="Footer Placeholder 2"/>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8381678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533400" y="2971800"/>
            <a:ext cx="51816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659190" y="2971802"/>
            <a:ext cx="5180012"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50305" y="0"/>
            <a:ext cx="5652229" cy="338542"/>
          </a:xfrm>
          <a:prstGeom prst="rect">
            <a:avLst/>
          </a:prstGeom>
          <a:noFill/>
        </p:spPr>
        <p:txBody>
          <a:bodyPr wrap="none"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a:ea typeface="ＭＳ Ｐゴシック" pitchFamily="-110" charset="-128"/>
                <a:cs typeface="Marker Felt"/>
              </a:rPr>
              <a:t>Thinking about Lewis what are you most feel a worried about:</a:t>
            </a:r>
          </a:p>
        </p:txBody>
      </p:sp>
      <p:sp>
        <p:nvSpPr>
          <p:cNvPr id="27" name="Text Box 6"/>
          <p:cNvSpPr txBox="1">
            <a:spLocks noChangeArrowheads="1"/>
          </p:cNvSpPr>
          <p:nvPr/>
        </p:nvSpPr>
        <p:spPr bwMode="auto">
          <a:xfrm>
            <a:off x="3516931" y="381001"/>
            <a:ext cx="2433334"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What’s Working Well?</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917" name="Line 11"/>
          <p:cNvSpPr>
            <a:spLocks noChangeShapeType="1"/>
          </p:cNvSpPr>
          <p:nvPr/>
        </p:nvSpPr>
        <p:spPr bwMode="auto">
          <a:xfrm flipH="1">
            <a:off x="152401" y="3810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29" name="Text Box 5"/>
          <p:cNvSpPr txBox="1">
            <a:spLocks noChangeArrowheads="1"/>
          </p:cNvSpPr>
          <p:nvPr/>
        </p:nvSpPr>
        <p:spPr bwMode="auto">
          <a:xfrm>
            <a:off x="-76186" y="381001"/>
            <a:ext cx="3242259"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are you Worried About?</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6172206" y="381001"/>
            <a:ext cx="2928787"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Needs to Happen?</a:t>
            </a:r>
            <a:endParaRPr lang="en-US"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920" name="Line 11"/>
          <p:cNvSpPr>
            <a:spLocks noChangeShapeType="1"/>
          </p:cNvSpPr>
          <p:nvPr/>
        </p:nvSpPr>
        <p:spPr bwMode="auto">
          <a:xfrm flipH="1">
            <a:off x="152401" y="55626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34" name="TextBox 33"/>
          <p:cNvSpPr txBox="1"/>
          <p:nvPr/>
        </p:nvSpPr>
        <p:spPr>
          <a:xfrm>
            <a:off x="76207" y="5562600"/>
            <a:ext cx="8991599" cy="738652"/>
          </a:xfrm>
          <a:prstGeom prst="rect">
            <a:avLst/>
          </a:prstGeom>
          <a:noFill/>
        </p:spPr>
        <p:txBody>
          <a:bodyPr lIns="91428" tIns="45714" rIns="91428" bIns="45714">
            <a:spAutoFit/>
          </a:bodyPr>
          <a:lstStyle/>
          <a:p>
            <a:pPr algn="ctr">
              <a:defRPr/>
            </a:pPr>
            <a:r>
              <a:rPr lang="en-US" sz="1400" i="1" dirty="0">
                <a:solidFill>
                  <a:schemeClr val="tx2"/>
                </a:solidFill>
                <a:effectLst>
                  <a:glow rad="101600">
                    <a:schemeClr val="bg1">
                      <a:alpha val="75000"/>
                    </a:scheme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help, where do you rate this situation today? (Put different judgment numbers on scale for different people e.g., you, child, teacher etc).</a:t>
            </a:r>
          </a:p>
        </p:txBody>
      </p:sp>
      <p:sp>
        <p:nvSpPr>
          <p:cNvPr id="25" name="Text Box 5"/>
          <p:cNvSpPr txBox="1">
            <a:spLocks noChangeArrowheads="1"/>
          </p:cNvSpPr>
          <p:nvPr/>
        </p:nvSpPr>
        <p:spPr bwMode="auto">
          <a:xfrm>
            <a:off x="85186" y="6258580"/>
            <a:ext cx="508485" cy="523208"/>
          </a:xfrm>
          <a:prstGeom prst="rect">
            <a:avLst/>
          </a:prstGeom>
          <a:noFill/>
          <a:ln w="9525">
            <a:noFill/>
            <a:miter lim="800000"/>
            <a:headEnd/>
            <a:tailEnd/>
          </a:ln>
          <a:effectLst/>
        </p:spPr>
        <p:txBody>
          <a:bodyPr wrap="none"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8229600" y="6258580"/>
            <a:ext cx="838200" cy="523208"/>
          </a:xfrm>
          <a:prstGeom prst="rect">
            <a:avLst/>
          </a:prstGeom>
          <a:noFill/>
          <a:ln w="9525">
            <a:noFill/>
            <a:miter lim="800000"/>
            <a:headEnd/>
            <a:tailEnd/>
          </a:ln>
          <a:effectLst/>
        </p:spPr>
        <p:txBody>
          <a:bodyPr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550992" y="6315128"/>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76200" y="1074009"/>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has happened, what have you seen, that makes you worried about this child/teenager?</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76200" y="3124208"/>
            <a:ext cx="31242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When you think about what has already happened to ____ what do you think is the worst thing that could happen to ____  because of this problem?</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3048000" y="1109250"/>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like about ___ what are his/her best attributes?</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6324602" y="1114970"/>
            <a:ext cx="26670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is at a 10?</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0" y="1970781"/>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words would use to talk about this problem so that ____ would understand what you’re worried about?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76200" y="4579209"/>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Are their things happening in ____’</a:t>
            </a:r>
            <a:r>
              <a:rPr lang="en-US" sz="1600" i="1" dirty="0" err="1">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a:t>
            </a: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 life or family that make this problem harder to deal with?</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3048000" y="1701224"/>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3048000" y="2732786"/>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3048000" y="3301424"/>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3048000" y="4409181"/>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Has there been times when this problem has been dealt with or was even a little better? How did that happen?</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6324602" y="241036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need to see that would make them say this problem is completely sorted 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6324602" y="349478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chemeClr val="tx2"/>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chemeClr val="tx2"/>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3" name="Text Box 5"/>
          <p:cNvSpPr txBox="1">
            <a:spLocks noChangeArrowheads="1"/>
          </p:cNvSpPr>
          <p:nvPr/>
        </p:nvSpPr>
        <p:spPr bwMode="auto">
          <a:xfrm>
            <a:off x="615245" y="1461339"/>
            <a:ext cx="2075794" cy="584763"/>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 Harm</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42" name="Text Box 5"/>
          <p:cNvSpPr txBox="1">
            <a:spLocks noChangeArrowheads="1"/>
          </p:cNvSpPr>
          <p:nvPr/>
        </p:nvSpPr>
        <p:spPr bwMode="auto">
          <a:xfrm>
            <a:off x="457200" y="4447635"/>
            <a:ext cx="2514600" cy="954095"/>
          </a:xfrm>
          <a:prstGeom prst="rect">
            <a:avLst/>
          </a:prstGeom>
          <a:noFill/>
          <a:ln w="9525">
            <a:noFill/>
            <a:miter lim="800000"/>
            <a:headEnd/>
            <a:tailEnd/>
          </a:ln>
          <a:effectLst/>
        </p:spPr>
        <p:txBody>
          <a:bodyPr lIns="91428" tIns="45714" rIns="91428" bIns="45714">
            <a:spAutoFit/>
          </a:bodyPr>
          <a:lstStyle/>
          <a:p>
            <a:pPr algn="ctr">
              <a:defRPr/>
            </a:pPr>
            <a:r>
              <a:rPr lang="en-US" sz="28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Complicating</a:t>
            </a:r>
          </a:p>
          <a:p>
            <a:pPr algn="ctr">
              <a:defRPr/>
            </a:pPr>
            <a:r>
              <a:rPr lang="en-US" sz="28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Factors</a:t>
            </a:r>
            <a:endParaRPr lang="en-US" sz="28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48" name="Text Box 5"/>
          <p:cNvSpPr txBox="1">
            <a:spLocks noChangeArrowheads="1"/>
          </p:cNvSpPr>
          <p:nvPr/>
        </p:nvSpPr>
        <p:spPr bwMode="auto">
          <a:xfrm>
            <a:off x="3398391" y="1567917"/>
            <a:ext cx="2514600"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Existing</a:t>
            </a:r>
          </a:p>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Strengths</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49" name="Text Box 5"/>
          <p:cNvSpPr txBox="1">
            <a:spLocks noChangeArrowheads="1"/>
          </p:cNvSpPr>
          <p:nvPr/>
        </p:nvSpPr>
        <p:spPr bwMode="auto">
          <a:xfrm>
            <a:off x="6598702" y="1315780"/>
            <a:ext cx="2075794"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Safety Goals</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50" name="Text Box 5"/>
          <p:cNvSpPr txBox="1">
            <a:spLocks noChangeArrowheads="1"/>
          </p:cNvSpPr>
          <p:nvPr/>
        </p:nvSpPr>
        <p:spPr bwMode="auto">
          <a:xfrm>
            <a:off x="3429000" y="4098665"/>
            <a:ext cx="2514600"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Existing</a:t>
            </a:r>
          </a:p>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Safety</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51" name="Text Box 5"/>
          <p:cNvSpPr txBox="1">
            <a:spLocks noChangeArrowheads="1"/>
          </p:cNvSpPr>
          <p:nvPr/>
        </p:nvSpPr>
        <p:spPr bwMode="auto">
          <a:xfrm>
            <a:off x="6400800" y="3606227"/>
            <a:ext cx="2514600" cy="584763"/>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Next Steps</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53" name="Text Box 5"/>
          <p:cNvSpPr txBox="1">
            <a:spLocks noChangeArrowheads="1"/>
          </p:cNvSpPr>
          <p:nvPr/>
        </p:nvSpPr>
        <p:spPr bwMode="auto">
          <a:xfrm>
            <a:off x="575336" y="3234867"/>
            <a:ext cx="2075794"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Danger statement</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39" name="Text Box 5"/>
          <p:cNvSpPr txBox="1">
            <a:spLocks noChangeArrowheads="1"/>
          </p:cNvSpPr>
          <p:nvPr/>
        </p:nvSpPr>
        <p:spPr bwMode="auto">
          <a:xfrm>
            <a:off x="6585086" y="2417575"/>
            <a:ext cx="2075794"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Marker Felt" pitchFamily="-65" charset="0"/>
                <a:ea typeface="ＭＳ Ｐゴシック" pitchFamily="-110" charset="-128"/>
                <a:cs typeface="ＭＳ Ｐゴシック" pitchFamily="-110" charset="-128"/>
              </a:rPr>
              <a:t>Family Goals</a:t>
            </a:r>
            <a:endParaRPr lang="en-US" sz="3200" i="1" dirty="0">
              <a:solidFill>
                <a:schemeClr val="tx2"/>
              </a:solidFill>
              <a:effectLst>
                <a:glow rad="101600">
                  <a:schemeClr val="tx1">
                    <a:alpha val="75000"/>
                  </a:schemeClr>
                </a:glow>
                <a:outerShdw blurRad="38100" dist="38100" dir="2700000" algn="tl">
                  <a:srgbClr val="000000">
                    <a:alpha val="43137"/>
                  </a:srgbClr>
                </a:outerShdw>
              </a:effectLst>
              <a:latin typeface="Arial" pitchFamily="-110" charset="0"/>
              <a:ea typeface="ＭＳ Ｐゴシック" pitchFamily="-110" charset="-128"/>
              <a:cs typeface="ＭＳ Ｐゴシック" pitchFamily="-110" charset="-128"/>
            </a:endParaRPr>
          </a:p>
        </p:txBody>
      </p:sp>
      <p:sp>
        <p:nvSpPr>
          <p:cNvPr id="2" name="Footer Placeholder 1"/>
          <p:cNvSpPr>
            <a:spLocks noGrp="1"/>
          </p:cNvSpPr>
          <p:nvPr>
            <p:ph type="ftr" sz="quarter" idx="11"/>
          </p:nvPr>
        </p:nvSpPr>
        <p:spPr>
          <a:xfrm>
            <a:off x="1043608" y="6487590"/>
            <a:ext cx="2895600" cy="365125"/>
          </a:xfrm>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3326857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7"/>
            <a:ext cx="7772400" cy="1210147"/>
          </a:xfrm>
        </p:spPr>
        <p:txBody>
          <a:bodyPr>
            <a:normAutofit/>
          </a:bodyPr>
          <a:lstStyle/>
          <a:p>
            <a:pPr algn="ctr"/>
            <a:r>
              <a:rPr lang="en-GB" sz="2800" cap="none" dirty="0">
                <a:solidFill>
                  <a:schemeClr val="tx2"/>
                </a:solidFill>
              </a:rPr>
              <a:t>Completing your report </a:t>
            </a:r>
          </a:p>
        </p:txBody>
      </p:sp>
      <p:pic>
        <p:nvPicPr>
          <p:cNvPr id="1026" name="Picture 2" descr="C:\Users\Rebeccawilliams\AppData\Local\Microsoft\Windows\Temporary Internet Files\Content.IE5\BUDPTLLB\MC900439818[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9209" y="73740"/>
            <a:ext cx="1938992"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9348" y="1490295"/>
            <a:ext cx="8554652" cy="3770263"/>
          </a:xfrm>
          <a:prstGeom prst="rect">
            <a:avLst/>
          </a:prstGeom>
          <a:noFill/>
        </p:spPr>
        <p:txBody>
          <a:bodyPr wrap="square" rtlCol="0">
            <a:spAutoFit/>
          </a:bodyPr>
          <a:lstStyle/>
          <a:p>
            <a:pPr>
              <a:lnSpc>
                <a:spcPct val="150000"/>
              </a:lnSpc>
            </a:pPr>
            <a:r>
              <a:rPr lang="en-GB" sz="2000" dirty="0">
                <a:solidFill>
                  <a:schemeClr val="tx2"/>
                </a:solidFill>
                <a:latin typeface="Arial" panose="020B0604020202020204" pitchFamily="34" charset="0"/>
                <a:cs typeface="Arial" panose="020B0604020202020204" pitchFamily="34" charset="0"/>
              </a:rPr>
              <a:t>Pre-meeting </a:t>
            </a:r>
          </a:p>
          <a:p>
            <a:pPr marL="285750" indent="-285750">
              <a:lnSpc>
                <a:spcPct val="150000"/>
              </a:lnSpc>
              <a:buFont typeface="Wingdings" panose="05000000000000000000" pitchFamily="2" charset="2"/>
              <a:buChar char="Ø"/>
            </a:pPr>
            <a:r>
              <a:rPr lang="en-GB" dirty="0">
                <a:solidFill>
                  <a:schemeClr val="tx2"/>
                </a:solidFill>
                <a:latin typeface="Arial" panose="020B0604020202020204" pitchFamily="34" charset="0"/>
                <a:cs typeface="Arial" panose="020B0604020202020204" pitchFamily="34" charset="0"/>
              </a:rPr>
              <a:t>Your report needs to be received by the conference team at least 3 working days in advance of the conference for the Chair to review and copies to be made.</a:t>
            </a:r>
          </a:p>
          <a:p>
            <a:pPr marL="285750" indent="-285750">
              <a:lnSpc>
                <a:spcPct val="150000"/>
              </a:lnSpc>
              <a:buFont typeface="Wingdings" panose="05000000000000000000" pitchFamily="2" charset="2"/>
              <a:buChar char="Ø"/>
            </a:pPr>
            <a:r>
              <a:rPr lang="en-GB" dirty="0">
                <a:solidFill>
                  <a:schemeClr val="tx2"/>
                </a:solidFill>
                <a:latin typeface="Arial" panose="020B0604020202020204" pitchFamily="34" charset="0"/>
                <a:cs typeface="Arial" panose="020B0604020202020204" pitchFamily="34" charset="0"/>
              </a:rPr>
              <a:t>You must share your report with the family prior to the case conference so there are no surprises at the meeting </a:t>
            </a:r>
          </a:p>
          <a:p>
            <a:pPr marL="285750" indent="-285750">
              <a:lnSpc>
                <a:spcPct val="150000"/>
              </a:lnSpc>
              <a:buFont typeface="Wingdings" panose="05000000000000000000" pitchFamily="2" charset="2"/>
              <a:buChar char="Ø"/>
            </a:pPr>
            <a:r>
              <a:rPr lang="en-GB" dirty="0">
                <a:solidFill>
                  <a:schemeClr val="tx2"/>
                </a:solidFill>
                <a:latin typeface="Arial" panose="020B0604020202020204" pitchFamily="34" charset="0"/>
                <a:cs typeface="Arial" panose="020B0604020202020204" pitchFamily="34" charset="0"/>
              </a:rPr>
              <a:t>If you are unable to attend the meeting identify someone from your service who will represent you</a:t>
            </a:r>
          </a:p>
          <a:p>
            <a:r>
              <a:rPr lang="en-GB" sz="2000" dirty="0">
                <a:solidFill>
                  <a:schemeClr val="tx2"/>
                </a:solidFill>
                <a:latin typeface="Arial" panose="020B0604020202020204" pitchFamily="34" charset="0"/>
                <a:cs typeface="Arial" panose="020B0604020202020204" pitchFamily="34" charset="0"/>
              </a:rPr>
              <a:t> </a:t>
            </a:r>
          </a:p>
        </p:txBody>
      </p:sp>
      <p:sp>
        <p:nvSpPr>
          <p:cNvPr id="3" name="Footer Placeholder 2"/>
          <p:cNvSpPr>
            <a:spLocks noGrp="1"/>
          </p:cNvSpPr>
          <p:nvPr>
            <p:ph type="ftr" sz="quarter" idx="11"/>
          </p:nvPr>
        </p:nvSpPr>
        <p:spPr/>
        <p:txBody>
          <a:bodyPr/>
          <a:lstStyle/>
          <a:p>
            <a:r>
              <a:rPr lang="en-GB" dirty="0"/>
              <a:t>Copyright © Kirklees Safeguarding Children Board August 2017</a:t>
            </a:r>
          </a:p>
          <a:p>
            <a:endParaRPr lang="en-GB" dirty="0"/>
          </a:p>
        </p:txBody>
      </p:sp>
      <p:sp>
        <p:nvSpPr>
          <p:cNvPr id="4" name="TextBox 3">
            <a:extLst>
              <a:ext uri="{FF2B5EF4-FFF2-40B4-BE49-F238E27FC236}">
                <a16:creationId xmlns:a16="http://schemas.microsoft.com/office/drawing/2014/main" id="{DCBDFD44-2EA9-455F-883A-B4CDE889EF5A}"/>
              </a:ext>
            </a:extLst>
          </p:cNvPr>
          <p:cNvSpPr txBox="1"/>
          <p:nvPr/>
        </p:nvSpPr>
        <p:spPr>
          <a:xfrm>
            <a:off x="4470564" y="5245755"/>
            <a:ext cx="475252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4"/>
              </a:rPr>
              <a:t>Kirklees Safeguarding Children Partnership</a:t>
            </a:r>
            <a:r>
              <a:rPr lang="en-GB"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B9BB1B5B-736A-4984-BA2C-3BA7F638663D}"/>
              </a:ext>
            </a:extLst>
          </p:cNvPr>
          <p:cNvSpPr txBox="1"/>
          <p:nvPr/>
        </p:nvSpPr>
        <p:spPr>
          <a:xfrm>
            <a:off x="4644008" y="5620598"/>
            <a:ext cx="3960440" cy="369332"/>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For further guidance </a:t>
            </a:r>
          </a:p>
        </p:txBody>
      </p:sp>
    </p:spTree>
    <p:extLst>
      <p:ext uri="{BB962C8B-B14F-4D97-AF65-F5344CB8AC3E}">
        <p14:creationId xmlns:p14="http://schemas.microsoft.com/office/powerpoint/2010/main" val="206433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5758026" y="2946940"/>
            <a:ext cx="440642" cy="190738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dirty="0"/>
          </a:p>
        </p:txBody>
      </p:sp>
      <p:sp>
        <p:nvSpPr>
          <p:cNvPr id="14340" name="Rectangle 3"/>
          <p:cNvSpPr>
            <a:spLocks noChangeArrowheads="1"/>
          </p:cNvSpPr>
          <p:nvPr/>
        </p:nvSpPr>
        <p:spPr bwMode="auto">
          <a:xfrm>
            <a:off x="7583166" y="2936054"/>
            <a:ext cx="381000" cy="190738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14341" name="Rectangle 4"/>
          <p:cNvSpPr>
            <a:spLocks noChangeArrowheads="1"/>
          </p:cNvSpPr>
          <p:nvPr/>
        </p:nvSpPr>
        <p:spPr bwMode="auto">
          <a:xfrm>
            <a:off x="6224213" y="2946940"/>
            <a:ext cx="1345084" cy="40119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solidFill>
                  <a:schemeClr val="tx2"/>
                </a:solidFill>
              </a:rPr>
              <a:t>Horse shoe style </a:t>
            </a:r>
          </a:p>
        </p:txBody>
      </p:sp>
      <p:sp>
        <p:nvSpPr>
          <p:cNvPr id="14342" name="Rectangle 5"/>
          <p:cNvSpPr>
            <a:spLocks noChangeArrowheads="1"/>
          </p:cNvSpPr>
          <p:nvPr/>
        </p:nvSpPr>
        <p:spPr bwMode="auto">
          <a:xfrm>
            <a:off x="2012335" y="3130178"/>
            <a:ext cx="997559" cy="210144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12294" name="Rectangle 6"/>
          <p:cNvSpPr>
            <a:spLocks noChangeArrowheads="1"/>
          </p:cNvSpPr>
          <p:nvPr/>
        </p:nvSpPr>
        <p:spPr bwMode="auto">
          <a:xfrm>
            <a:off x="5713263" y="5019580"/>
            <a:ext cx="234528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H</a:t>
            </a:r>
          </a:p>
        </p:txBody>
      </p:sp>
      <p:sp>
        <p:nvSpPr>
          <p:cNvPr id="14350" name="chair3"/>
          <p:cNvSpPr>
            <a:spLocks noEditPoints="1" noChangeArrowheads="1"/>
          </p:cNvSpPr>
          <p:nvPr/>
        </p:nvSpPr>
        <p:spPr bwMode="auto">
          <a:xfrm>
            <a:off x="1292599" y="3993734"/>
            <a:ext cx="550223" cy="422840"/>
          </a:xfrm>
          <a:custGeom>
            <a:avLst/>
            <a:gdLst>
              <a:gd name="T0" fmla="*/ 359568 w 21600"/>
              <a:gd name="T1" fmla="*/ 0 h 21600"/>
              <a:gd name="T2" fmla="*/ 675023 w 21600"/>
              <a:gd name="T3" fmla="*/ 251619 h 21600"/>
              <a:gd name="T4" fmla="*/ 359568 w 21600"/>
              <a:gd name="T5" fmla="*/ 503237 h 21600"/>
              <a:gd name="T6" fmla="*/ 43381 w 21600"/>
              <a:gd name="T7" fmla="*/ 251619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1" name="chair3"/>
          <p:cNvSpPr>
            <a:spLocks noEditPoints="1" noChangeArrowheads="1"/>
          </p:cNvSpPr>
          <p:nvPr/>
        </p:nvSpPr>
        <p:spPr bwMode="auto">
          <a:xfrm>
            <a:off x="1271683" y="3297725"/>
            <a:ext cx="524197" cy="462505"/>
          </a:xfrm>
          <a:custGeom>
            <a:avLst/>
            <a:gdLst>
              <a:gd name="T0" fmla="*/ 359568 w 21600"/>
              <a:gd name="T1" fmla="*/ 0 h 21600"/>
              <a:gd name="T2" fmla="*/ 675023 w 21600"/>
              <a:gd name="T3" fmla="*/ 288132 h 21600"/>
              <a:gd name="T4" fmla="*/ 359568 w 21600"/>
              <a:gd name="T5" fmla="*/ 576263 h 21600"/>
              <a:gd name="T6" fmla="*/ 43381 w 21600"/>
              <a:gd name="T7" fmla="*/ 288132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2" name="chair3"/>
          <p:cNvSpPr>
            <a:spLocks noEditPoints="1" noChangeArrowheads="1"/>
          </p:cNvSpPr>
          <p:nvPr/>
        </p:nvSpPr>
        <p:spPr bwMode="auto">
          <a:xfrm>
            <a:off x="3135252" y="3194059"/>
            <a:ext cx="531061" cy="523207"/>
          </a:xfrm>
          <a:custGeom>
            <a:avLst/>
            <a:gdLst>
              <a:gd name="T0" fmla="*/ 360362 w 21600"/>
              <a:gd name="T1" fmla="*/ 0 h 21600"/>
              <a:gd name="T2" fmla="*/ 676514 w 21600"/>
              <a:gd name="T3" fmla="*/ 251619 h 21600"/>
              <a:gd name="T4" fmla="*/ 360362 w 21600"/>
              <a:gd name="T5" fmla="*/ 503238 h 21600"/>
              <a:gd name="T6" fmla="*/ 43477 w 21600"/>
              <a:gd name="T7" fmla="*/ 251619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14353" name="chair3"/>
          <p:cNvSpPr>
            <a:spLocks noEditPoints="1" noChangeArrowheads="1"/>
          </p:cNvSpPr>
          <p:nvPr/>
        </p:nvSpPr>
        <p:spPr bwMode="auto">
          <a:xfrm>
            <a:off x="2903586" y="2506196"/>
            <a:ext cx="497197" cy="456654"/>
          </a:xfrm>
          <a:custGeom>
            <a:avLst/>
            <a:gdLst>
              <a:gd name="T0" fmla="*/ 359568 w 21600"/>
              <a:gd name="T1" fmla="*/ 0 h 21600"/>
              <a:gd name="T2" fmla="*/ 675023 w 21600"/>
              <a:gd name="T3" fmla="*/ 251619 h 21600"/>
              <a:gd name="T4" fmla="*/ 359568 w 21600"/>
              <a:gd name="T5" fmla="*/ 503237 h 21600"/>
              <a:gd name="T6" fmla="*/ 43381 w 21600"/>
              <a:gd name="T7" fmla="*/ 251619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4" name="chair3"/>
          <p:cNvSpPr>
            <a:spLocks noEditPoints="1" noChangeArrowheads="1"/>
          </p:cNvSpPr>
          <p:nvPr/>
        </p:nvSpPr>
        <p:spPr bwMode="auto">
          <a:xfrm>
            <a:off x="1327556" y="2489621"/>
            <a:ext cx="459642" cy="492746"/>
          </a:xfrm>
          <a:custGeom>
            <a:avLst/>
            <a:gdLst>
              <a:gd name="T0" fmla="*/ 323850 w 21600"/>
              <a:gd name="T1" fmla="*/ 0 h 21600"/>
              <a:gd name="T2" fmla="*/ 607968 w 21600"/>
              <a:gd name="T3" fmla="*/ 288132 h 21600"/>
              <a:gd name="T4" fmla="*/ 323850 w 21600"/>
              <a:gd name="T5" fmla="*/ 576263 h 21600"/>
              <a:gd name="T6" fmla="*/ 39072 w 21600"/>
              <a:gd name="T7" fmla="*/ 288132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5" name="chair3"/>
          <p:cNvSpPr>
            <a:spLocks noEditPoints="1" noChangeArrowheads="1"/>
          </p:cNvSpPr>
          <p:nvPr/>
        </p:nvSpPr>
        <p:spPr bwMode="auto">
          <a:xfrm>
            <a:off x="2086895" y="2490287"/>
            <a:ext cx="527319" cy="456653"/>
          </a:xfrm>
          <a:custGeom>
            <a:avLst/>
            <a:gdLst>
              <a:gd name="T0" fmla="*/ 323850 w 21600"/>
              <a:gd name="T1" fmla="*/ 0 h 21600"/>
              <a:gd name="T2" fmla="*/ 607968 w 21600"/>
              <a:gd name="T3" fmla="*/ 288132 h 21600"/>
              <a:gd name="T4" fmla="*/ 323850 w 21600"/>
              <a:gd name="T5" fmla="*/ 576263 h 21600"/>
              <a:gd name="T6" fmla="*/ 39072 w 21600"/>
              <a:gd name="T7" fmla="*/ 288132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6" name="chair3"/>
          <p:cNvSpPr>
            <a:spLocks noEditPoints="1" noChangeArrowheads="1"/>
          </p:cNvSpPr>
          <p:nvPr/>
        </p:nvSpPr>
        <p:spPr bwMode="auto">
          <a:xfrm>
            <a:off x="2250343" y="5315407"/>
            <a:ext cx="521542" cy="528729"/>
          </a:xfrm>
          <a:custGeom>
            <a:avLst/>
            <a:gdLst>
              <a:gd name="T0" fmla="*/ 396082 w 21600"/>
              <a:gd name="T1" fmla="*/ 0 h 21600"/>
              <a:gd name="T2" fmla="*/ 743570 w 21600"/>
              <a:gd name="T3" fmla="*/ 287338 h 21600"/>
              <a:gd name="T4" fmla="*/ 396082 w 21600"/>
              <a:gd name="T5" fmla="*/ 574675 h 21600"/>
              <a:gd name="T6" fmla="*/ 47786 w 21600"/>
              <a:gd name="T7" fmla="*/ 287338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14358" name="chair3"/>
          <p:cNvSpPr>
            <a:spLocks noEditPoints="1" noChangeArrowheads="1"/>
          </p:cNvSpPr>
          <p:nvPr/>
        </p:nvSpPr>
        <p:spPr bwMode="auto">
          <a:xfrm>
            <a:off x="3121036" y="4624569"/>
            <a:ext cx="530433" cy="523207"/>
          </a:xfrm>
          <a:custGeom>
            <a:avLst/>
            <a:gdLst>
              <a:gd name="T0" fmla="*/ 359568 w 21600"/>
              <a:gd name="T1" fmla="*/ 0 h 21600"/>
              <a:gd name="T2" fmla="*/ 675023 w 21600"/>
              <a:gd name="T3" fmla="*/ 288131 h 21600"/>
              <a:gd name="T4" fmla="*/ 359568 w 21600"/>
              <a:gd name="T5" fmla="*/ 576262 h 21600"/>
              <a:gd name="T6" fmla="*/ 43381 w 21600"/>
              <a:gd name="T7" fmla="*/ 288131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14359" name="chair3"/>
          <p:cNvSpPr>
            <a:spLocks noEditPoints="1" noChangeArrowheads="1"/>
          </p:cNvSpPr>
          <p:nvPr/>
        </p:nvSpPr>
        <p:spPr bwMode="auto">
          <a:xfrm>
            <a:off x="3127635" y="3948475"/>
            <a:ext cx="552751" cy="448381"/>
          </a:xfrm>
          <a:custGeom>
            <a:avLst/>
            <a:gdLst>
              <a:gd name="T0" fmla="*/ 360362 w 21600"/>
              <a:gd name="T1" fmla="*/ 0 h 21600"/>
              <a:gd name="T2" fmla="*/ 676514 w 21600"/>
              <a:gd name="T3" fmla="*/ 288132 h 21600"/>
              <a:gd name="T4" fmla="*/ 360362 w 21600"/>
              <a:gd name="T5" fmla="*/ 576263 h 21600"/>
              <a:gd name="T6" fmla="*/ 43477 w 21600"/>
              <a:gd name="T7" fmla="*/ 288132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14360" name="chair3"/>
          <p:cNvSpPr>
            <a:spLocks noEditPoints="1" noChangeArrowheads="1"/>
          </p:cNvSpPr>
          <p:nvPr/>
        </p:nvSpPr>
        <p:spPr bwMode="auto">
          <a:xfrm>
            <a:off x="1306741" y="4685225"/>
            <a:ext cx="550223" cy="503237"/>
          </a:xfrm>
          <a:custGeom>
            <a:avLst/>
            <a:gdLst>
              <a:gd name="T0" fmla="*/ 360362 w 21600"/>
              <a:gd name="T1" fmla="*/ 0 h 21600"/>
              <a:gd name="T2" fmla="*/ 676514 w 21600"/>
              <a:gd name="T3" fmla="*/ 288132 h 21600"/>
              <a:gd name="T4" fmla="*/ 360362 w 21600"/>
              <a:gd name="T5" fmla="*/ 576263 h 21600"/>
              <a:gd name="T6" fmla="*/ 43477 w 21600"/>
              <a:gd name="T7" fmla="*/ 288132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0" name="chair3"/>
          <p:cNvSpPr>
            <a:spLocks noEditPoints="1" noChangeArrowheads="1"/>
          </p:cNvSpPr>
          <p:nvPr/>
        </p:nvSpPr>
        <p:spPr bwMode="auto">
          <a:xfrm>
            <a:off x="4942905" y="3525356"/>
            <a:ext cx="604845" cy="479113"/>
          </a:xfrm>
          <a:custGeom>
            <a:avLst/>
            <a:gdLst>
              <a:gd name="T0" fmla="*/ 369888 w 21600"/>
              <a:gd name="T1" fmla="*/ 0 h 21600"/>
              <a:gd name="T2" fmla="*/ 694395 w 21600"/>
              <a:gd name="T3" fmla="*/ 277019 h 21600"/>
              <a:gd name="T4" fmla="*/ 369888 w 21600"/>
              <a:gd name="T5" fmla="*/ 554037 h 21600"/>
              <a:gd name="T6" fmla="*/ 44626 w 21600"/>
              <a:gd name="T7" fmla="*/ 277019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1" name="chair3"/>
          <p:cNvSpPr>
            <a:spLocks noEditPoints="1" noChangeArrowheads="1"/>
          </p:cNvSpPr>
          <p:nvPr/>
        </p:nvSpPr>
        <p:spPr bwMode="auto">
          <a:xfrm>
            <a:off x="4913016" y="2809877"/>
            <a:ext cx="551743" cy="431800"/>
          </a:xfrm>
          <a:custGeom>
            <a:avLst/>
            <a:gdLst>
              <a:gd name="T0" fmla="*/ 370682 w 21600"/>
              <a:gd name="T1" fmla="*/ 0 h 21600"/>
              <a:gd name="T2" fmla="*/ 695886 w 21600"/>
              <a:gd name="T3" fmla="*/ 241300 h 21600"/>
              <a:gd name="T4" fmla="*/ 370682 w 21600"/>
              <a:gd name="T5" fmla="*/ 482600 h 21600"/>
              <a:gd name="T6" fmla="*/ 44722 w 21600"/>
              <a:gd name="T7" fmla="*/ 241300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2" name="chair3"/>
          <p:cNvSpPr>
            <a:spLocks noEditPoints="1" noChangeArrowheads="1"/>
          </p:cNvSpPr>
          <p:nvPr/>
        </p:nvSpPr>
        <p:spPr bwMode="auto">
          <a:xfrm>
            <a:off x="8152919" y="4610652"/>
            <a:ext cx="380926" cy="426831"/>
          </a:xfrm>
          <a:custGeom>
            <a:avLst/>
            <a:gdLst>
              <a:gd name="T0" fmla="*/ 370681 w 21600"/>
              <a:gd name="T1" fmla="*/ 0 h 21600"/>
              <a:gd name="T2" fmla="*/ 695885 w 21600"/>
              <a:gd name="T3" fmla="*/ 277019 h 21600"/>
              <a:gd name="T4" fmla="*/ 370681 w 21600"/>
              <a:gd name="T5" fmla="*/ 554037 h 21600"/>
              <a:gd name="T6" fmla="*/ 44722 w 21600"/>
              <a:gd name="T7" fmla="*/ 277019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3" name="chair3"/>
          <p:cNvSpPr>
            <a:spLocks noEditPoints="1" noChangeArrowheads="1"/>
          </p:cNvSpPr>
          <p:nvPr/>
        </p:nvSpPr>
        <p:spPr bwMode="auto">
          <a:xfrm>
            <a:off x="8152919" y="4032269"/>
            <a:ext cx="380926" cy="431800"/>
          </a:xfrm>
          <a:custGeom>
            <a:avLst/>
            <a:gdLst>
              <a:gd name="T0" fmla="*/ 370681 w 21600"/>
              <a:gd name="T1" fmla="*/ 0 h 21600"/>
              <a:gd name="T2" fmla="*/ 695885 w 21600"/>
              <a:gd name="T3" fmla="*/ 241300 h 21600"/>
              <a:gd name="T4" fmla="*/ 370681 w 21600"/>
              <a:gd name="T5" fmla="*/ 482600 h 21600"/>
              <a:gd name="T6" fmla="*/ 44722 w 21600"/>
              <a:gd name="T7" fmla="*/ 241300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4" name="chair3"/>
          <p:cNvSpPr>
            <a:spLocks noEditPoints="1" noChangeArrowheads="1"/>
          </p:cNvSpPr>
          <p:nvPr/>
        </p:nvSpPr>
        <p:spPr bwMode="auto">
          <a:xfrm>
            <a:off x="8131111" y="3363290"/>
            <a:ext cx="381000" cy="426831"/>
          </a:xfrm>
          <a:custGeom>
            <a:avLst/>
            <a:gdLst>
              <a:gd name="T0" fmla="*/ 370682 w 21600"/>
              <a:gd name="T1" fmla="*/ 0 h 21600"/>
              <a:gd name="T2" fmla="*/ 695886 w 21600"/>
              <a:gd name="T3" fmla="*/ 241300 h 21600"/>
              <a:gd name="T4" fmla="*/ 370682 w 21600"/>
              <a:gd name="T5" fmla="*/ 482600 h 21600"/>
              <a:gd name="T6" fmla="*/ 44722 w 21600"/>
              <a:gd name="T7" fmla="*/ 241300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5" name="chair3"/>
          <p:cNvSpPr>
            <a:spLocks noEditPoints="1" noChangeArrowheads="1"/>
          </p:cNvSpPr>
          <p:nvPr/>
        </p:nvSpPr>
        <p:spPr bwMode="auto">
          <a:xfrm>
            <a:off x="8126575" y="2655372"/>
            <a:ext cx="381000" cy="426831"/>
          </a:xfrm>
          <a:custGeom>
            <a:avLst/>
            <a:gdLst>
              <a:gd name="T0" fmla="*/ 324644 w 21600"/>
              <a:gd name="T1" fmla="*/ 0 h 21600"/>
              <a:gd name="T2" fmla="*/ 609459 w 21600"/>
              <a:gd name="T3" fmla="*/ 216694 h 21600"/>
              <a:gd name="T4" fmla="*/ 324644 w 21600"/>
              <a:gd name="T5" fmla="*/ 433387 h 21600"/>
              <a:gd name="T6" fmla="*/ 39168 w 21600"/>
              <a:gd name="T7" fmla="*/ 216694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6" name="chair3"/>
          <p:cNvSpPr>
            <a:spLocks noEditPoints="1" noChangeArrowheads="1"/>
          </p:cNvSpPr>
          <p:nvPr/>
        </p:nvSpPr>
        <p:spPr bwMode="auto">
          <a:xfrm>
            <a:off x="7340006" y="2275322"/>
            <a:ext cx="483892" cy="476643"/>
          </a:xfrm>
          <a:custGeom>
            <a:avLst/>
            <a:gdLst>
              <a:gd name="T0" fmla="*/ 370681 w 21600"/>
              <a:gd name="T1" fmla="*/ 0 h 21600"/>
              <a:gd name="T2" fmla="*/ 695885 w 21600"/>
              <a:gd name="T3" fmla="*/ 241300 h 21600"/>
              <a:gd name="T4" fmla="*/ 370681 w 21600"/>
              <a:gd name="T5" fmla="*/ 482600 h 21600"/>
              <a:gd name="T6" fmla="*/ 44722 w 21600"/>
              <a:gd name="T7" fmla="*/ 241300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7" name="chair3"/>
          <p:cNvSpPr>
            <a:spLocks noEditPoints="1" noChangeArrowheads="1"/>
          </p:cNvSpPr>
          <p:nvPr/>
        </p:nvSpPr>
        <p:spPr bwMode="auto">
          <a:xfrm>
            <a:off x="6567335" y="2329438"/>
            <a:ext cx="461981" cy="401190"/>
          </a:xfrm>
          <a:custGeom>
            <a:avLst/>
            <a:gdLst>
              <a:gd name="T0" fmla="*/ 370682 w 21600"/>
              <a:gd name="T1" fmla="*/ 0 h 21600"/>
              <a:gd name="T2" fmla="*/ 695886 w 21600"/>
              <a:gd name="T3" fmla="*/ 241300 h 21600"/>
              <a:gd name="T4" fmla="*/ 370682 w 21600"/>
              <a:gd name="T5" fmla="*/ 482600 h 21600"/>
              <a:gd name="T6" fmla="*/ 44722 w 21600"/>
              <a:gd name="T7" fmla="*/ 241300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8" name="chair3"/>
          <p:cNvSpPr>
            <a:spLocks noEditPoints="1" noChangeArrowheads="1"/>
          </p:cNvSpPr>
          <p:nvPr/>
        </p:nvSpPr>
        <p:spPr bwMode="auto">
          <a:xfrm>
            <a:off x="5667059" y="2325922"/>
            <a:ext cx="497196" cy="456653"/>
          </a:xfrm>
          <a:custGeom>
            <a:avLst/>
            <a:gdLst>
              <a:gd name="T0" fmla="*/ 334963 w 21600"/>
              <a:gd name="T1" fmla="*/ 0 h 21600"/>
              <a:gd name="T2" fmla="*/ 628830 w 21600"/>
              <a:gd name="T3" fmla="*/ 277813 h 21600"/>
              <a:gd name="T4" fmla="*/ 334963 w 21600"/>
              <a:gd name="T5" fmla="*/ 555625 h 21600"/>
              <a:gd name="T6" fmla="*/ 40413 w 21600"/>
              <a:gd name="T7" fmla="*/ 277813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14379" name="chair3"/>
          <p:cNvSpPr>
            <a:spLocks noEditPoints="1" noChangeArrowheads="1"/>
          </p:cNvSpPr>
          <p:nvPr/>
        </p:nvSpPr>
        <p:spPr bwMode="auto">
          <a:xfrm>
            <a:off x="4973042" y="4275553"/>
            <a:ext cx="613471" cy="479113"/>
          </a:xfrm>
          <a:custGeom>
            <a:avLst/>
            <a:gdLst>
              <a:gd name="T0" fmla="*/ 323850 w 21600"/>
              <a:gd name="T1" fmla="*/ 0 h 21600"/>
              <a:gd name="T2" fmla="*/ 607968 w 21600"/>
              <a:gd name="T3" fmla="*/ 288131 h 21600"/>
              <a:gd name="T4" fmla="*/ 323850 w 21600"/>
              <a:gd name="T5" fmla="*/ 576262 h 21600"/>
              <a:gd name="T6" fmla="*/ 39072 w 21600"/>
              <a:gd name="T7" fmla="*/ 288131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8" name="TextBox 47"/>
          <p:cNvSpPr txBox="1"/>
          <p:nvPr/>
        </p:nvSpPr>
        <p:spPr>
          <a:xfrm>
            <a:off x="457375" y="-9589"/>
            <a:ext cx="7956375" cy="2499210"/>
          </a:xfrm>
          <a:prstGeom prst="rect">
            <a:avLst/>
          </a:prstGeom>
          <a:noFill/>
        </p:spPr>
        <p:txBody>
          <a:bodyPr wrap="square" rtlCol="0">
            <a:spAutoFit/>
          </a:bodyPr>
          <a:lstStyle/>
          <a:p>
            <a:pPr>
              <a:lnSpc>
                <a:spcPct val="150000"/>
              </a:lnSpc>
            </a:pPr>
            <a:r>
              <a:rPr lang="en-GB" sz="3600" dirty="0">
                <a:solidFill>
                  <a:schemeClr val="tx2"/>
                </a:solidFill>
                <a:latin typeface="Arial" panose="020B0604020202020204" pitchFamily="34" charset="0"/>
                <a:cs typeface="Arial" panose="020B0604020202020204" pitchFamily="34" charset="0"/>
              </a:rPr>
              <a:t>Room Layout</a:t>
            </a:r>
          </a:p>
          <a:p>
            <a:pPr>
              <a:lnSpc>
                <a:spcPct val="150000"/>
              </a:lnSpc>
            </a:pPr>
            <a:r>
              <a:rPr lang="en-GB" sz="1400" dirty="0">
                <a:solidFill>
                  <a:schemeClr val="tx2"/>
                </a:solidFill>
                <a:latin typeface="Arial" panose="020B0604020202020204" pitchFamily="34" charset="0"/>
                <a:cs typeface="Arial" panose="020B0604020202020204" pitchFamily="34" charset="0"/>
              </a:rPr>
              <a:t>The old system the layout was “board room style” which made it seem more formal and intimidating.  The “horse-shoe” layout helps all feel more at ease.  The chair stands at the front throughout, inputting onto the board/flip-charts and the layout gives the chair more flexibility to move around, maintain eye contact and use non-verbal communication techniques to manage the communication issues.</a:t>
            </a: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
        <p:nvSpPr>
          <p:cNvPr id="3" name="TextBox 2">
            <a:extLst>
              <a:ext uri="{FF2B5EF4-FFF2-40B4-BE49-F238E27FC236}">
                <a16:creationId xmlns:a16="http://schemas.microsoft.com/office/drawing/2014/main" id="{5AD9E37A-D9E7-4381-9351-C781E8B43C12}"/>
              </a:ext>
            </a:extLst>
          </p:cNvPr>
          <p:cNvSpPr txBox="1"/>
          <p:nvPr/>
        </p:nvSpPr>
        <p:spPr>
          <a:xfrm>
            <a:off x="2153539" y="3415594"/>
            <a:ext cx="992054" cy="1200329"/>
          </a:xfrm>
          <a:prstGeom prst="rect">
            <a:avLst/>
          </a:prstGeom>
          <a:noFill/>
        </p:spPr>
        <p:txBody>
          <a:bodyPr wrap="square" rtlCol="0">
            <a:spAutoFit/>
          </a:bodyPr>
          <a:lstStyle/>
          <a:p>
            <a:r>
              <a:rPr lang="en-GB" dirty="0">
                <a:solidFill>
                  <a:schemeClr val="tx2"/>
                </a:solidFill>
              </a:rPr>
              <a:t>Formal Board room style </a:t>
            </a:r>
          </a:p>
        </p:txBody>
      </p:sp>
    </p:spTree>
    <p:extLst>
      <p:ext uri="{BB962C8B-B14F-4D97-AF65-F5344CB8AC3E}">
        <p14:creationId xmlns:p14="http://schemas.microsoft.com/office/powerpoint/2010/main" val="139732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r/folders/d6/cf8jb8wx5934khrgv81lww700000gn/T/com.microsoft.Powerpoint/WebArchiveCopyPasteTempFiles/childrens-rights.png">
            <a:extLst>
              <a:ext uri="{FF2B5EF4-FFF2-40B4-BE49-F238E27FC236}">
                <a16:creationId xmlns:a16="http://schemas.microsoft.com/office/drawing/2014/main" id="{FA905DBA-B27C-6846-9867-929FA8042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80928"/>
            <a:ext cx="3131840" cy="1880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348E65-CD92-4D01-9837-E4D2D6FB070D}"/>
              </a:ext>
            </a:extLst>
          </p:cNvPr>
          <p:cNvSpPr/>
          <p:nvPr/>
        </p:nvSpPr>
        <p:spPr>
          <a:xfrm>
            <a:off x="251520" y="1098416"/>
            <a:ext cx="5328592" cy="3365024"/>
          </a:xfrm>
          <a:prstGeom prst="rect">
            <a:avLst/>
          </a:prstGeom>
        </p:spPr>
        <p:txBody>
          <a:bodyPr wrap="square">
            <a:spAutoFit/>
          </a:bodyPr>
          <a:lstStyle/>
          <a:p>
            <a:pPr>
              <a:lnSpc>
                <a:spcPct val="150000"/>
              </a:lnSpc>
            </a:pPr>
            <a:r>
              <a:rPr lang="en-GB" dirty="0">
                <a:solidFill>
                  <a:schemeClr val="tx2"/>
                </a:solidFill>
                <a:latin typeface="Arial" panose="020B0604020202020204" pitchFamily="34" charset="0"/>
                <a:cs typeface="Arial" panose="020B0604020202020204" pitchFamily="34" charset="0"/>
              </a:rPr>
              <a:t> It is important, where possible, to hear from the child in the initial conference.  This can be done by having the child present throughout or in part.  This should be done with support of the independent children’s advocates.</a:t>
            </a:r>
          </a:p>
          <a:p>
            <a:pPr>
              <a:lnSpc>
                <a:spcPct val="150000"/>
              </a:lnSpc>
            </a:pPr>
            <a:r>
              <a:rPr lang="en-GB" dirty="0">
                <a:solidFill>
                  <a:schemeClr val="tx2"/>
                </a:solidFill>
                <a:latin typeface="Arial" panose="020B0604020202020204" pitchFamily="34" charset="0"/>
                <a:cs typeface="Arial" panose="020B0604020202020204" pitchFamily="34" charset="0"/>
              </a:rPr>
              <a:t>Kirklees advocates  work with children aged 10+ who are too young to be present or who choose not to be present.  </a:t>
            </a:r>
            <a:endParaRPr lang="en-GB"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FA4CE6-7F9E-4480-9A19-02D77459CEBD}"/>
              </a:ext>
            </a:extLst>
          </p:cNvPr>
          <p:cNvSpPr txBox="1"/>
          <p:nvPr/>
        </p:nvSpPr>
        <p:spPr>
          <a:xfrm>
            <a:off x="1547664" y="260648"/>
            <a:ext cx="6408712" cy="523220"/>
          </a:xfrm>
          <a:prstGeom prst="rect">
            <a:avLst/>
          </a:prstGeom>
          <a:noFill/>
        </p:spPr>
        <p:txBody>
          <a:bodyPr wrap="square" rtlCol="0">
            <a:spAutoFit/>
          </a:bodyPr>
          <a:lstStyle/>
          <a:p>
            <a:pPr algn="ctr"/>
            <a:r>
              <a:rPr lang="en-GB" sz="2800" dirty="0">
                <a:solidFill>
                  <a:schemeClr val="tx2"/>
                </a:solidFill>
                <a:latin typeface="Arial" panose="020B0604020202020204" pitchFamily="34" charset="0"/>
                <a:cs typeface="Arial" panose="020B0604020202020204" pitchFamily="34" charset="0"/>
              </a:rPr>
              <a:t>Voice of the child </a:t>
            </a:r>
          </a:p>
        </p:txBody>
      </p:sp>
    </p:spTree>
    <p:extLst>
      <p:ext uri="{BB962C8B-B14F-4D97-AF65-F5344CB8AC3E}">
        <p14:creationId xmlns:p14="http://schemas.microsoft.com/office/powerpoint/2010/main" val="35771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a:extLst>
              <a:ext uri="{FF2B5EF4-FFF2-40B4-BE49-F238E27FC236}">
                <a16:creationId xmlns:a16="http://schemas.microsoft.com/office/drawing/2014/main" id="{E3EEE50D-1AF3-704C-BB3F-3D4B1F2B9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4680520" cy="403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6" name="TextBox 3">
            <a:extLst>
              <a:ext uri="{FF2B5EF4-FFF2-40B4-BE49-F238E27FC236}">
                <a16:creationId xmlns:a16="http://schemas.microsoft.com/office/drawing/2014/main" id="{82D13EBA-13C9-1D48-B5F8-EDED215ED381}"/>
              </a:ext>
            </a:extLst>
          </p:cNvPr>
          <p:cNvSpPr txBox="1">
            <a:spLocks noChangeArrowheads="1"/>
          </p:cNvSpPr>
          <p:nvPr/>
        </p:nvSpPr>
        <p:spPr bwMode="auto">
          <a:xfrm>
            <a:off x="6012160" y="908720"/>
            <a:ext cx="2411760" cy="37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000" dirty="0">
                <a:solidFill>
                  <a:schemeClr val="tx2"/>
                </a:solidFill>
                <a:latin typeface="Arial" panose="020B0604020202020204" pitchFamily="34" charset="0"/>
              </a:rPr>
              <a:t>Throughout the conference meeting consider </a:t>
            </a:r>
          </a:p>
          <a:p>
            <a:pPr eaLnBrk="1" hangingPunct="1">
              <a:lnSpc>
                <a:spcPct val="150000"/>
              </a:lnSpc>
              <a:spcBef>
                <a:spcPct val="0"/>
              </a:spcBef>
              <a:buFontTx/>
              <a:buNone/>
            </a:pPr>
            <a:r>
              <a:rPr lang="en-GB" altLang="en-US" sz="2000" dirty="0">
                <a:solidFill>
                  <a:schemeClr val="tx2"/>
                </a:solidFill>
                <a:latin typeface="Arial" panose="020B0604020202020204" pitchFamily="34" charset="0"/>
              </a:rPr>
              <a:t>How is the child  Feeling?</a:t>
            </a:r>
          </a:p>
          <a:p>
            <a:pPr eaLnBrk="1" hangingPunct="1">
              <a:lnSpc>
                <a:spcPct val="150000"/>
              </a:lnSpc>
              <a:spcBef>
                <a:spcPct val="0"/>
              </a:spcBef>
              <a:buFontTx/>
              <a:buNone/>
            </a:pPr>
            <a:r>
              <a:rPr lang="en-GB" altLang="en-US" sz="2000" dirty="0">
                <a:solidFill>
                  <a:schemeClr val="tx2"/>
                </a:solidFill>
                <a:latin typeface="Arial" panose="020B0604020202020204" pitchFamily="34" charset="0"/>
              </a:rPr>
              <a:t>What are they Seeing? Hearing?</a:t>
            </a:r>
          </a:p>
          <a:p>
            <a:pPr eaLnBrk="1" hangingPunct="1">
              <a:lnSpc>
                <a:spcPct val="150000"/>
              </a:lnSpc>
              <a:spcBef>
                <a:spcPct val="0"/>
              </a:spcBef>
              <a:buFontTx/>
              <a:buNone/>
            </a:pPr>
            <a:r>
              <a:rPr lang="en-GB" altLang="en-US" sz="2000" dirty="0">
                <a:solidFill>
                  <a:schemeClr val="tx2"/>
                </a:solidFill>
                <a:latin typeface="Arial" panose="020B0604020202020204" pitchFamily="34" charset="0"/>
              </a:rPr>
              <a:t>Doing?</a:t>
            </a:r>
          </a:p>
        </p:txBody>
      </p:sp>
      <p:sp>
        <p:nvSpPr>
          <p:cNvPr id="72707" name="Rectangle 5">
            <a:extLst>
              <a:ext uri="{FF2B5EF4-FFF2-40B4-BE49-F238E27FC236}">
                <a16:creationId xmlns:a16="http://schemas.microsoft.com/office/drawing/2014/main" id="{14778B46-F825-DB4E-AAD2-E84C9EF8C298}"/>
              </a:ext>
            </a:extLst>
          </p:cNvPr>
          <p:cNvSpPr>
            <a:spLocks noChangeArrowheads="1"/>
          </p:cNvSpPr>
          <p:nvPr/>
        </p:nvSpPr>
        <p:spPr bwMode="auto">
          <a:xfrm>
            <a:off x="-108520" y="195263"/>
            <a:ext cx="4464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a:solidFill>
                  <a:srgbClr val="000000"/>
                </a:solidFill>
                <a:latin typeface="Arial" panose="020B0604020202020204" pitchFamily="34" charset="0"/>
              </a:rPr>
              <a:t>Stand in the child’s shoes</a:t>
            </a:r>
            <a:r>
              <a:rPr lang="en-GB" altLang="en-US" sz="2400" dirty="0">
                <a:solidFill>
                  <a:srgbClr val="000000"/>
                </a:solidFill>
                <a:latin typeface="Arial" panose="020B0604020202020204" pitchFamily="34" charset="0"/>
              </a:rPr>
              <a:t> </a:t>
            </a:r>
            <a:endParaRPr lang="en-GB" altLang="en-US" sz="1800" dirty="0">
              <a:latin typeface="Arial" panose="020B0604020202020204" pitchFamily="34" charset="0"/>
            </a:endParaRPr>
          </a:p>
        </p:txBody>
      </p:sp>
    </p:spTree>
    <p:extLst>
      <p:ext uri="{BB962C8B-B14F-4D97-AF65-F5344CB8AC3E}">
        <p14:creationId xmlns:p14="http://schemas.microsoft.com/office/powerpoint/2010/main" val="271525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9000">
              <a:srgbClr val="FFFFFF"/>
            </a:gs>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srcRect/>
          <a:stretch>
            <a:fillRect/>
          </a:stretch>
        </p:blipFill>
        <p:spPr bwMode="auto">
          <a:xfrm>
            <a:off x="971600" y="2015416"/>
            <a:ext cx="5688310" cy="4278826"/>
          </a:xfrm>
          <a:prstGeom prst="rect">
            <a:avLst/>
          </a:prstGeom>
          <a:noFill/>
          <a:ln w="9525">
            <a:noFill/>
            <a:miter lim="800000"/>
            <a:headEnd/>
            <a:tailEnd/>
          </a:ln>
        </p:spPr>
      </p:pic>
      <p:sp>
        <p:nvSpPr>
          <p:cNvPr id="2" name="TextBox 1">
            <a:extLst>
              <a:ext uri="{FF2B5EF4-FFF2-40B4-BE49-F238E27FC236}">
                <a16:creationId xmlns:a16="http://schemas.microsoft.com/office/drawing/2014/main" id="{6C4F3972-D70D-4B8D-869D-682C284E9FF5}"/>
              </a:ext>
            </a:extLst>
          </p:cNvPr>
          <p:cNvSpPr txBox="1"/>
          <p:nvPr/>
        </p:nvSpPr>
        <p:spPr>
          <a:xfrm>
            <a:off x="1043608" y="404664"/>
            <a:ext cx="7056784" cy="646331"/>
          </a:xfrm>
          <a:prstGeom prst="rect">
            <a:avLst/>
          </a:prstGeom>
          <a:noFill/>
        </p:spPr>
        <p:txBody>
          <a:bodyPr wrap="square" rtlCol="0">
            <a:spAutoFit/>
          </a:bodyPr>
          <a:lstStyle/>
          <a:p>
            <a:endParaRPr lang="en-GB" dirty="0"/>
          </a:p>
          <a:p>
            <a:endParaRPr lang="en-GB" dirty="0"/>
          </a:p>
        </p:txBody>
      </p:sp>
      <p:sp>
        <p:nvSpPr>
          <p:cNvPr id="4" name="TextBox 3">
            <a:extLst>
              <a:ext uri="{FF2B5EF4-FFF2-40B4-BE49-F238E27FC236}">
                <a16:creationId xmlns:a16="http://schemas.microsoft.com/office/drawing/2014/main" id="{3C615D7C-2443-45CF-8FD3-25822033EED2}"/>
              </a:ext>
            </a:extLst>
          </p:cNvPr>
          <p:cNvSpPr txBox="1"/>
          <p:nvPr/>
        </p:nvSpPr>
        <p:spPr>
          <a:xfrm>
            <a:off x="1196008" y="557064"/>
            <a:ext cx="7056784" cy="646331"/>
          </a:xfrm>
          <a:prstGeom prst="rect">
            <a:avLst/>
          </a:prstGeom>
          <a:noFill/>
        </p:spPr>
        <p:txBody>
          <a:bodyPr wrap="square" rtlCol="0">
            <a:spAutoFit/>
          </a:bodyPr>
          <a:lstStyle/>
          <a:p>
            <a:endParaRPr lang="en-GB" dirty="0"/>
          </a:p>
          <a:p>
            <a:endParaRPr lang="en-GB" dirty="0"/>
          </a:p>
        </p:txBody>
      </p:sp>
      <p:sp>
        <p:nvSpPr>
          <p:cNvPr id="3" name="Rectangle 2">
            <a:extLst>
              <a:ext uri="{FF2B5EF4-FFF2-40B4-BE49-F238E27FC236}">
                <a16:creationId xmlns:a16="http://schemas.microsoft.com/office/drawing/2014/main" id="{682CC5B4-68A2-4696-B7FA-D8BED809E51D}"/>
              </a:ext>
            </a:extLst>
          </p:cNvPr>
          <p:cNvSpPr/>
          <p:nvPr/>
        </p:nvSpPr>
        <p:spPr>
          <a:xfrm>
            <a:off x="611560" y="138037"/>
            <a:ext cx="7056784" cy="1841530"/>
          </a:xfrm>
          <a:prstGeom prst="rect">
            <a:avLst/>
          </a:prstGeom>
        </p:spPr>
        <p:txBody>
          <a:bodyPr wrap="square">
            <a:spAutoFit/>
          </a:bodyPr>
          <a:lstStyle/>
          <a:p>
            <a:pPr>
              <a:lnSpc>
                <a:spcPct val="150000"/>
              </a:lnSpc>
            </a:pPr>
            <a:r>
              <a:rPr lang="en-GB" sz="2400" dirty="0">
                <a:latin typeface="Arial" panose="020B0604020202020204" pitchFamily="34" charset="0"/>
                <a:cs typeface="Arial" panose="020B0604020202020204" pitchFamily="34" charset="0"/>
              </a:rPr>
              <a:t>Useful tool:-</a:t>
            </a:r>
          </a:p>
          <a:p>
            <a:pPr>
              <a:lnSpc>
                <a:spcPct val="150000"/>
              </a:lnSpc>
            </a:pPr>
            <a:r>
              <a:rPr lang="en-GB" dirty="0">
                <a:latin typeface="Arial" panose="020B0604020202020204" pitchFamily="34" charset="0"/>
                <a:cs typeface="Arial" panose="020B0604020202020204" pitchFamily="34" charset="0"/>
              </a:rPr>
              <a:t>Three houses is a tool that can help capture a child’s voice  and be presented in the case conference meting.  This tool can also be given to prepare the child for the case conference.</a:t>
            </a:r>
          </a:p>
        </p:txBody>
      </p:sp>
      <p:sp>
        <p:nvSpPr>
          <p:cNvPr id="5" name="TextBox 4">
            <a:extLst>
              <a:ext uri="{FF2B5EF4-FFF2-40B4-BE49-F238E27FC236}">
                <a16:creationId xmlns:a16="http://schemas.microsoft.com/office/drawing/2014/main" id="{F39FAA28-4747-48A0-804C-9478100F6854}"/>
              </a:ext>
            </a:extLst>
          </p:cNvPr>
          <p:cNvSpPr txBox="1"/>
          <p:nvPr/>
        </p:nvSpPr>
        <p:spPr>
          <a:xfrm>
            <a:off x="6876256" y="5949280"/>
            <a:ext cx="2088232" cy="646331"/>
          </a:xfrm>
          <a:prstGeom prst="rect">
            <a:avLst/>
          </a:prstGeom>
          <a:noFill/>
        </p:spPr>
        <p:txBody>
          <a:bodyPr wrap="square" rtlCol="0">
            <a:spAutoFit/>
          </a:bodyPr>
          <a:lstStyle/>
          <a:p>
            <a:r>
              <a:rPr lang="en-GB" dirty="0">
                <a:solidFill>
                  <a:srgbClr val="FF0000"/>
                </a:solidFill>
              </a:rPr>
              <a:t>Further reading recommended </a:t>
            </a:r>
          </a:p>
        </p:txBody>
      </p:sp>
    </p:spTree>
    <p:extLst>
      <p:ext uri="{BB962C8B-B14F-4D97-AF65-F5344CB8AC3E}">
        <p14:creationId xmlns:p14="http://schemas.microsoft.com/office/powerpoint/2010/main" val="29243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9000">
              <a:srgbClr val="FFFFFF"/>
            </a:gs>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013626" y="65593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7" tIns="28804" rIns="57607" bIns="28804"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17</a:t>
            </a:fld>
            <a:endParaRPr lang="en-US" sz="1000" dirty="0">
              <a:solidFill>
                <a:srgbClr val="898989"/>
              </a:solidFill>
              <a:cs typeface="Calibri" charset="0"/>
            </a:endParaRPr>
          </a:p>
        </p:txBody>
      </p:sp>
      <p:sp>
        <p:nvSpPr>
          <p:cNvPr id="3081" name="Rectangle 9"/>
          <p:cNvSpPr>
            <a:spLocks/>
          </p:cNvSpPr>
          <p:nvPr/>
        </p:nvSpPr>
        <p:spPr bwMode="auto">
          <a:xfrm>
            <a:off x="481046" y="1160748"/>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7" bIns="0"/>
          <a:lstStyle/>
          <a:p>
            <a:pPr algn="ctr"/>
            <a:endParaRPr lang="en-GB" dirty="0">
              <a:solidFill>
                <a:srgbClr val="800000"/>
              </a:solidFill>
            </a:endParaRPr>
          </a:p>
        </p:txBody>
      </p:sp>
      <p:sp>
        <p:nvSpPr>
          <p:cNvPr id="12" name="Rectangle 4"/>
          <p:cNvSpPr>
            <a:spLocks noGrp="1" noChangeArrowheads="1"/>
          </p:cNvSpPr>
          <p:nvPr>
            <p:ph type="title"/>
          </p:nvPr>
        </p:nvSpPr>
        <p:spPr>
          <a:xfrm>
            <a:off x="0" y="0"/>
            <a:ext cx="9194006" cy="1052736"/>
          </a:xfrm>
          <a:noFill/>
          <a:effectLst>
            <a:outerShdw blurRad="76200" algn="ctr" rotWithShape="0">
              <a:schemeClr val="bg2">
                <a:alpha val="74998"/>
              </a:schemeClr>
            </a:outerShdw>
          </a:effectLst>
        </p:spPr>
        <p:txBody>
          <a:bodyPr rIns="100278">
            <a:normAutofit/>
          </a:bodyPr>
          <a:lstStyle/>
          <a:p>
            <a:pPr>
              <a:defRPr/>
            </a:pPr>
            <a:r>
              <a:rPr lang="en-US" b="1" dirty="0">
                <a:solidFill>
                  <a:schemeClr val="tx2"/>
                </a:solidFill>
                <a:latin typeface="Arial" panose="020B0604020202020204" pitchFamily="34" charset="0"/>
                <a:ea typeface="ヒラギノ角ゴ ProN W6" charset="0"/>
                <a:cs typeface="Arial" panose="020B0604020202020204" pitchFamily="34" charset="0"/>
                <a:sym typeface="Dax-ExtraBold" charset="0"/>
              </a:rPr>
              <a:t>Poppy’s House of Good Things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484" y="1167945"/>
            <a:ext cx="8195410" cy="592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90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9000">
              <a:srgbClr val="FFFFFF"/>
            </a:gs>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6322" name="Rectangle 2"/>
          <p:cNvSpPr>
            <a:spLocks/>
          </p:cNvSpPr>
          <p:nvPr/>
        </p:nvSpPr>
        <p:spPr bwMode="auto">
          <a:xfrm>
            <a:off x="0" y="-28575"/>
            <a:ext cx="9144000" cy="973299"/>
          </a:xfrm>
          <a:prstGeom prst="rect">
            <a:avLst/>
          </a:prstGeom>
          <a:noFill/>
          <a:ln w="3175">
            <a:noFill/>
            <a:round/>
            <a:headEnd/>
            <a:tailEnd/>
          </a:ln>
        </p:spPr>
        <p:txBody>
          <a:bodyPr lIns="0" tIns="0" rIns="0" bIns="0"/>
          <a:lstStyle/>
          <a:p>
            <a:endParaRPr lang="en-US"/>
          </a:p>
        </p:txBody>
      </p:sp>
      <p:sp>
        <p:nvSpPr>
          <p:cNvPr id="3075" name="Text Box 3"/>
          <p:cNvSpPr txBox="1">
            <a:spLocks noChangeArrowheads="1"/>
          </p:cNvSpPr>
          <p:nvPr/>
        </p:nvSpPr>
        <p:spPr bwMode="auto">
          <a:xfrm>
            <a:off x="9013626" y="65593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7" tIns="28804" rIns="57607" bIns="28804"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18</a:t>
            </a:fld>
            <a:endParaRPr lang="en-US" sz="1000" dirty="0">
              <a:solidFill>
                <a:srgbClr val="898989"/>
              </a:solidFill>
              <a:cs typeface="Calibri" charset="0"/>
            </a:endParaRPr>
          </a:p>
        </p:txBody>
      </p:sp>
      <p:sp>
        <p:nvSpPr>
          <p:cNvPr id="3076" name="Rectangle 4"/>
          <p:cNvSpPr>
            <a:spLocks noGrp="1" noChangeArrowheads="1"/>
          </p:cNvSpPr>
          <p:nvPr>
            <p:ph type="title"/>
          </p:nvPr>
        </p:nvSpPr>
        <p:spPr>
          <a:xfrm>
            <a:off x="457200" y="91678"/>
            <a:ext cx="8229600" cy="853046"/>
          </a:xfrm>
          <a:effectLst>
            <a:outerShdw blurRad="76200" algn="ctr" rotWithShape="0">
              <a:schemeClr val="bg2">
                <a:alpha val="74998"/>
              </a:schemeClr>
            </a:outerShdw>
          </a:effectLst>
        </p:spPr>
        <p:txBody>
          <a:bodyPr rIns="100278">
            <a:normAutofit/>
          </a:bodyPr>
          <a:lstStyle/>
          <a:p>
            <a:pPr>
              <a:defRPr/>
            </a:pPr>
            <a:r>
              <a:rPr lang="en-US" b="1" dirty="0">
                <a:solidFill>
                  <a:schemeClr val="tx2"/>
                </a:solidFill>
                <a:latin typeface="Arial" panose="020B0604020202020204" pitchFamily="34" charset="0"/>
                <a:ea typeface="ヒラギノ角ゴ ProN W6" charset="0"/>
                <a:cs typeface="Arial" panose="020B0604020202020204" pitchFamily="34" charset="0"/>
                <a:sym typeface="Dax-ExtraBold" charset="0"/>
              </a:rPr>
              <a:t>Poppy’s House of Worries</a:t>
            </a:r>
          </a:p>
        </p:txBody>
      </p:sp>
      <p:sp>
        <p:nvSpPr>
          <p:cNvPr id="3081" name="Rectangle 9"/>
          <p:cNvSpPr>
            <a:spLocks/>
          </p:cNvSpPr>
          <p:nvPr/>
        </p:nvSpPr>
        <p:spPr bwMode="auto">
          <a:xfrm>
            <a:off x="481046" y="1160748"/>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7" bIns="0"/>
          <a:lstStyle/>
          <a:p>
            <a:pPr algn="ctr"/>
            <a:endParaRPr lang="en-GB" dirty="0">
              <a:solidFill>
                <a:srgbClr val="800000"/>
              </a:solidFill>
            </a:endParaRPr>
          </a:p>
        </p:txBody>
      </p:sp>
      <p:pic>
        <p:nvPicPr>
          <p:cNvPr id="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938" t="27238" r="26491" b="29688"/>
          <a:stretch/>
        </p:blipFill>
        <p:spPr bwMode="auto">
          <a:xfrm>
            <a:off x="611560" y="952853"/>
            <a:ext cx="8136904" cy="576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02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9000">
              <a:srgbClr val="FFFFFF"/>
            </a:gs>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013626" y="65593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7" tIns="28804" rIns="57607" bIns="28804"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19</a:t>
            </a:fld>
            <a:endParaRPr lang="en-US" sz="1000" dirty="0">
              <a:solidFill>
                <a:srgbClr val="898989"/>
              </a:solidFill>
              <a:cs typeface="Calibri" charset="0"/>
            </a:endParaRPr>
          </a:p>
        </p:txBody>
      </p:sp>
      <p:sp>
        <p:nvSpPr>
          <p:cNvPr id="3081" name="Rectangle 9"/>
          <p:cNvSpPr>
            <a:spLocks/>
          </p:cNvSpPr>
          <p:nvPr/>
        </p:nvSpPr>
        <p:spPr bwMode="auto">
          <a:xfrm>
            <a:off x="481046" y="1160748"/>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7" bIns="0"/>
          <a:lstStyle/>
          <a:p>
            <a:pPr algn="ctr"/>
            <a:endParaRPr lang="en-GB" dirty="0">
              <a:solidFill>
                <a:srgbClr val="800000"/>
              </a:solidFill>
            </a:endParaRPr>
          </a:p>
        </p:txBody>
      </p:sp>
      <p:sp>
        <p:nvSpPr>
          <p:cNvPr id="12" name="Rectangle 4"/>
          <p:cNvSpPr>
            <a:spLocks noGrp="1" noChangeArrowheads="1"/>
          </p:cNvSpPr>
          <p:nvPr>
            <p:ph type="title"/>
          </p:nvPr>
        </p:nvSpPr>
        <p:spPr>
          <a:xfrm>
            <a:off x="0" y="0"/>
            <a:ext cx="9144000" cy="980728"/>
          </a:xfrm>
          <a:noFill/>
          <a:effectLst>
            <a:outerShdw blurRad="76200" algn="ctr" rotWithShape="0">
              <a:schemeClr val="bg2">
                <a:alpha val="74998"/>
              </a:schemeClr>
            </a:outerShdw>
          </a:effectLst>
        </p:spPr>
        <p:txBody>
          <a:bodyPr rIns="100278">
            <a:normAutofit/>
          </a:bodyPr>
          <a:lstStyle/>
          <a:p>
            <a:pPr>
              <a:defRPr/>
            </a:pPr>
            <a:r>
              <a:rPr lang="en-US" b="1" dirty="0">
                <a:solidFill>
                  <a:schemeClr val="tx2"/>
                </a:solidFill>
                <a:latin typeface="Arial" panose="020B0604020202020204" pitchFamily="34" charset="0"/>
                <a:ea typeface="ヒラギノ角ゴ ProN W6" charset="0"/>
                <a:cs typeface="Arial" panose="020B0604020202020204" pitchFamily="34" charset="0"/>
                <a:sym typeface="Dax-ExtraBold" charset="0"/>
              </a:rPr>
              <a:t>Poppy’s House of Dreams</a:t>
            </a:r>
          </a:p>
        </p:txBody>
      </p:sp>
      <p:sp>
        <p:nvSpPr>
          <p:cNvPr id="2" name="Content Placeholder 1"/>
          <p:cNvSpPr>
            <a:spLocks noGrp="1"/>
          </p:cNvSpPr>
          <p:nvPr>
            <p:ph idx="1"/>
          </p:nvPr>
        </p:nvSpPr>
        <p:spPr/>
        <p:txBody>
          <a:bodyPr/>
          <a:lstStyle/>
          <a:p>
            <a:endParaRPr lang="en-GB"/>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48" t="27365" r="26587" b="29687"/>
          <a:stretch/>
        </p:blipFill>
        <p:spPr bwMode="auto">
          <a:xfrm>
            <a:off x="323528" y="1106291"/>
            <a:ext cx="8473963" cy="554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190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1EEA-1A66-4BE4-B5A7-D0B13E5D935E}"/>
              </a:ext>
            </a:extLst>
          </p:cNvPr>
          <p:cNvSpPr>
            <a:spLocks noGrp="1"/>
          </p:cNvSpPr>
          <p:nvPr>
            <p:ph type="title"/>
          </p:nvPr>
        </p:nvSpPr>
        <p:spPr/>
        <p:txBody>
          <a:bodyPr>
            <a:normAutofit fontScale="90000"/>
          </a:bodyPr>
          <a:lstStyle/>
          <a:p>
            <a:r>
              <a:rPr lang="en-GB" b="1" dirty="0">
                <a:solidFill>
                  <a:schemeClr val="tx2"/>
                </a:solidFill>
                <a:latin typeface="Arial" panose="020B0604020202020204" pitchFamily="34" charset="0"/>
                <a:cs typeface="Arial" panose="020B0604020202020204" pitchFamily="34" charset="0"/>
              </a:rPr>
              <a:t>GOV.UK GUIDANCE </a:t>
            </a:r>
            <a:br>
              <a:rPr lang="en-GB" b="1" dirty="0">
                <a:solidFill>
                  <a:schemeClr val="tx2"/>
                </a:solidFill>
                <a:latin typeface="Arial" panose="020B0604020202020204" pitchFamily="34" charset="0"/>
                <a:cs typeface="Arial" panose="020B0604020202020204" pitchFamily="34" charset="0"/>
              </a:rPr>
            </a:br>
            <a:r>
              <a:rPr lang="en-GB" b="1" dirty="0">
                <a:solidFill>
                  <a:schemeClr val="tx2"/>
                </a:solidFill>
                <a:latin typeface="Arial" panose="020B0604020202020204" pitchFamily="34" charset="0"/>
                <a:cs typeface="Arial" panose="020B0604020202020204" pitchFamily="34" charset="0"/>
              </a:rPr>
              <a:t>CLOSING CERTAIN BUSINESSES AND VENUES</a:t>
            </a:r>
          </a:p>
        </p:txBody>
      </p:sp>
      <p:sp>
        <p:nvSpPr>
          <p:cNvPr id="3" name="Content Placeholder 2">
            <a:extLst>
              <a:ext uri="{FF2B5EF4-FFF2-40B4-BE49-F238E27FC236}">
                <a16:creationId xmlns:a16="http://schemas.microsoft.com/office/drawing/2014/main" id="{A5D55C4B-255B-439F-9836-EEB84699E97B}"/>
              </a:ext>
            </a:extLst>
          </p:cNvPr>
          <p:cNvSpPr>
            <a:spLocks noGrp="1"/>
          </p:cNvSpPr>
          <p:nvPr>
            <p:ph idx="1"/>
          </p:nvPr>
        </p:nvSpPr>
        <p:spPr>
          <a:xfrm>
            <a:off x="685800" y="1600200"/>
            <a:ext cx="7990656" cy="3989040"/>
          </a:xfrm>
        </p:spPr>
        <p:txBody>
          <a:bodyPr>
            <a:normAutofit fontScale="85000" lnSpcReduction="10000"/>
          </a:bodyPr>
          <a:lstStyle/>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On 23 March 2020 the UK government stepped up measures to prevent the spread of coronavirus and save lives. </a:t>
            </a:r>
          </a:p>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Businesses and workplaces should encourage their employees to work at home, wherever possible. people must not meet in groups of more than 2 in public places unless they live together or their job means that they have to. Events have been stopped including Kirklees safeguarding children classroom courses. </a:t>
            </a:r>
          </a:p>
          <a:p>
            <a:pPr marL="68580" indent="0">
              <a:lnSpc>
                <a:spcPct val="150000"/>
              </a:lnSpc>
              <a:buNone/>
            </a:pPr>
            <a:endParaRPr lang="en-GB" dirty="0">
              <a:solidFill>
                <a:schemeClr val="tx2"/>
              </a:solidFill>
              <a:latin typeface="Arial" panose="020B0604020202020204" pitchFamily="34" charset="0"/>
              <a:cs typeface="Arial" panose="020B0604020202020204" pitchFamily="34" charset="0"/>
            </a:endParaRPr>
          </a:p>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Kirklees is now offering online training that will help you to continue to do your day to day role and offer you opportunities for further reading</a:t>
            </a:r>
            <a:r>
              <a:rPr lang="en-GB" dirty="0">
                <a:solidFill>
                  <a:schemeClr val="tx2"/>
                </a:solidFill>
              </a:rPr>
              <a:t>.</a:t>
            </a:r>
          </a:p>
          <a:p>
            <a:endParaRPr lang="en-GB" dirty="0"/>
          </a:p>
        </p:txBody>
      </p:sp>
      <p:sp>
        <p:nvSpPr>
          <p:cNvPr id="4" name="Footer Placeholder 3">
            <a:extLst>
              <a:ext uri="{FF2B5EF4-FFF2-40B4-BE49-F238E27FC236}">
                <a16:creationId xmlns:a16="http://schemas.microsoft.com/office/drawing/2014/main" id="{687EF7FE-4CA1-47CD-9B68-74B2A30AE44C}"/>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338287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619E-1517-48F0-B678-96F7B5ADC40A}"/>
              </a:ext>
            </a:extLst>
          </p:cNvPr>
          <p:cNvSpPr>
            <a:spLocks noGrp="1"/>
          </p:cNvSpPr>
          <p:nvPr>
            <p:ph type="title"/>
          </p:nvPr>
        </p:nvSpPr>
        <p:spPr/>
        <p:txBody>
          <a:bodyPr/>
          <a:lstStyle/>
          <a:p>
            <a:r>
              <a:rPr lang="en-GB" cap="none" dirty="0">
                <a:solidFill>
                  <a:schemeClr val="tx2"/>
                </a:solidFill>
                <a:latin typeface="Arial" panose="020B0604020202020204" pitchFamily="34" charset="0"/>
                <a:cs typeface="Arial" panose="020B0604020202020204" pitchFamily="34" charset="0"/>
              </a:rPr>
              <a:t>Danger statements, what are they?</a:t>
            </a:r>
          </a:p>
        </p:txBody>
      </p:sp>
      <p:sp>
        <p:nvSpPr>
          <p:cNvPr id="3" name="Content Placeholder 2">
            <a:extLst>
              <a:ext uri="{FF2B5EF4-FFF2-40B4-BE49-F238E27FC236}">
                <a16:creationId xmlns:a16="http://schemas.microsoft.com/office/drawing/2014/main" id="{124D3CBD-AA1F-4626-BCD4-789E5ECE1D8D}"/>
              </a:ext>
            </a:extLst>
          </p:cNvPr>
          <p:cNvSpPr>
            <a:spLocks noGrp="1"/>
          </p:cNvSpPr>
          <p:nvPr>
            <p:ph idx="1"/>
          </p:nvPr>
        </p:nvSpPr>
        <p:spPr/>
        <p:txBody>
          <a:bodyPr/>
          <a:lstStyle/>
          <a:p>
            <a:pPr>
              <a:lnSpc>
                <a:spcPct val="150000"/>
              </a:lnSpc>
            </a:pPr>
            <a:r>
              <a:rPr lang="en-GB" dirty="0">
                <a:solidFill>
                  <a:schemeClr val="tx2"/>
                </a:solidFill>
                <a:latin typeface="Arial" panose="020B0604020202020204" pitchFamily="34" charset="0"/>
                <a:cs typeface="Arial" panose="020B0604020202020204" pitchFamily="34" charset="0"/>
              </a:rPr>
              <a:t>Danger statement's clearly identify the impact about what may happen to the child in their parents' care if their (parents) behaviours do not change. </a:t>
            </a:r>
          </a:p>
          <a:p>
            <a:pPr>
              <a:lnSpc>
                <a:spcPct val="150000"/>
              </a:lnSpc>
            </a:pPr>
            <a:r>
              <a:rPr lang="en-GB" dirty="0">
                <a:solidFill>
                  <a:schemeClr val="tx2"/>
                </a:solidFill>
                <a:latin typeface="Arial" panose="020B0604020202020204" pitchFamily="34" charset="0"/>
                <a:cs typeface="Arial" panose="020B0604020202020204" pitchFamily="34" charset="0"/>
              </a:rPr>
              <a:t>Danger statements are a representation of the child welfare agency's primary concerns.  These are the issues that must be addressed for the case to be closed.  For each harm statement, you will usually have a corresponding </a:t>
            </a:r>
            <a:r>
              <a:rPr lang="en-GB" b="1" dirty="0">
                <a:solidFill>
                  <a:schemeClr val="tx2"/>
                </a:solidFill>
                <a:latin typeface="Arial" panose="020B0604020202020204" pitchFamily="34" charset="0"/>
                <a:cs typeface="Arial" panose="020B0604020202020204" pitchFamily="34" charset="0"/>
              </a:rPr>
              <a:t>danger statement</a:t>
            </a:r>
          </a:p>
        </p:txBody>
      </p:sp>
      <p:sp>
        <p:nvSpPr>
          <p:cNvPr id="4" name="Footer Placeholder 3">
            <a:extLst>
              <a:ext uri="{FF2B5EF4-FFF2-40B4-BE49-F238E27FC236}">
                <a16:creationId xmlns:a16="http://schemas.microsoft.com/office/drawing/2014/main" id="{91A9C81A-2D20-4DA0-87EC-38095BAA416C}"/>
              </a:ext>
            </a:extLst>
          </p:cNvPr>
          <p:cNvSpPr>
            <a:spLocks noGrp="1"/>
          </p:cNvSpPr>
          <p:nvPr>
            <p:ph type="ftr" sz="quarter" idx="11"/>
          </p:nvPr>
        </p:nvSpPr>
        <p:spPr/>
        <p:txBody>
          <a:bodyPr/>
          <a:lstStyle/>
          <a:p>
            <a:r>
              <a:rPr lang="en-GB"/>
              <a:t>Copyright © Kirklees Safeguarding Children Board August 2017</a:t>
            </a:r>
          </a:p>
        </p:txBody>
      </p:sp>
      <p:sp>
        <p:nvSpPr>
          <p:cNvPr id="5" name="TextBox 4">
            <a:extLst>
              <a:ext uri="{FF2B5EF4-FFF2-40B4-BE49-F238E27FC236}">
                <a16:creationId xmlns:a16="http://schemas.microsoft.com/office/drawing/2014/main" id="{9B658FBA-0C42-464E-8E46-A8A4DA602246}"/>
              </a:ext>
            </a:extLst>
          </p:cNvPr>
          <p:cNvSpPr txBox="1"/>
          <p:nvPr/>
        </p:nvSpPr>
        <p:spPr>
          <a:xfrm>
            <a:off x="5220072" y="5054899"/>
            <a:ext cx="3600400" cy="923330"/>
          </a:xfrm>
          <a:prstGeom prst="rect">
            <a:avLst/>
          </a:prstGeom>
          <a:noFill/>
        </p:spPr>
        <p:txBody>
          <a:bodyPr wrap="square" rtlCol="0">
            <a:spAutoFit/>
          </a:bodyPr>
          <a:lstStyle/>
          <a:p>
            <a:r>
              <a:rPr lang="en-GB" dirty="0">
                <a:solidFill>
                  <a:srgbClr val="FF0000"/>
                </a:solidFill>
              </a:rPr>
              <a:t>Further reading recommended and covered in more detail in the classroom training  </a:t>
            </a:r>
          </a:p>
        </p:txBody>
      </p:sp>
    </p:spTree>
    <p:extLst>
      <p:ext uri="{BB962C8B-B14F-4D97-AF65-F5344CB8AC3E}">
        <p14:creationId xmlns:p14="http://schemas.microsoft.com/office/powerpoint/2010/main" val="121510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7529513" y="64079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0" tIns="28800" rIns="57600" bIns="28800"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21</a:t>
            </a:fld>
            <a:endParaRPr lang="en-US" sz="1000" dirty="0">
              <a:solidFill>
                <a:srgbClr val="898989"/>
              </a:solidFill>
              <a:cs typeface="Calibri" charset="0"/>
            </a:endParaRPr>
          </a:p>
        </p:txBody>
      </p:sp>
      <p:sp>
        <p:nvSpPr>
          <p:cNvPr id="3076" name="Rectangle 4"/>
          <p:cNvSpPr>
            <a:spLocks noGrp="1" noChangeArrowheads="1"/>
          </p:cNvSpPr>
          <p:nvPr>
            <p:ph type="title"/>
          </p:nvPr>
        </p:nvSpPr>
        <p:spPr>
          <a:xfrm>
            <a:off x="457200" y="91679"/>
            <a:ext cx="8229600" cy="853045"/>
          </a:xfrm>
          <a:effectLst>
            <a:outerShdw blurRad="76200" algn="ctr" rotWithShape="0">
              <a:schemeClr val="bg2">
                <a:alpha val="74998"/>
              </a:schemeClr>
            </a:outerShdw>
          </a:effectLst>
        </p:spPr>
        <p:txBody>
          <a:bodyPr rIns="100265">
            <a:normAutofit fontScale="90000"/>
          </a:bodyPr>
          <a:lstStyle/>
          <a:p>
            <a:pPr>
              <a:defRPr/>
            </a:pPr>
            <a:b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br>
            <a: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t>Danger statements continued</a:t>
            </a:r>
            <a:b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br>
            <a:endParaRPr lang="en-US" b="1" cap="none" dirty="0">
              <a:solidFill>
                <a:srgbClr val="FF0000"/>
              </a:solidFill>
              <a:latin typeface="Arial" panose="020B0604020202020204" pitchFamily="34" charset="0"/>
              <a:ea typeface="ヒラギノ角ゴ ProN W6" charset="0"/>
              <a:cs typeface="Arial" panose="020B0604020202020204" pitchFamily="34" charset="0"/>
              <a:sym typeface="Dax-ExtraBold" charset="0"/>
            </a:endParaRPr>
          </a:p>
        </p:txBody>
      </p:sp>
      <p:sp>
        <p:nvSpPr>
          <p:cNvPr id="3081" name="Rectangle 9"/>
          <p:cNvSpPr>
            <a:spLocks/>
          </p:cNvSpPr>
          <p:nvPr/>
        </p:nvSpPr>
        <p:spPr bwMode="auto">
          <a:xfrm>
            <a:off x="481046" y="1160750"/>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2" bIns="0"/>
          <a:lstStyle/>
          <a:p>
            <a:pPr algn="ctr"/>
            <a:endParaRPr lang="en-GB" dirty="0">
              <a:solidFill>
                <a:srgbClr val="800000"/>
              </a:solidFill>
            </a:endParaRPr>
          </a:p>
        </p:txBody>
      </p:sp>
      <p:sp>
        <p:nvSpPr>
          <p:cNvPr id="9" name="TextBox 8"/>
          <p:cNvSpPr txBox="1"/>
          <p:nvPr/>
        </p:nvSpPr>
        <p:spPr>
          <a:xfrm>
            <a:off x="457200" y="1160750"/>
            <a:ext cx="8083782" cy="5050613"/>
          </a:xfrm>
          <a:prstGeom prst="rect">
            <a:avLst/>
          </a:prstGeom>
          <a:noFill/>
        </p:spPr>
        <p:txBody>
          <a:bodyPr wrap="square" rtlCol="0">
            <a:spAutoFit/>
          </a:bodyPr>
          <a:lstStyle/>
          <a:p>
            <a:pPr marL="514350" indent="-514350">
              <a:lnSpc>
                <a:spcPct val="150000"/>
              </a:lnSpc>
              <a:buFont typeface="+mj-lt"/>
              <a:buAutoNum type="arabicPeriod"/>
            </a:pPr>
            <a:r>
              <a:rPr lang="en-AU" sz="2400" dirty="0">
                <a:solidFill>
                  <a:schemeClr val="tx2"/>
                </a:solidFill>
                <a:latin typeface="Arial" panose="020B0604020202020204" pitchFamily="34" charset="0"/>
                <a:cs typeface="Arial" panose="020B0604020202020204" pitchFamily="34" charset="0"/>
              </a:rPr>
              <a:t>Are you worried what will happen to a child if nothing changes?</a:t>
            </a:r>
          </a:p>
          <a:p>
            <a:pPr marL="514350" indent="-514350">
              <a:lnSpc>
                <a:spcPct val="150000"/>
              </a:lnSpc>
              <a:buFont typeface="+mj-lt"/>
              <a:buAutoNum type="arabicPeriod"/>
            </a:pPr>
            <a:r>
              <a:rPr lang="en-AU" sz="2400" dirty="0">
                <a:solidFill>
                  <a:schemeClr val="tx2"/>
                </a:solidFill>
                <a:latin typeface="Arial" panose="020B0604020202020204" pitchFamily="34" charset="0"/>
                <a:cs typeface="Arial" panose="020B0604020202020204" pitchFamily="34" charset="0"/>
              </a:rPr>
              <a:t>Base on past harm and complicating factors</a:t>
            </a:r>
          </a:p>
          <a:p>
            <a:pPr marL="514350" indent="-514350">
              <a:lnSpc>
                <a:spcPct val="150000"/>
              </a:lnSpc>
              <a:buFont typeface="+mj-lt"/>
              <a:buAutoNum type="arabicPeriod"/>
            </a:pPr>
            <a:r>
              <a:rPr lang="en-AU" sz="2400" dirty="0">
                <a:solidFill>
                  <a:schemeClr val="tx2"/>
                </a:solidFill>
                <a:latin typeface="Arial" panose="020B0604020202020204" pitchFamily="34" charset="0"/>
                <a:cs typeface="Arial" panose="020B0604020202020204" pitchFamily="34" charset="0"/>
              </a:rPr>
              <a:t>Don’t think catastrophically</a:t>
            </a:r>
          </a:p>
          <a:p>
            <a:pPr marL="514350" indent="-514350">
              <a:lnSpc>
                <a:spcPct val="150000"/>
              </a:lnSpc>
              <a:buFont typeface="+mj-lt"/>
              <a:buAutoNum type="arabicPeriod"/>
            </a:pPr>
            <a:r>
              <a:rPr lang="en-AU" sz="2400" dirty="0">
                <a:solidFill>
                  <a:schemeClr val="tx2"/>
                </a:solidFill>
                <a:latin typeface="Arial" panose="020B0604020202020204" pitchFamily="34" charset="0"/>
                <a:cs typeface="Arial" panose="020B0604020202020204" pitchFamily="34" charset="0"/>
              </a:rPr>
              <a:t>Use simple language without minimising the seriousness</a:t>
            </a:r>
          </a:p>
          <a:p>
            <a:pPr marL="514350" indent="-514350">
              <a:lnSpc>
                <a:spcPct val="150000"/>
              </a:lnSpc>
              <a:buFont typeface="+mj-lt"/>
              <a:buAutoNum type="arabicPeriod"/>
            </a:pPr>
            <a:r>
              <a:rPr lang="en-AU" sz="2400" dirty="0">
                <a:solidFill>
                  <a:schemeClr val="tx2"/>
                </a:solidFill>
                <a:latin typeface="Arial" panose="020B0604020202020204" pitchFamily="34" charset="0"/>
                <a:cs typeface="Arial" panose="020B0604020202020204" pitchFamily="34" charset="0"/>
              </a:rPr>
              <a:t>Draw on professional expertise and knowledge, e.g. research</a:t>
            </a:r>
          </a:p>
          <a:p>
            <a:pPr>
              <a:lnSpc>
                <a:spcPct val="90000"/>
              </a:lnSpc>
            </a:pPr>
            <a:r>
              <a:rPr lang="en-AU" b="1" dirty="0">
                <a:solidFill>
                  <a:schemeClr val="tx2"/>
                </a:solidFill>
                <a:effectLst>
                  <a:outerShdw blurRad="38100" dist="38100" dir="2700000" algn="tl">
                    <a:srgbClr val="000000">
                      <a:alpha val="43137"/>
                    </a:srgbClr>
                  </a:outerShdw>
                </a:effectLst>
              </a:rPr>
              <a:t> </a:t>
            </a:r>
          </a:p>
          <a:p>
            <a:endParaRPr lang="en-GB" dirty="0"/>
          </a:p>
        </p:txBody>
      </p:sp>
      <p:sp>
        <p:nvSpPr>
          <p:cNvPr id="2" name="Footer Placeholder 1"/>
          <p:cNvSpPr>
            <a:spLocks noGrp="1"/>
          </p:cNvSpPr>
          <p:nvPr>
            <p:ph type="ftr" sz="quarter" idx="11"/>
          </p:nvPr>
        </p:nvSpPr>
        <p:spPr>
          <a:xfrm>
            <a:off x="481046" y="6225387"/>
            <a:ext cx="2895600" cy="365125"/>
          </a:xfrm>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399908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013626" y="65593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7" tIns="28804" rIns="57607" bIns="28804"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22</a:t>
            </a:fld>
            <a:endParaRPr lang="en-US" sz="1000" dirty="0">
              <a:solidFill>
                <a:srgbClr val="898989"/>
              </a:solidFill>
              <a:cs typeface="Calibri" charset="0"/>
            </a:endParaRPr>
          </a:p>
        </p:txBody>
      </p:sp>
      <p:sp>
        <p:nvSpPr>
          <p:cNvPr id="3081" name="Rectangle 9"/>
          <p:cNvSpPr>
            <a:spLocks/>
          </p:cNvSpPr>
          <p:nvPr/>
        </p:nvSpPr>
        <p:spPr bwMode="auto">
          <a:xfrm>
            <a:off x="481046" y="1160748"/>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7" bIns="0"/>
          <a:lstStyle/>
          <a:p>
            <a:pPr algn="ctr"/>
            <a:endParaRPr lang="en-GB" dirty="0">
              <a:solidFill>
                <a:srgbClr val="800000"/>
              </a:solidFill>
            </a:endParaRPr>
          </a:p>
        </p:txBody>
      </p:sp>
      <p:sp>
        <p:nvSpPr>
          <p:cNvPr id="10" name="Rectangle 4"/>
          <p:cNvSpPr>
            <a:spLocks noGrp="1" noChangeArrowheads="1"/>
          </p:cNvSpPr>
          <p:nvPr>
            <p:ph type="title"/>
          </p:nvPr>
        </p:nvSpPr>
        <p:spPr>
          <a:xfrm>
            <a:off x="457200" y="0"/>
            <a:ext cx="8229600" cy="944724"/>
          </a:xfrm>
        </p:spPr>
        <p:txBody>
          <a:bodyPr/>
          <a:lstStyle/>
          <a:p>
            <a:r>
              <a:rPr lang="en-US" b="1" cap="none" dirty="0">
                <a:solidFill>
                  <a:schemeClr val="tx2"/>
                </a:solidFill>
                <a:latin typeface="Arial" panose="020B0604020202020204" pitchFamily="34" charset="0"/>
                <a:cs typeface="Arial" panose="020B0604020202020204" pitchFamily="34" charset="0"/>
                <a:sym typeface="Dax-ExtraBold" charset="0"/>
              </a:rPr>
              <a:t>Danger statement example</a:t>
            </a:r>
          </a:p>
        </p:txBody>
      </p:sp>
      <p:sp>
        <p:nvSpPr>
          <p:cNvPr id="14" name="Content Placeholder 13"/>
          <p:cNvSpPr>
            <a:spLocks noGrp="1"/>
          </p:cNvSpPr>
          <p:nvPr>
            <p:ph idx="1"/>
          </p:nvPr>
        </p:nvSpPr>
        <p:spPr>
          <a:xfrm>
            <a:off x="457200" y="1160749"/>
            <a:ext cx="8229600" cy="4447628"/>
          </a:xfrm>
        </p:spPr>
        <p:txBody>
          <a:bodyPr>
            <a:normAutofit fontScale="85000" lnSpcReduction="20000"/>
          </a:bodyPr>
          <a:lstStyle/>
          <a:p>
            <a:pPr marL="0" indent="0">
              <a:lnSpc>
                <a:spcPct val="150000"/>
              </a:lnSpc>
              <a:buNone/>
            </a:pPr>
            <a:r>
              <a:rPr lang="en-GB" sz="3200" i="1" dirty="0">
                <a:solidFill>
                  <a:schemeClr val="tx2"/>
                </a:solidFill>
                <a:latin typeface="Arial" panose="020B0604020202020204" pitchFamily="34" charset="0"/>
                <a:cs typeface="Arial" panose="020B0604020202020204" pitchFamily="34" charset="0"/>
              </a:rPr>
              <a:t>Fiona and Steve do not do enough to make sure that Lewis is securely in the house at night.</a:t>
            </a:r>
            <a:endParaRPr lang="en-GB" sz="32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n-GB" sz="3200" i="1" dirty="0">
                <a:solidFill>
                  <a:schemeClr val="tx2"/>
                </a:solidFill>
                <a:latin typeface="Arial" panose="020B0604020202020204" pitchFamily="34" charset="0"/>
                <a:cs typeface="Arial" panose="020B0604020202020204" pitchFamily="34" charset="0"/>
              </a:rPr>
              <a:t>If things don’t change, professionals are worried that  Lewis may leave the house late again at night, unsupervised and be harmed. This harm could be as a result of him drinking alcohol and becoming ill or injuring himself, being harmed by someone else or having an accident. </a:t>
            </a:r>
          </a:p>
        </p:txBody>
      </p:sp>
      <p:sp>
        <p:nvSpPr>
          <p:cNvPr id="2" name="Footer Placeholder 1"/>
          <p:cNvSpPr>
            <a:spLocks noGrp="1"/>
          </p:cNvSpPr>
          <p:nvPr>
            <p:ph type="ftr" sz="quarter" idx="11"/>
          </p:nvPr>
        </p:nvSpPr>
        <p:spPr>
          <a:xfrm>
            <a:off x="323528" y="5970906"/>
            <a:ext cx="2800672" cy="616496"/>
          </a:xfrm>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1576422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910536" cy="1143000"/>
          </a:xfrm>
        </p:spPr>
        <p:txBody>
          <a:bodyPr/>
          <a:lstStyle/>
          <a:p>
            <a:r>
              <a:rPr lang="en-GB" cap="none" dirty="0">
                <a:solidFill>
                  <a:schemeClr val="tx2"/>
                </a:solidFill>
                <a:latin typeface="Arial" panose="020B0604020202020204" pitchFamily="34" charset="0"/>
                <a:cs typeface="Arial" panose="020B0604020202020204" pitchFamily="34" charset="0"/>
              </a:rPr>
              <a:t>Safety goal</a:t>
            </a:r>
          </a:p>
        </p:txBody>
      </p:sp>
      <p:sp>
        <p:nvSpPr>
          <p:cNvPr id="3" name="Content Placeholder 2"/>
          <p:cNvSpPr>
            <a:spLocks noGrp="1"/>
          </p:cNvSpPr>
          <p:nvPr>
            <p:ph idx="1"/>
          </p:nvPr>
        </p:nvSpPr>
        <p:spPr/>
        <p:txBody>
          <a:bodyPr>
            <a:normAutofit/>
          </a:bodyPr>
          <a:lstStyle/>
          <a:p>
            <a:pPr marL="68580" indent="0">
              <a:lnSpc>
                <a:spcPct val="150000"/>
              </a:lnSpc>
              <a:buNone/>
            </a:pPr>
            <a:r>
              <a:rPr lang="en-GB" sz="3200" i="1" dirty="0">
                <a:solidFill>
                  <a:schemeClr val="tx2"/>
                </a:solidFill>
                <a:latin typeface="Arial" panose="020B0604020202020204" pitchFamily="34" charset="0"/>
                <a:cs typeface="Arial" panose="020B0604020202020204" pitchFamily="34" charset="0"/>
              </a:rPr>
              <a:t>Steve and Fiona must make sure that Lewis does not leave the house after 7pm unless he has an adult to look after him.</a:t>
            </a:r>
          </a:p>
        </p:txBody>
      </p:sp>
      <p:sp>
        <p:nvSpPr>
          <p:cNvPr id="4" name="Footer Placeholder 3"/>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3736942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15434"/>
          </a:xfrm>
        </p:spPr>
        <p:txBody>
          <a:bodyPr>
            <a:normAutofit/>
          </a:bodyPr>
          <a:lstStyle/>
          <a:p>
            <a:r>
              <a:rPr lang="en-GB" sz="3200" cap="none" dirty="0">
                <a:solidFill>
                  <a:schemeClr val="tx2"/>
                </a:solidFill>
                <a:latin typeface="Arial" panose="020B0604020202020204" pitchFamily="34" charset="0"/>
                <a:cs typeface="Arial" panose="020B0604020202020204" pitchFamily="34" charset="0"/>
              </a:rPr>
              <a:t>Danger statements continued </a:t>
            </a:r>
          </a:p>
        </p:txBody>
      </p:sp>
      <p:sp>
        <p:nvSpPr>
          <p:cNvPr id="4" name="Footer Placeholder 3"/>
          <p:cNvSpPr>
            <a:spLocks noGrp="1"/>
          </p:cNvSpPr>
          <p:nvPr>
            <p:ph type="ftr" sz="quarter" idx="11"/>
          </p:nvPr>
        </p:nvSpPr>
        <p:spPr>
          <a:xfrm>
            <a:off x="323528" y="6235562"/>
            <a:ext cx="2895600" cy="365125"/>
          </a:xfrm>
        </p:spPr>
        <p:txBody>
          <a:bodyPr/>
          <a:lstStyle/>
          <a:p>
            <a:r>
              <a:rPr lang="en-GB" dirty="0"/>
              <a:t>Copyright © Kirklees Safeguarding Children Partnership August 2019</a:t>
            </a:r>
          </a:p>
          <a:p>
            <a:endParaRPr lang="en-GB" dirty="0"/>
          </a:p>
        </p:txBody>
      </p:sp>
      <p:sp>
        <p:nvSpPr>
          <p:cNvPr id="5" name="TextBox 4">
            <a:extLst>
              <a:ext uri="{FF2B5EF4-FFF2-40B4-BE49-F238E27FC236}">
                <a16:creationId xmlns:a16="http://schemas.microsoft.com/office/drawing/2014/main" id="{C27C6491-282D-4B60-89F5-C7788E8C4D8A}"/>
              </a:ext>
            </a:extLst>
          </p:cNvPr>
          <p:cNvSpPr txBox="1"/>
          <p:nvPr/>
        </p:nvSpPr>
        <p:spPr>
          <a:xfrm>
            <a:off x="323528" y="910091"/>
            <a:ext cx="5601346" cy="5170646"/>
          </a:xfrm>
          <a:prstGeom prst="rect">
            <a:avLst/>
          </a:prstGeom>
          <a:noFill/>
        </p:spPr>
        <p:txBody>
          <a:bodyPr wrap="square" rtlCol="0">
            <a:spAutoFit/>
          </a:bodyPr>
          <a:lstStyle/>
          <a:p>
            <a:pPr>
              <a:lnSpc>
                <a:spcPct val="150000"/>
              </a:lnSpc>
            </a:pPr>
            <a:r>
              <a:rPr lang="en-GB" sz="1400" b="1" dirty="0">
                <a:solidFill>
                  <a:schemeClr val="tx2"/>
                </a:solidFill>
                <a:latin typeface="Arial" panose="020B0604020202020204" pitchFamily="34" charset="0"/>
                <a:cs typeface="Arial" panose="020B0604020202020204" pitchFamily="34" charset="0"/>
              </a:rPr>
              <a:t>Danger statement</a:t>
            </a:r>
          </a:p>
          <a:p>
            <a:pPr>
              <a:lnSpc>
                <a:spcPct val="150000"/>
              </a:lnSpc>
            </a:pPr>
            <a:r>
              <a:rPr lang="en-GB" sz="1400" dirty="0">
                <a:solidFill>
                  <a:schemeClr val="tx2"/>
                </a:solidFill>
                <a:latin typeface="Arial" panose="020B0604020202020204" pitchFamily="34" charset="0"/>
                <a:cs typeface="Arial" panose="020B0604020202020204" pitchFamily="34" charset="0"/>
              </a:rPr>
              <a:t>Fiona and Steve are not looking after the children</a:t>
            </a:r>
          </a:p>
          <a:p>
            <a:pPr>
              <a:lnSpc>
                <a:spcPct val="150000"/>
              </a:lnSpc>
            </a:pPr>
            <a:r>
              <a:rPr lang="en-GB" sz="1400" dirty="0">
                <a:solidFill>
                  <a:schemeClr val="tx2"/>
                </a:solidFill>
                <a:latin typeface="Arial" panose="020B0604020202020204" pitchFamily="34" charset="0"/>
                <a:cs typeface="Arial" panose="020B0604020202020204" pitchFamily="34" charset="0"/>
              </a:rPr>
              <a:t>Fiona and Steve are not meeting the Children’s health and hygiene needs causing them to be unwell or bullied at school and unhappy</a:t>
            </a:r>
          </a:p>
          <a:p>
            <a:pPr>
              <a:lnSpc>
                <a:spcPct val="150000"/>
              </a:lnSpc>
            </a:pPr>
            <a:r>
              <a:rPr lang="en-GB" sz="1400" b="1" dirty="0">
                <a:solidFill>
                  <a:schemeClr val="tx2"/>
                </a:solidFill>
                <a:latin typeface="Arial" panose="020B0604020202020204" pitchFamily="34" charset="0"/>
                <a:cs typeface="Arial" panose="020B0604020202020204" pitchFamily="34" charset="0"/>
              </a:rPr>
              <a:t>Safety Goal</a:t>
            </a:r>
          </a:p>
          <a:p>
            <a:pPr>
              <a:lnSpc>
                <a:spcPct val="150000"/>
              </a:lnSpc>
            </a:pPr>
            <a:r>
              <a:rPr lang="en-GB" sz="1400" dirty="0">
                <a:solidFill>
                  <a:schemeClr val="tx2"/>
                </a:solidFill>
                <a:latin typeface="Arial" panose="020B0604020202020204" pitchFamily="34" charset="0"/>
                <a:cs typeface="Arial" panose="020B0604020202020204" pitchFamily="34" charset="0"/>
              </a:rPr>
              <a:t>Fiona and Steve to start looking after the children</a:t>
            </a:r>
          </a:p>
          <a:p>
            <a:pPr>
              <a:lnSpc>
                <a:spcPct val="150000"/>
              </a:lnSpc>
            </a:pPr>
            <a:r>
              <a:rPr lang="en-GB" sz="1400" dirty="0">
                <a:solidFill>
                  <a:schemeClr val="tx2"/>
                </a:solidFill>
                <a:latin typeface="Arial" panose="020B0604020202020204" pitchFamily="34" charset="0"/>
                <a:cs typeface="Arial" panose="020B0604020202020204" pitchFamily="34" charset="0"/>
              </a:rPr>
              <a:t>Liam, </a:t>
            </a:r>
            <a:r>
              <a:rPr lang="en-GB" sz="1400" dirty="0" err="1">
                <a:solidFill>
                  <a:schemeClr val="tx2"/>
                </a:solidFill>
                <a:latin typeface="Arial" panose="020B0604020202020204" pitchFamily="34" charset="0"/>
                <a:cs typeface="Arial" panose="020B0604020202020204" pitchFamily="34" charset="0"/>
              </a:rPr>
              <a:t>Shirene</a:t>
            </a:r>
            <a:r>
              <a:rPr lang="en-GB" sz="1400" dirty="0">
                <a:solidFill>
                  <a:schemeClr val="tx2"/>
                </a:solidFill>
                <a:latin typeface="Arial" panose="020B0604020202020204" pitchFamily="34" charset="0"/>
                <a:cs typeface="Arial" panose="020B0604020202020204" pitchFamily="34" charset="0"/>
              </a:rPr>
              <a:t> and Lewis to be clean and healthy </a:t>
            </a:r>
          </a:p>
          <a:p>
            <a:pPr>
              <a:lnSpc>
                <a:spcPct val="150000"/>
              </a:lnSpc>
            </a:pPr>
            <a:r>
              <a:rPr lang="en-GB" sz="1400" b="1" dirty="0">
                <a:solidFill>
                  <a:schemeClr val="tx2"/>
                </a:solidFill>
                <a:latin typeface="Arial" panose="020B0604020202020204" pitchFamily="34" charset="0"/>
                <a:cs typeface="Arial" panose="020B0604020202020204" pitchFamily="34" charset="0"/>
              </a:rPr>
              <a:t>Next steps </a:t>
            </a:r>
          </a:p>
          <a:p>
            <a:pPr>
              <a:lnSpc>
                <a:spcPct val="150000"/>
              </a:lnSpc>
            </a:pPr>
            <a:r>
              <a:rPr lang="en-GB" sz="1400" dirty="0">
                <a:solidFill>
                  <a:schemeClr val="tx2"/>
                </a:solidFill>
                <a:latin typeface="Arial" panose="020B0604020202020204" pitchFamily="34" charset="0"/>
                <a:cs typeface="Arial" panose="020B0604020202020204" pitchFamily="34" charset="0"/>
              </a:rPr>
              <a:t>Fiona and Steve start to look after the children </a:t>
            </a:r>
          </a:p>
          <a:p>
            <a:pPr>
              <a:lnSpc>
                <a:spcPct val="150000"/>
              </a:lnSpc>
            </a:pPr>
            <a:r>
              <a:rPr lang="en-GB" sz="1400" dirty="0">
                <a:solidFill>
                  <a:schemeClr val="tx2"/>
                </a:solidFill>
                <a:latin typeface="Arial" panose="020B0604020202020204" pitchFamily="34" charset="0"/>
                <a:cs typeface="Arial" panose="020B0604020202020204" pitchFamily="34" charset="0"/>
              </a:rPr>
              <a:t>The register and attend GP appointments </a:t>
            </a:r>
          </a:p>
          <a:p>
            <a:pPr>
              <a:lnSpc>
                <a:spcPct val="150000"/>
              </a:lnSpc>
            </a:pPr>
            <a:r>
              <a:rPr lang="en-GB" sz="1400" dirty="0">
                <a:solidFill>
                  <a:schemeClr val="tx2"/>
                </a:solidFill>
                <a:latin typeface="Arial" panose="020B0604020202020204" pitchFamily="34" charset="0"/>
                <a:cs typeface="Arial" panose="020B0604020202020204" pitchFamily="34" charset="0"/>
              </a:rPr>
              <a:t>Use medicines when needed</a:t>
            </a:r>
          </a:p>
          <a:p>
            <a:pPr>
              <a:lnSpc>
                <a:spcPct val="150000"/>
              </a:lnSpc>
            </a:pPr>
            <a:r>
              <a:rPr lang="en-GB" sz="1400" dirty="0">
                <a:solidFill>
                  <a:schemeClr val="tx2"/>
                </a:solidFill>
                <a:latin typeface="Arial" panose="020B0604020202020204" pitchFamily="34" charset="0"/>
                <a:cs typeface="Arial" panose="020B0604020202020204" pitchFamily="34" charset="0"/>
              </a:rPr>
              <a:t>Use headlice lotion </a:t>
            </a:r>
          </a:p>
          <a:p>
            <a:pPr>
              <a:lnSpc>
                <a:spcPct val="150000"/>
              </a:lnSpc>
            </a:pPr>
            <a:r>
              <a:rPr lang="en-GB" sz="1400" dirty="0">
                <a:solidFill>
                  <a:schemeClr val="tx2"/>
                </a:solidFill>
                <a:latin typeface="Arial" panose="020B0604020202020204" pitchFamily="34" charset="0"/>
                <a:cs typeface="Arial" panose="020B0604020202020204" pitchFamily="34" charset="0"/>
              </a:rPr>
              <a:t>Discuss personal hygiene routines with children </a:t>
            </a:r>
          </a:p>
          <a:p>
            <a:pPr>
              <a:lnSpc>
                <a:spcPct val="150000"/>
              </a:lnSpc>
            </a:pPr>
            <a:r>
              <a:rPr lang="en-GB" sz="1400" dirty="0">
                <a:solidFill>
                  <a:schemeClr val="tx2"/>
                </a:solidFill>
                <a:latin typeface="Arial" panose="020B0604020202020204" pitchFamily="34" charset="0"/>
                <a:cs typeface="Arial" panose="020B0604020202020204" pitchFamily="34" charset="0"/>
              </a:rPr>
              <a:t>Wash children's clothes regularly </a:t>
            </a:r>
          </a:p>
          <a:p>
            <a:endParaRPr lang="en-GB" dirty="0">
              <a:solidFill>
                <a:schemeClr val="tx2"/>
              </a:solidFill>
            </a:endParaRPr>
          </a:p>
          <a:p>
            <a:endParaRPr lang="en-GB" dirty="0">
              <a:solidFill>
                <a:schemeClr val="tx2"/>
              </a:solidFill>
            </a:endParaRPr>
          </a:p>
        </p:txBody>
      </p:sp>
      <p:sp>
        <p:nvSpPr>
          <p:cNvPr id="13" name="TextBox 12">
            <a:extLst>
              <a:ext uri="{FF2B5EF4-FFF2-40B4-BE49-F238E27FC236}">
                <a16:creationId xmlns:a16="http://schemas.microsoft.com/office/drawing/2014/main" id="{2742F368-FFC5-4D29-97D4-0DD0A96ED334}"/>
              </a:ext>
            </a:extLst>
          </p:cNvPr>
          <p:cNvSpPr txBox="1"/>
          <p:nvPr/>
        </p:nvSpPr>
        <p:spPr>
          <a:xfrm>
            <a:off x="6149190" y="2174265"/>
            <a:ext cx="2659832" cy="4247317"/>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Timescales</a:t>
            </a:r>
            <a:r>
              <a:rPr lang="en-GB" dirty="0"/>
              <a:t> </a:t>
            </a:r>
          </a:p>
          <a:p>
            <a:r>
              <a:rPr lang="en-GB" dirty="0">
                <a:solidFill>
                  <a:schemeClr val="tx2"/>
                </a:solidFill>
              </a:rPr>
              <a:t>Be specific to prevent drift</a:t>
            </a:r>
          </a:p>
          <a:p>
            <a:endParaRPr lang="en-GB" dirty="0">
              <a:solidFill>
                <a:schemeClr val="tx2"/>
              </a:solidFill>
            </a:endParaRPr>
          </a:p>
          <a:p>
            <a:r>
              <a:rPr lang="en-GB" dirty="0">
                <a:solidFill>
                  <a:schemeClr val="tx2"/>
                </a:solidFill>
              </a:rPr>
              <a:t>Example</a:t>
            </a:r>
          </a:p>
          <a:p>
            <a:pPr marL="285750" indent="-285750">
              <a:buFont typeface="Arial" panose="020B0604020202020204" pitchFamily="34" charset="0"/>
              <a:buChar char="•"/>
            </a:pPr>
            <a:r>
              <a:rPr lang="en-GB" dirty="0">
                <a:solidFill>
                  <a:schemeClr val="tx2"/>
                </a:solidFill>
              </a:rPr>
              <a:t>Telephone the GP today </a:t>
            </a:r>
          </a:p>
          <a:p>
            <a:pPr marL="285750" indent="-285750">
              <a:buFont typeface="Arial" panose="020B0604020202020204" pitchFamily="34" charset="0"/>
              <a:buChar char="•"/>
            </a:pPr>
            <a:r>
              <a:rPr lang="en-GB" dirty="0">
                <a:solidFill>
                  <a:schemeClr val="tx2"/>
                </a:solidFill>
              </a:rPr>
              <a:t>Collect head lice lotion by tomorrow evening </a:t>
            </a:r>
          </a:p>
          <a:p>
            <a:pPr marL="285750" indent="-285750">
              <a:buFont typeface="Arial" panose="020B0604020202020204" pitchFamily="34" charset="0"/>
              <a:buChar char="•"/>
            </a:pPr>
            <a:r>
              <a:rPr lang="en-GB" dirty="0">
                <a:solidFill>
                  <a:schemeClr val="tx2"/>
                </a:solidFill>
              </a:rPr>
              <a:t>Have the discussion with the children about personal hygiene by Friday this week (add date and time)</a:t>
            </a:r>
          </a:p>
          <a:p>
            <a:endParaRPr lang="en-GB" dirty="0"/>
          </a:p>
          <a:p>
            <a:endParaRPr lang="en-GB" dirty="0"/>
          </a:p>
        </p:txBody>
      </p:sp>
    </p:spTree>
    <p:extLst>
      <p:ext uri="{BB962C8B-B14F-4D97-AF65-F5344CB8AC3E}">
        <p14:creationId xmlns:p14="http://schemas.microsoft.com/office/powerpoint/2010/main" val="1070519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a:bodyPr>
          <a:lstStyle/>
          <a:p>
            <a:r>
              <a:rPr lang="en-GB" cap="none" dirty="0">
                <a:solidFill>
                  <a:schemeClr val="tx2"/>
                </a:solidFill>
                <a:latin typeface="Arial" panose="020B0604020202020204" pitchFamily="34" charset="0"/>
                <a:cs typeface="Arial" panose="020B0604020202020204" pitchFamily="34" charset="0"/>
              </a:rPr>
              <a:t>What happens next:  The CORE GROUP</a:t>
            </a:r>
          </a:p>
        </p:txBody>
      </p:sp>
      <p:sp>
        <p:nvSpPr>
          <p:cNvPr id="3" name="Content Placeholder 2"/>
          <p:cNvSpPr>
            <a:spLocks noGrp="1"/>
          </p:cNvSpPr>
          <p:nvPr>
            <p:ph idx="1"/>
          </p:nvPr>
        </p:nvSpPr>
        <p:spPr>
          <a:xfrm>
            <a:off x="757808" y="1562100"/>
            <a:ext cx="7772400" cy="3733800"/>
          </a:xfrm>
        </p:spPr>
        <p:txBody>
          <a:bodyPr/>
          <a:lstStyle/>
          <a:p>
            <a:pPr marL="68580" indent="0">
              <a:buNone/>
            </a:pPr>
            <a:r>
              <a:rPr lang="en-GB" dirty="0">
                <a:solidFill>
                  <a:schemeClr val="tx2"/>
                </a:solidFill>
                <a:latin typeface="Arial" panose="020B0604020202020204" pitchFamily="34" charset="0"/>
                <a:cs typeface="Arial" panose="020B0604020202020204" pitchFamily="34" charset="0"/>
              </a:rPr>
              <a:t>After the initial conference the next step is a core group meeting. </a:t>
            </a:r>
          </a:p>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The 1st core group is held within 10 working days from the Child Protection conference in order to give some recovery time for parents after what might have been quite a difficult meeting for them. </a:t>
            </a:r>
          </a:p>
        </p:txBody>
      </p:sp>
      <p:sp>
        <p:nvSpPr>
          <p:cNvPr id="4" name="Footer Placeholder 3"/>
          <p:cNvSpPr>
            <a:spLocks noGrp="1"/>
          </p:cNvSpPr>
          <p:nvPr>
            <p:ph type="ftr" sz="quarter" idx="11"/>
          </p:nvPr>
        </p:nvSpPr>
        <p:spPr/>
        <p:txBody>
          <a:bodyPr/>
          <a:lstStyle/>
          <a:p>
            <a:r>
              <a:rPr lang="en-GB" dirty="0"/>
              <a:t>Copyright © Kirklees Safeguarding Children Partnership August 2019</a:t>
            </a:r>
          </a:p>
          <a:p>
            <a:endParaRPr lang="en-GB" dirty="0"/>
          </a:p>
        </p:txBody>
      </p:sp>
      <p:sp>
        <p:nvSpPr>
          <p:cNvPr id="5" name="TextBox 4">
            <a:extLst>
              <a:ext uri="{FF2B5EF4-FFF2-40B4-BE49-F238E27FC236}">
                <a16:creationId xmlns:a16="http://schemas.microsoft.com/office/drawing/2014/main" id="{85B011E8-7C6C-4614-A6A6-CD7EE110B9BC}"/>
              </a:ext>
            </a:extLst>
          </p:cNvPr>
          <p:cNvSpPr txBox="1"/>
          <p:nvPr/>
        </p:nvSpPr>
        <p:spPr>
          <a:xfrm>
            <a:off x="5455690" y="5233669"/>
            <a:ext cx="3456384" cy="646331"/>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Covered in more detail in the classroom training </a:t>
            </a:r>
          </a:p>
        </p:txBody>
      </p:sp>
    </p:spTree>
    <p:extLst>
      <p:ext uri="{BB962C8B-B14F-4D97-AF65-F5344CB8AC3E}">
        <p14:creationId xmlns:p14="http://schemas.microsoft.com/office/powerpoint/2010/main" val="180216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solidFill>
                <a:latin typeface="Arial" panose="020B0604020202020204" pitchFamily="34" charset="0"/>
                <a:cs typeface="Arial" panose="020B0604020202020204" pitchFamily="34" charset="0"/>
              </a:rPr>
              <a:t>Example of Who should be on the core group?</a:t>
            </a:r>
          </a:p>
        </p:txBody>
      </p:sp>
      <p:sp>
        <p:nvSpPr>
          <p:cNvPr id="1031" name="AutoShape 7" descr="data:image/jpeg;base64,/9j/4AAQSkZJRgABAQAAAQABAAD/2wCEAAkGBhQSEBUTExQVFRUWGBUYFBcXFRcUFRQWGBcVFxYUFRQYHCYeFxklGhcUHy8gJCcpLSwsFR4xNTAqNSYrLCkBCQoKDgwOGg8PGiwkHyUqKiwsLCwsKS0sLCwsLCwvLCwsLCwsLCwsLCwsKiwsLCwsLCwsLCwsLCwsLCwsLCwsLP/AABEIALsBDQMBIgACEQEDEQH/xAAcAAABBQEBAQAAAAAAAAAAAAAAAwQFBgcCAQj/xABGEAABAwEFBQUECAUCAwkAAAABAAIDEQQFEiExBkFRYXEHEyKBkTKhscEUI0JSYnLR8DOCorLhU5IVY8IIJDQ1Q3ODk/H/xAAaAQACAwEBAAAAAAAAAAAAAAAABAIDBQEG/8QALxEAAgIBAwIDBwMFAAAAAAAAAAECAxEEITESURMiQRUyYXGRsdEFocEUIzRygf/aAAwDAQACEQMRAD8A3FCEIAEIQgAQhCABCEIAFH3xf0FlZjnkawbq6nk1ozJ6JxbrSI43PJADQTU5DIL5u272m7+dxDi4bqk/uirnPpLIQ6hv2tbWC8LY2SPGImRhjGvoDXES5+EaVqOfhVFOiXtMpc6qTjhxZLsXtuRkt9jyJtVeuzbZdtomdLI0OZFho054pD7IPIa06KsXddL3mg0Gq2Hs1u4RQkcZAXf7DSvpRUWS22GtPBOW5brRZrQyMPiLHFuZjw+0OAdXXyVF2qsMLnMlazCJPbFACx++o57+Y5q2X61zQ6Sr8IGdJnxkDf7JyVev2yl8OLOhoQM6gUyrvJS+B2afSQn/AAcYatAPSnwKa/8ACa76dckpd4lBoKkKfhuWSQVp7l1i2GVltygnVvkQn0NyEbxTyVhsmyz65hWS79nGt9oVUdzuCnWS5zT/APfmnliuMMkxYa+VSr42wsA9kei77kAaIwdRju1GzD2YpGVIJJNQkth75fYrSJW43BwpJHUBrxuPUbslqV62IPbhA1y9Upc3ZvBEKPGMnPPceXBX1ZfBTd0otF2Xg2eJsrdHCutacsk6TO7brZA0tjFATWnNPE2hMEIQugCEIQAIQhAAhCEACEIQAIQhAAhCEACEIQBkvbJtW9v/AHaN2FgLe9pq9xAcG/lDS08y7ksefDmK5kiv+Srn2qyE3k8HQFzve1vwYqpZml8jjwrXpwHuCSm92x+tLpRG22x4W14j4pzs/Z24qkV0qE7tkGNpPAtHQDVPdkrsLrRSmTW586nw/NdjLbBGcMvJYrvuigDqUqrZs1MInlrvZeKHkdxXUV3UACfR3SDquMnHZj6+bi76ItxFrgPC7XfUYhvCa3lZqsodeiVkMtWsbIQwHxZAlwH2cW4JW0QFx5BQRc5trBH3Zs2wmpCtMFnDG0AomF3vpkpIFcIMCvU2t8+BuLcNaCtOajxeNRiDstag5EfBBzBMlITS0Vdtu2AicGuaTXeKfCqfC8RIBhqa8Bn6LjOkpc8GOXEdGfHd+qsSZ3XY+7jAOpzd1KeJ6qPTEQsl1SyCEIVhWCEIQAIQhAAhCEACEIQAIQhAAhCEACEIQAIQhAGCdqd2Yb1zqe8BI6EDIcfFjVTgjwyuJ4A+n7BW0dsFxNlsgnBDZYHDDuLg4irBxNQCOhWHXjb6kOAoSKOG4HiOSRti1I0KZJxGjrZSNwG+vyC0Xs9uJzI8TwcbziP4RuB/e9UvY25fpE9SPAxwPInUDy1W3XPYcIXeAXcW+j0oiV1AE7tGQTC0nJcBDqFtc04wJhZJqhSDHZKOSWBt7LlIRPTGcJWN2SiyaQvaxVpVHh2VnZM4xSjunEkscKgHeW09k66K4zy5apOxyVJoMuKjnc707DGPZmMuxEAuNAOqt123WyFtGjPed5/QclH2VtZmDcKuPlp7yFOpuiPLE9RLdRBCEJkVBCEIAEIQgAQhCABCEIAEIQgAQhCABCEIAEIQgAXEsga0kkAAEknQAak8lU9tu0mC7yI6GWYivdtIGEbi932a7hQlZHtJ2rWy2RuiOCKJ2TmxjNw+657qmnSivr0857rghKxRFO0DtHda5CxhPcsJDHBtMVci/CSaEjIHgeZVSuK5pLY9wbkxpFXHWmXvUlaLritFkfJB4JImgvYSTiHEHrWh6NOZBMv2O26PvXQPoDJmw/ecNWdaCo6FU6nT9C8uW/Uupuy99kXbZPZdsLA0DIep5lW+KLCEpFZg0ZL2RZ2R4aTGqbWqHwlOntzXtob4UMEV6wW3cpuzzZKhXjeIs9owvya41DtwPA8BzVisF6AjVc5RN7E+TULl8wATIWs0yFUxtlqNKy1DRuBI94zXDpIvq48lHTbSixvEc+HA6uB1aHo4HKvnuULJtiII8UT4pWCv8QnGORc05nyqqDtdtw634WmNrAwl2VSSSKUrwomaNNK2Xw7ld1yqjvybhcO09mltOETxYiKMZjGJxO4D96q4BfHdhkILSCQRmCDQg1yIO7QL6N7Ltu/p8BZJ/HhDQ8/6jTk2TrlQ8+qfem8KGVuZsrvEluXhCEKk6CEIQAIQhAAhCEACEIQAIQhAAhCEACEIKABVLbztAiu6KmUk7h9XED/XJ91nvOg4iB7SO1UWUus1lo6cZSPObYfwgaOk9w31OSxK1Wt8r3SSOc97jVznGrnHiSU5RpnPeXBTOzGyC33g+eV8sji6R7i5zjvJ+W6nABINd6712AuXjeFqqPSthbOReC3GHE4DJzXNcNxa4EGo80jc3eMayZtRR1GvG57aOyPHMFJWh/gPAhTWweCUOssmQkNWnfiAo0D8WZpxqWn2gWqWtK2L+ZbD3WjcdkNp222zNkyEg8MreDwMyOR1HXkppzFhdw3pJdls8VSw0ElMw+M5tkZzAOIeY3rbrHaxI0EEEEAtcNHAioKxtXp/Bnle6+PwaVFviR35Rw5uaTtAOieGPNciGpSTGUU7aLZ0StPhqVmNpv2WyWgQN+sG8fdroGn9Vu17UZE4nJoBLuNANAsKuCx/Sba+R/BzjwGI4WgchUeia0tPit54RRfa4JY9S27Ldo8Dvq5T3bxl4sgeh0U1fu2lnZC52NrsjhaCCXHcFhN5O+uc4b3OI6EkhOrNDRjRyz6lNV6GM5tN8FD1kox4ASl5Ljq4knqTUpFmjinMcOXmVxHD4Tzqtjw2sIz3LJzYR4QeX6qd2M2lksNpFojzpk9tcpGEjEw/I7iAoayijB+96Usw8H74rqrTiovsccsNs+r7kviO1QMniNWPFRxB3tcNxBqD0T5YN2SbaCyTugmdSGYihPsxyaBx4AigJ5Bbysi6p1ywNwl1LIIQhUkwQhCABCEIAEIQgAQhCABCEIAFQ+1zbB9isjWQuwzTkta4e0xg9t44HRoP4q7lfF83dql/fSrzloash+qZ/J7Z83l3oExp6+uZCyWEVVzi4kuJJOZJNSSTUknijCvWBdk8VuKOwizkCui5lFGr12RqM+PRKOzCMbANC2rSOIqE1ul1Hcxp1S8T6Aj7p9xTWxGklOZSNj88H8S6PDRqMjBeFjxAfXxVrxccyRzxAE/mB3yBSvZftGSDZHnNoLoj+H7TPLUcieCpOzN7mzztdnhPheAaZV1B3EGhB3EA7lLbQR/Q7dHaI6BrnCQU9moNJGgbgRmB914XdRSpxdT+a+ZKqzpkpfU2uCWuuqVrRR8b9CPLon68ujaK12g2/urBKd5GEdXZLLrgZ3NhtE+hdVjD5U/uew+Ss3bBele7s4P4nD4VVf2mHcWOCz7z43+VTn5vp1jW7oK8V/7P9kZurnmeOy+5nt4M8XUJ5ZjVo6BNLdL468Mv35lObIch0Tlf+RLHYVl7iFo9PX4oLcl60eH98V0/f0TvoUjWtIqpxA3wN6JEsrCRySrH7lBc/wDDrOm7+i3nsj2xFpsos8jvr4BTPV8Yya4cSMmnoOKwfENE7uW95LNMyaJ2F7CCOB4gjeCKg9VTqKlZHHqShLpZ9WoUXszf7LbZY7RHo8eJu9jxk5h5g19x3qTJWI1jZjx6hQdu23sUL+7ktEbXjVpJqOoA15J7dl/We0fwZo5OIa4Fw6t1Cjk7hj9CELpwEIQgAQhCABCEIAZ3vbhDZ5ZjpHG9/wDtaT8l8mGUucXHMuJJPMmp96+iO2O9e5uqRo1mcyIdCcTv6Wu9V86MWloo7Ni9z9ByxdrhoSgK1ULDaTLMen79F3E8btDpy5ImbTP1TazuzLfMKtvDO8o8OUpH3gR5jRMLMSH86p5eDiC13AhITw4ZajR2YWffzns/uXw/glbPacWRFCrPedtE12sc53jieGcyKH5Fv/19FVIdVYrjshns9oiaKv8AA9g44TnTnu54uicnwm+5UuTcbibigid/y4/7GqRmlDWlx0Aqs37ONu42Qiy2l/duZlE95o1zdzHO+yRoK7qcFM7YbXwCExxzxOcdQ17XEDfoV5q3Tzrm4tGzXbGcU8me2ub6ZetTm0OqfyszI+Sr+1V9maaWVgJYwhgf9ka0z4uOJ1OZTqz20w2S02j7Uh7qPjV3ieR0Cqtkhxa1oCSBurkCacdB5LYXVGSqr5Sx+TNk1LM33Gs0grvPMilfKpUhY5gR0XlpALgOCSsTfEabguRi6bVvnJxtSiSf+FzMcnLljswibQrTzkWwdRt8IHJN4TXxHnTyyS5dQBMzJmRzP6qMnjBJDhsmpTiz3fLI0vjjc5rdSBX3anyTSxQGWRsYIFd50GVVfLgszhGYmHwfeIzqBuWbrNb4KxHk0dHoXflvj+Rfsr2jnsZkBaXQvzMZqHB9KB4+6KUByzoOCsd7bU2i1OoXmOPcxhLQR+J2rv3kk7lu9rWhxb4qEE/e68UlerAxhdwzXn7tVOyWeDZq0UK13IG33E3FWla8/U8yoSaAMdVuJjhm0tNHNPEEGoUvatoAGjJ2Y1FRqo15bJmHDP7MjTTyIzChHPJGxRexa9lO1y0QOay11tEOnegfXM5n745HPmdFst33jHPG2WJ7XscKtc01B/zy3L5qlulwGIV6hwcPXXycE82Q2zku+fFGcUbiO+hJo140xNH2ZBuO/Q1TcLO5n2VY4PpJCZ3TesdphZNE7Ex4qD8QRuIORCeJgWBCEIAEIQgDGP8AtA3lV1ls43B8rh1oxvwf6rJmBXHthvHvb2lFaiJscY8m4nf1OKp8a2tNHEEKWPLYrG5KJMtXrH0/fv6JwpOg7co2cYJRwOnzCfyCmaa3hm0HeHBU2+7n1ROHJzebPAUhaXVwfkTq8fYPRIxMqW8opD6Ncfkk9Vt1fJfcsr9B8xtWgjVO7nvZ0EokbqNQdHA6tPIhNrMPCEjK2hTz4KfUst83lY7R48MkcpNX4QMJJ1ypTnXLfWuqXluCzvs7prLI6sYq9j/aIGppq0+o5jIKo2YVceSm7hmpaGtPsvrG7o8FvxIKg01HKZLO+GRu0FuBgs8TcsIe9/NznuAPo33plF4W5eafW7Z9zWTSvNO7lZC1v3jQucfJo94Ufi3JSlf3JSLJe6kJvflXeUvYo6NqftfAJ7Z9lppTHhA+sxFgJAOBpoXHhU5DjnwXF7WR8DzFI0tc2lRqM9CCMiKKNc4ytbb44X3ZKUGoLbZiGPNdOdkmTHEuwjMnIDiVcbludrMJeA5+WuYHQfNTs1callkqtNK14Qwsmy9qmYHxxEsOQJIAJ5Amp9FE3tcs1nf9bGW10OorwqN/Jbhdjfqg9v5Ym6A/iPoSeQolbXY22pkkUkbXR6Occg52/CdxGWe49Fly/UpuW6WDT9nRUdnuYbdN2Sue1wFBX2v0C1m5bBRgAChLt2Snsvhkikw4j3by2oLc6EkVDcuNFabI+jaLP1V7tlk0dJUqoYix4WFrdFWb+tL3NLHDADvOZ9BorC6109o65f4TG9LVE892XNB3jHR1KVJNM8glkMOLZSLU2KlO+P8AtFPeE2isRBqyRtONcI9K5qUluRmN+B7sQzAe0kPBFfCQSa9Qm8FjjOYLa8q19KEK9MSshKL3GdvtMhFGkO/FhpXpxVftVmkNSQKjOtQCPLd5q5Psld9ByGZ88lX73sbGHM1/CM/V2QHlVTiymUc8lt7F9s3Q2r6LI76ubQHRslMnDhUCh6Bb8vki7AW2mJzMjjZTPmNaL61YcgmoPYRsjhnSEIVhUC8JXqiNrbx7iw2mWtCyKQj82Ehv9RC6ll4A+Zdprd31rnl/1JZHDoXGnuomMa5lGYXbV6CKxsINioXr2168V4wrpWkRIk6fvqEytrqAdQpB3PyTW32erDTUZ9aZqm1PpeCceTy8x9X6JtZpTjfTP6t41pQFpBP+E6tZ8Lf3uKc3Ls1aZsboYJXtLXNxNa4jPWpAPokNZz9C6oRhYTkScvJKOFBTUcN/kup7K+FxbI0tdXQ5Z8F7G3Op1+C0a2pR2KJJp7nMEWFtDrqf0XYeRmNRQj5Lp6SmNB+9wXWsLBHlk5ezpZ7BHJlUvkme0auxuLQQOQY7LnlooG5LvNonawaHNx4Df+iXv62vifCxh9iCFpHEuGMgjq5W+yWMWZ7ScLZTH3s7MqsxUMbXU0dhqToPE2uZzx3bKMWo8j0IKUl1cGg3Tc0cEYHtuy8RGgAya0bgFRe2G58o7S2mX1b8qHPNh/uHmFbW7Qsc1oafsqNvZrbVGYpBVhplUg5GoII3grJhN1zUjXlBTrcDHLktGGYGmIk0AAqc8qADeVo7bgnq3G0x1zo4HF0LdzuRUvsbspZ7H3jhGZZH+xI9wDom/wDLo3wur9rXIab7lZbxbHmYauOdRhJc46k5Cnku2WRk85Ka421rEURb7rtMrGshbgo0Bj31YMx43YPayoNQFbroudkMbW5OwgbjhB3kA5nOpqVFx39JiNYxhP48zyyGSlrDf8T3COuCTcx+Rd+Q6P8AI15KhdJ26VzW6wvgSQHVMLxuNkoOQa7c4AV8/vDqpEFCk0mKRlKLzEzDaW4ZWUrk4ZtIza6m8V+BVfmnEjA2X6t4JrkcD8iNRpkVsV53e2WMtPVp4H9FnN6ilWkAOFQfJUNdLNvTal2R35RVrXewijY2rXyBobUCo0pUnflQeSYi2MwgYTXcaYfik7zspxVFPcffVNDOAKUFetVNI5ZJye4++k1BzrzFfQEqKvVoAqMz7h+qcRGraYv3yTW8JW4devLz48lZEUm8CWyMTpLfZmDNxmjoP5gT7hXyX1esG7CNnDLa32xzfBCC2PnI8UNOjK/7gt5TkFhCE3lghCFMrBUHtovZsV2mKvinexrRvLWuD3npkB/MFfl899s98GW9DHXwwMYwfmcMbz/U0fyq/Tx6rEQseIlDf7QXW9ePFSunrcEjoZJQFJhehSOHZFUi7MFp4GiUBXEo3qMuDqLP2WbKMvC1tEucUDQ+Ru55yDWk8CT6NPFfRcMTWNDWgNa0Ua1oAaBwAGQCwDsSv9lnt0kUhDRO3C0nIYmuqB5gr6BqsK5tzeR2HBTO1XZaO1WCWXCBLCwyNdvLWeJzCd4pUjgRzNfnuzE0X0J2p7VRWawyRE1lnY6ONgPiIcCHP5NAOvEhY1DNBaI2tkLbPaGtDe8IIgnAAA7ylTFJQe17J5JjRycG21sV2pP5kRvTa0v3cfnkrE3Y+1E1ZG143ObLE5nXHjpRKMu+y2Gs1rey0zj+HZYnYomu3GeYZHP7La9U7ZqIY8ry/gUxg87izbEyzvdeNpAOdLFCdZ3sAa2Vw/0W0rXeRRU598y98bQZHd65xc51aEuJqSn+1V5yTzGWV1XOa0gaNa2go1gGTWjQAJjcNwyWyYRs8LR4pHnJsbd7iTl0WesQj1PnBfy8Fp2TvCW0OeWsyaPFTJtT90aAn7ug3U0Vnslrzod2o0Kq8+2Ysbvo1iY1jIXODnyN7x07wc9PZDqa65jTRXa0WRtph78UgmrnGa0eKAjmHZ0J0yWbdu8mhRa1sx9ZLWDkpqyxgipOfwULcuy73UdI8gcB+qtUNysA1d6pZof8RCTIgN6jdqbE11mcTSrMweB5FTDrtaNK+pXP0Ac8iCMzqNCqnE74o52Ytb22KI2l1JKfa9vDU4MQOeLDRPjfLODz0afmmEcYGnnx810V1NifhJvLHMl6tp7LumnzVNv+63zzF7TgBAFKYiSBQk5jkrM4UXBaFxrJdWlW8xMyvbYGd4qyVhPBzXM94JVSvC4J7P8AxonAfeb42eo086LdXsTaZoIIIU08HZeYwYTbmqSuPZKe8JBFC3KoxvocEY4udp5DMq92/Y+zPkxBlOIaaNPkNPJajs22MWZgiY2NoFMLRQAjI/r5q+vEmK25ig2a2ejsVmjs8Q8LBqdXuObnu5kqUQhNigIQhAHL3gAkmgGZO4DeV8obR3kLRbrRMDVsksjm/lLjh/povovtJ7//AIVafo4LpO7OQriwVHeYQNTgxZL5LdaXV1I6ZJiixVvqZXOLlsTgC9XWx9kE8jmyFxAANKkb1qV27EWRwFYq/wAzv1TT/UIR5TOR0spLOTLQugFs8fZxYT/6J8pJB/1L13ZbYT9iQdJXfOqPadXZ/t+Tv9HPujGEm/RbO7sksZ0M4/8AkB+LVG2/sfgoSyeUfmDHD3ALvtGl9/oReksRj0B+tI/mBGRBy0PkrZZO0K8Io8DbS7CBQVaC4Dqq1a7EYbZJGTUsL2k8aOyPpRKuV0K4Wxy1kqk5ReBS1Wp8zzLM90jzq5xqTyzXIekcWI8glHOTEUorEeCt5fJz3Y4aprawKJd8qb4HPc1jQXOcQGgak7gFTa0osnFPJIWKzi1uZD4hIBQFoxVaM8xupxWj7O7EujhDSe6jBxOc6mJx+9hGh4E6bk92P2VjsMAe+hlcAZHa5nSNnIe85qZlmdJmchXwt+Z4lYV1uXtwPVVuRECxWeF1YIQ6Q6zSCr3cw3Qefopi6bn+07M6kleixgaDPipGxPplqlxxRUeB/E4VACko48kwsrQCnv0kaLmAyevaE2KcF1Ui7IqtomhNwXK8dMFwZFDBNHrik3PXjnpCWVGAOnvTSV68ktCayynegMnbBvVo2TPgkG7EPWmfyVSFqVv2Sb9QTxeT7gPkrqV5ii5+UnEIQnBIEIQgAVM2j7I7utjy98PdyHV8J7su5uaBhJ5kVVzQgDGr77MbPdYZLBJK4yODHCQsIAALqjC0Z5KVud+QU52p/wDhov8A3m/2PVcubQKi15Y3T7paYH5Jw1yYWUp0CqGMDkOTe1uyXbE2thyK4cPn/ac1vO0/mP8A0qPlfQFPtof/ADG1fnKi7WcgvTad4oT+BiWrNjPYpcl4+VINOS4eVJ2YRHpFow57gxgLnOIDQBUknQALVtjtiBYwJp6Ondk1ozEYO4Hjxd+zA9kVkYZJ5C0F7GtDHHPDixVp6BaldTA5occ3HU/vRZGq1Dz0od09KluNDZ3PdU6Aa7m8mjjzSkIAdloB5lPLWaUoo9hz/fNZ6Zp9KSwh2X1acv8AK5gbh35712B4USBSyVj6z2qqUknpmmDDRI3bGJZpGyeINAoKkAeii3gi3hZPbdtJ3elCTpr8Ao8bRlx8TqDhSnxVk+jNAoGgDkAPgs+7SZ3QiMxnDixh2+ow89FDcgrMss8d6A6H3p1HagRWvvVFuS6IsAOGhpuc4fAqT2NgEslpbIXOEYGDxuGHxEag55DepR8zwXS8qyWk2kcU2lto4pSw3XG51CCR+d/6q1WTZyztAIiaT+Kr/wC4lWKpspdyRSo3ulNI2uefwitOp0ClbJsVK/OV4j5AY3eZrQe9XSOMAUAAHACg9F0rVSlyUyuk+CsxbBQimKSV3HNoB9G5KxQQNY0NaKNAoANwSiFYopcFbk3yCEIUiIIQhAH/2Q=="/>
          <p:cNvSpPr>
            <a:spLocks noChangeAspect="1" noChangeArrowheads="1"/>
          </p:cNvSpPr>
          <p:nvPr/>
        </p:nvSpPr>
        <p:spPr bwMode="auto">
          <a:xfrm>
            <a:off x="0" y="-642938"/>
            <a:ext cx="1895475" cy="13239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3" name="AutoShape 9" descr="data:image/jpeg;base64,/9j/4AAQSkZJRgABAQAAAQABAAD/2wCEAAkGBhQSEBUTExQVFRUWGBUYFBcXFRcUFRQWGBcVFxYUFRQYHCYeFxklGhcUHy8gJCcpLSwsFR4xNTAqNSYrLCkBCQoKDgwOGg8PGiwkHyUqKiwsLCwsKS0sLCwsLCwvLCwsLCwsLCwsLCwsKiwsLCwsLCwsLCwsLCwsLCwsLCwsLP/AABEIALsBDQMBIgACEQEDEQH/xAAcAAABBQEBAQAAAAAAAAAAAAAAAwQFBgcCAQj/xABGEAABAwEFBQUECAUCAwkAAAABAAIDEQQFEiExBkFRYXEHEyKBkTKhscEUI0JSYnLR8DOCorLhU5IVY8IIJDQ1Q3ODk/H/xAAaAQACAwEBAAAAAAAAAAAAAAAABAIDBQEG/8QALxEAAgIBAwIDBwMFAAAAAAAAAAECAxEEITESURMiQRUyYXGRsdEFocEUIzRygf/aAAwDAQACEQMRAD8A3FCEIAEIQgAQhCABCEIAFH3xf0FlZjnkawbq6nk1ozJ6JxbrSI43PJADQTU5DIL5u272m7+dxDi4bqk/uirnPpLIQ6hv2tbWC8LY2SPGImRhjGvoDXES5+EaVqOfhVFOiXtMpc6qTjhxZLsXtuRkt9jyJtVeuzbZdtomdLI0OZFho054pD7IPIa06KsXddL3mg0Gq2Hs1u4RQkcZAXf7DSvpRUWS22GtPBOW5brRZrQyMPiLHFuZjw+0OAdXXyVF2qsMLnMlazCJPbFACx++o57+Y5q2X61zQ6Sr8IGdJnxkDf7JyVev2yl8OLOhoQM6gUyrvJS+B2afSQn/AAcYatAPSnwKa/8ACa76dckpd4lBoKkKfhuWSQVp7l1i2GVltygnVvkQn0NyEbxTyVhsmyz65hWS79nGt9oVUdzuCnWS5zT/APfmnliuMMkxYa+VSr42wsA9kei77kAaIwdRju1GzD2YpGVIJJNQkth75fYrSJW43BwpJHUBrxuPUbslqV62IPbhA1y9Upc3ZvBEKPGMnPPceXBX1ZfBTd0otF2Xg2eJsrdHCutacsk6TO7brZA0tjFATWnNPE2hMEIQugCEIQAIQhAAhCEACEIQAIQhAAhCEACEIQBkvbJtW9v/AHaN2FgLe9pq9xAcG/lDS08y7ksefDmK5kiv+Srn2qyE3k8HQFzve1vwYqpZml8jjwrXpwHuCSm92x+tLpRG22x4W14j4pzs/Z24qkV0qE7tkGNpPAtHQDVPdkrsLrRSmTW586nw/NdjLbBGcMvJYrvuigDqUqrZs1MInlrvZeKHkdxXUV3UACfR3SDquMnHZj6+bi76ItxFrgPC7XfUYhvCa3lZqsodeiVkMtWsbIQwHxZAlwH2cW4JW0QFx5BQRc5trBH3Zs2wmpCtMFnDG0AomF3vpkpIFcIMCvU2t8+BuLcNaCtOajxeNRiDstag5EfBBzBMlITS0Vdtu2AicGuaTXeKfCqfC8RIBhqa8Bn6LjOkpc8GOXEdGfHd+qsSZ3XY+7jAOpzd1KeJ6qPTEQsl1SyCEIVhWCEIQAIQhAAhCEACEIQAIQhAAhCEACEIQAIQhAGCdqd2Yb1zqe8BI6EDIcfFjVTgjwyuJ4A+n7BW0dsFxNlsgnBDZYHDDuLg4irBxNQCOhWHXjb6kOAoSKOG4HiOSRti1I0KZJxGjrZSNwG+vyC0Xs9uJzI8TwcbziP4RuB/e9UvY25fpE9SPAxwPInUDy1W3XPYcIXeAXcW+j0oiV1AE7tGQTC0nJcBDqFtc04wJhZJqhSDHZKOSWBt7LlIRPTGcJWN2SiyaQvaxVpVHh2VnZM4xSjunEkscKgHeW09k66K4zy5apOxyVJoMuKjnc707DGPZmMuxEAuNAOqt123WyFtGjPed5/QclH2VtZmDcKuPlp7yFOpuiPLE9RLdRBCEJkVBCEIAEIQgAQhCABCEIAEIQgAQhCABCEIAEIQgAXEsga0kkAAEknQAak8lU9tu0mC7yI6GWYivdtIGEbi932a7hQlZHtJ2rWy2RuiOCKJ2TmxjNw+657qmnSivr0857rghKxRFO0DtHda5CxhPcsJDHBtMVci/CSaEjIHgeZVSuK5pLY9wbkxpFXHWmXvUlaLritFkfJB4JImgvYSTiHEHrWh6NOZBMv2O26PvXQPoDJmw/ecNWdaCo6FU6nT9C8uW/Uupuy99kXbZPZdsLA0DIep5lW+KLCEpFZg0ZL2RZ2R4aTGqbWqHwlOntzXtob4UMEV6wW3cpuzzZKhXjeIs9owvya41DtwPA8BzVisF6AjVc5RN7E+TULl8wATIWs0yFUxtlqNKy1DRuBI94zXDpIvq48lHTbSixvEc+HA6uB1aHo4HKvnuULJtiII8UT4pWCv8QnGORc05nyqqDtdtw634WmNrAwl2VSSSKUrwomaNNK2Xw7ld1yqjvybhcO09mltOETxYiKMZjGJxO4D96q4BfHdhkILSCQRmCDQg1yIO7QL6N7Ltu/p8BZJ/HhDQ8/6jTk2TrlQ8+qfem8KGVuZsrvEluXhCEKk6CEIQAIQhAAhCEACEIQAIQhAAhCEACEIKABVLbztAiu6KmUk7h9XED/XJ91nvOg4iB7SO1UWUus1lo6cZSPObYfwgaOk9w31OSxK1Wt8r3SSOc97jVznGrnHiSU5RpnPeXBTOzGyC33g+eV8sji6R7i5zjvJ+W6nABINd6712AuXjeFqqPSthbOReC3GHE4DJzXNcNxa4EGo80jc3eMayZtRR1GvG57aOyPHMFJWh/gPAhTWweCUOssmQkNWnfiAo0D8WZpxqWn2gWqWtK2L+ZbD3WjcdkNp222zNkyEg8MreDwMyOR1HXkppzFhdw3pJdls8VSw0ElMw+M5tkZzAOIeY3rbrHaxI0EEEEAtcNHAioKxtXp/Bnle6+PwaVFviR35Rw5uaTtAOieGPNciGpSTGUU7aLZ0StPhqVmNpv2WyWgQN+sG8fdroGn9Vu17UZE4nJoBLuNANAsKuCx/Sba+R/BzjwGI4WgchUeia0tPit54RRfa4JY9S27Ldo8Dvq5T3bxl4sgeh0U1fu2lnZC52NrsjhaCCXHcFhN5O+uc4b3OI6EkhOrNDRjRyz6lNV6GM5tN8FD1kox4ASl5Ljq4knqTUpFmjinMcOXmVxHD4Tzqtjw2sIz3LJzYR4QeX6qd2M2lksNpFojzpk9tcpGEjEw/I7iAoayijB+96Usw8H74rqrTiovsccsNs+r7kviO1QMniNWPFRxB3tcNxBqD0T5YN2SbaCyTugmdSGYihPsxyaBx4AigJ5Bbysi6p1ywNwl1LIIQhUkwQhCABCEIAEIQgAQhCABCEIAFQ+1zbB9isjWQuwzTkta4e0xg9t44HRoP4q7lfF83dql/fSrzloash+qZ/J7Z83l3oExp6+uZCyWEVVzi4kuJJOZJNSSTUknijCvWBdk8VuKOwizkCui5lFGr12RqM+PRKOzCMbANC2rSOIqE1ul1Hcxp1S8T6Aj7p9xTWxGklOZSNj88H8S6PDRqMjBeFjxAfXxVrxccyRzxAE/mB3yBSvZftGSDZHnNoLoj+H7TPLUcieCpOzN7mzztdnhPheAaZV1B3EGhB3EA7lLbQR/Q7dHaI6BrnCQU9moNJGgbgRmB914XdRSpxdT+a+ZKqzpkpfU2uCWuuqVrRR8b9CPLon68ujaK12g2/urBKd5GEdXZLLrgZ3NhtE+hdVjD5U/uew+Ss3bBele7s4P4nD4VVf2mHcWOCz7z43+VTn5vp1jW7oK8V/7P9kZurnmeOy+5nt4M8XUJ5ZjVo6BNLdL468Mv35lObIch0Tlf+RLHYVl7iFo9PX4oLcl60eH98V0/f0TvoUjWtIqpxA3wN6JEsrCRySrH7lBc/wDDrOm7+i3nsj2xFpsos8jvr4BTPV8Yya4cSMmnoOKwfENE7uW95LNMyaJ2F7CCOB4gjeCKg9VTqKlZHHqShLpZ9WoUXszf7LbZY7RHo8eJu9jxk5h5g19x3qTJWI1jZjx6hQdu23sUL+7ktEbXjVpJqOoA15J7dl/We0fwZo5OIa4Fw6t1Cjk7hj9CELpwEIQgAQhCABCEIAZ3vbhDZ5ZjpHG9/wDtaT8l8mGUucXHMuJJPMmp96+iO2O9e5uqRo1mcyIdCcTv6Wu9V86MWloo7Ni9z9ByxdrhoSgK1ULDaTLMen79F3E8btDpy5ImbTP1TazuzLfMKtvDO8o8OUpH3gR5jRMLMSH86p5eDiC13AhITw4ZajR2YWffzns/uXw/glbPacWRFCrPedtE12sc53jieGcyKH5Fv/19FVIdVYrjshns9oiaKv8AA9g44TnTnu54uicnwm+5UuTcbibigid/y4/7GqRmlDWlx0Aqs37ONu42Qiy2l/duZlE95o1zdzHO+yRoK7qcFM7YbXwCExxzxOcdQ17XEDfoV5q3Tzrm4tGzXbGcU8me2ub6ZetTm0OqfyszI+Sr+1V9maaWVgJYwhgf9ka0z4uOJ1OZTqz20w2S02j7Uh7qPjV3ieR0Cqtkhxa1oCSBurkCacdB5LYXVGSqr5Sx+TNk1LM33Gs0grvPMilfKpUhY5gR0XlpALgOCSsTfEabguRi6bVvnJxtSiSf+FzMcnLljswibQrTzkWwdRt8IHJN4TXxHnTyyS5dQBMzJmRzP6qMnjBJDhsmpTiz3fLI0vjjc5rdSBX3anyTSxQGWRsYIFd50GVVfLgszhGYmHwfeIzqBuWbrNb4KxHk0dHoXflvj+Rfsr2jnsZkBaXQvzMZqHB9KB4+6KUByzoOCsd7bU2i1OoXmOPcxhLQR+J2rv3kk7lu9rWhxb4qEE/e68UlerAxhdwzXn7tVOyWeDZq0UK13IG33E3FWla8/U8yoSaAMdVuJjhm0tNHNPEEGoUvatoAGjJ2Y1FRqo15bJmHDP7MjTTyIzChHPJGxRexa9lO1y0QOay11tEOnegfXM5n745HPmdFst33jHPG2WJ7XscKtc01B/zy3L5qlulwGIV6hwcPXXycE82Q2zku+fFGcUbiO+hJo140xNH2ZBuO/Q1TcLO5n2VY4PpJCZ3TesdphZNE7Ex4qD8QRuIORCeJgWBCEIAEIQgDGP8AtA3lV1ls43B8rh1oxvwf6rJmBXHthvHvb2lFaiJscY8m4nf1OKp8a2tNHEEKWPLYrG5KJMtXrH0/fv6JwpOg7co2cYJRwOnzCfyCmaa3hm0HeHBU2+7n1ROHJzebPAUhaXVwfkTq8fYPRIxMqW8opD6Ncfkk9Vt1fJfcsr9B8xtWgjVO7nvZ0EokbqNQdHA6tPIhNrMPCEjK2hTz4KfUst83lY7R48MkcpNX4QMJJ1ypTnXLfWuqXluCzvs7prLI6sYq9j/aIGppq0+o5jIKo2YVceSm7hmpaGtPsvrG7o8FvxIKg01HKZLO+GRu0FuBgs8TcsIe9/NznuAPo33plF4W5eafW7Z9zWTSvNO7lZC1v3jQucfJo94Ufi3JSlf3JSLJe6kJvflXeUvYo6NqftfAJ7Z9lppTHhA+sxFgJAOBpoXHhU5DjnwXF7WR8DzFI0tc2lRqM9CCMiKKNc4ytbb44X3ZKUGoLbZiGPNdOdkmTHEuwjMnIDiVcbludrMJeA5+WuYHQfNTs1callkqtNK14Qwsmy9qmYHxxEsOQJIAJ5Amp9FE3tcs1nf9bGW10OorwqN/Jbhdjfqg9v5Ym6A/iPoSeQolbXY22pkkUkbXR6Occg52/CdxGWe49Fly/UpuW6WDT9nRUdnuYbdN2Sue1wFBX2v0C1m5bBRgAChLt2Snsvhkikw4j3by2oLc6EkVDcuNFabI+jaLP1V7tlk0dJUqoYix4WFrdFWb+tL3NLHDADvOZ9BorC6109o65f4TG9LVE892XNB3jHR1KVJNM8glkMOLZSLU2KlO+P8AtFPeE2isRBqyRtONcI9K5qUluRmN+B7sQzAe0kPBFfCQSa9Qm8FjjOYLa8q19KEK9MSshKL3GdvtMhFGkO/FhpXpxVftVmkNSQKjOtQCPLd5q5Psld9ByGZ88lX73sbGHM1/CM/V2QHlVTiymUc8lt7F9s3Q2r6LI76ubQHRslMnDhUCh6Bb8vki7AW2mJzMjjZTPmNaL61YcgmoPYRsjhnSEIVhUC8JXqiNrbx7iw2mWtCyKQj82Ehv9RC6ll4A+Zdprd31rnl/1JZHDoXGnuomMa5lGYXbV6CKxsINioXr2168V4wrpWkRIk6fvqEytrqAdQpB3PyTW32erDTUZ9aZqm1PpeCceTy8x9X6JtZpTjfTP6t41pQFpBP+E6tZ8Lf3uKc3Ls1aZsboYJXtLXNxNa4jPWpAPokNZz9C6oRhYTkScvJKOFBTUcN/kup7K+FxbI0tdXQ5Z8F7G3Op1+C0a2pR2KJJp7nMEWFtDrqf0XYeRmNRQj5Lp6SmNB+9wXWsLBHlk5ezpZ7BHJlUvkme0auxuLQQOQY7LnlooG5LvNonawaHNx4Df+iXv62vifCxh9iCFpHEuGMgjq5W+yWMWZ7ScLZTH3s7MqsxUMbXU0dhqToPE2uZzx3bKMWo8j0IKUl1cGg3Tc0cEYHtuy8RGgAya0bgFRe2G58o7S2mX1b8qHPNh/uHmFbW7Qsc1oafsqNvZrbVGYpBVhplUg5GoII3grJhN1zUjXlBTrcDHLktGGYGmIk0AAqc8qADeVo7bgnq3G0x1zo4HF0LdzuRUvsbspZ7H3jhGZZH+xI9wDom/wDLo3wur9rXIab7lZbxbHmYauOdRhJc46k5Cnku2WRk85Ka421rEURb7rtMrGshbgo0Bj31YMx43YPayoNQFbroudkMbW5OwgbjhB3kA5nOpqVFx39JiNYxhP48zyyGSlrDf8T3COuCTcx+Rd+Q6P8AI15KhdJ26VzW6wvgSQHVMLxuNkoOQa7c4AV8/vDqpEFCk0mKRlKLzEzDaW4ZWUrk4ZtIza6m8V+BVfmnEjA2X6t4JrkcD8iNRpkVsV53e2WMtPVp4H9FnN6ilWkAOFQfJUNdLNvTal2R35RVrXewijY2rXyBobUCo0pUnflQeSYi2MwgYTXcaYfik7zspxVFPcffVNDOAKUFetVNI5ZJye4++k1BzrzFfQEqKvVoAqMz7h+qcRGraYv3yTW8JW4devLz48lZEUm8CWyMTpLfZmDNxmjoP5gT7hXyX1esG7CNnDLa32xzfBCC2PnI8UNOjK/7gt5TkFhCE3lghCFMrBUHtovZsV2mKvinexrRvLWuD3npkB/MFfl899s98GW9DHXwwMYwfmcMbz/U0fyq/Tx6rEQseIlDf7QXW9ePFSunrcEjoZJQFJhehSOHZFUi7MFp4GiUBXEo3qMuDqLP2WbKMvC1tEucUDQ+Ru55yDWk8CT6NPFfRcMTWNDWgNa0Ua1oAaBwAGQCwDsSv9lnt0kUhDRO3C0nIYmuqB5gr6BqsK5tzeR2HBTO1XZaO1WCWXCBLCwyNdvLWeJzCd4pUjgRzNfnuzE0X0J2p7VRWawyRE1lnY6ONgPiIcCHP5NAOvEhY1DNBaI2tkLbPaGtDe8IIgnAAA7ylTFJQe17J5JjRycG21sV2pP5kRvTa0v3cfnkrE3Y+1E1ZG143ObLE5nXHjpRKMu+y2Gs1rey0zj+HZYnYomu3GeYZHP7La9U7ZqIY8ry/gUxg87izbEyzvdeNpAOdLFCdZ3sAa2Vw/0W0rXeRRU598y98bQZHd65xc51aEuJqSn+1V5yTzGWV1XOa0gaNa2go1gGTWjQAJjcNwyWyYRs8LR4pHnJsbd7iTl0WesQj1PnBfy8Fp2TvCW0OeWsyaPFTJtT90aAn7ug3U0Vnslrzod2o0Kq8+2Ysbvo1iY1jIXODnyN7x07wc9PZDqa65jTRXa0WRtph78UgmrnGa0eKAjmHZ0J0yWbdu8mhRa1sx9ZLWDkpqyxgipOfwULcuy73UdI8gcB+qtUNysA1d6pZof8RCTIgN6jdqbE11mcTSrMweB5FTDrtaNK+pXP0Ac8iCMzqNCqnE74o52Ytb22KI2l1JKfa9vDU4MQOeLDRPjfLODz0afmmEcYGnnx810V1NifhJvLHMl6tp7LumnzVNv+63zzF7TgBAFKYiSBQk5jkrM4UXBaFxrJdWlW8xMyvbYGd4qyVhPBzXM94JVSvC4J7P8AxonAfeb42eo086LdXsTaZoIIIU08HZeYwYTbmqSuPZKe8JBFC3KoxvocEY4udp5DMq92/Y+zPkxBlOIaaNPkNPJajs22MWZgiY2NoFMLRQAjI/r5q+vEmK25ig2a2ejsVmjs8Q8LBqdXuObnu5kqUQhNigIQhAHL3gAkmgGZO4DeV8obR3kLRbrRMDVsksjm/lLjh/povovtJ7//AIVafo4LpO7OQriwVHeYQNTgxZL5LdaXV1I6ZJiixVvqZXOLlsTgC9XWx9kE8jmyFxAANKkb1qV27EWRwFYq/wAzv1TT/UIR5TOR0spLOTLQugFs8fZxYT/6J8pJB/1L13ZbYT9iQdJXfOqPadXZ/t+Tv9HPujGEm/RbO7sksZ0M4/8AkB+LVG2/sfgoSyeUfmDHD3ALvtGl9/oReksRj0B+tI/mBGRBy0PkrZZO0K8Io8DbS7CBQVaC4Dqq1a7EYbZJGTUsL2k8aOyPpRKuV0K4Wxy1kqk5ReBS1Wp8zzLM90jzq5xqTyzXIekcWI8glHOTEUorEeCt5fJz3Y4aprawKJd8qb4HPc1jQXOcQGgak7gFTa0osnFPJIWKzi1uZD4hIBQFoxVaM8xupxWj7O7EujhDSe6jBxOc6mJx+9hGh4E6bk92P2VjsMAe+hlcAZHa5nSNnIe85qZlmdJmchXwt+Z4lYV1uXtwPVVuRECxWeF1YIQ6Q6zSCr3cw3Qefopi6bn+07M6kleixgaDPipGxPplqlxxRUeB/E4VACko48kwsrQCnv0kaLmAyevaE2KcF1Ui7IqtomhNwXK8dMFwZFDBNHrik3PXjnpCWVGAOnvTSV68ktCayynegMnbBvVo2TPgkG7EPWmfyVSFqVv2Sb9QTxeT7gPkrqV5ii5+UnEIQnBIEIQgAVM2j7I7utjy98PdyHV8J7su5uaBhJ5kVVzQgDGr77MbPdYZLBJK4yODHCQsIAALqjC0Z5KVud+QU52p/wDhov8A3m/2PVcubQKi15Y3T7paYH5Jw1yYWUp0CqGMDkOTe1uyXbE2thyK4cPn/ac1vO0/mP8A0qPlfQFPtof/ADG1fnKi7WcgvTad4oT+BiWrNjPYpcl4+VINOS4eVJ2YRHpFow57gxgLnOIDQBUknQALVtjtiBYwJp6Ondk1ozEYO4Hjxd+zA9kVkYZJ5C0F7GtDHHPDixVp6BaldTA5occ3HU/vRZGq1Dz0od09KluNDZ3PdU6Aa7m8mjjzSkIAdloB5lPLWaUoo9hz/fNZ6Zp9KSwh2X1acv8AK5gbh35712B4USBSyVj6z2qqUknpmmDDRI3bGJZpGyeINAoKkAeii3gi3hZPbdtJ3elCTpr8Ao8bRlx8TqDhSnxVk+jNAoGgDkAPgs+7SZ3QiMxnDixh2+ow89FDcgrMss8d6A6H3p1HagRWvvVFuS6IsAOGhpuc4fAqT2NgEslpbIXOEYGDxuGHxEag55DepR8zwXS8qyWk2kcU2lto4pSw3XG51CCR+d/6q1WTZyztAIiaT+Kr/wC4lWKpspdyRSo3ulNI2uefwitOp0ClbJsVK/OV4j5AY3eZrQe9XSOMAUAAHACg9F0rVSlyUyuk+CsxbBQimKSV3HNoB9G5KxQQNY0NaKNAoANwSiFYopcFbk3yCEIUiIIQhAH/2Q=="/>
          <p:cNvSpPr>
            <a:spLocks noChangeAspect="1" noChangeArrowheads="1"/>
          </p:cNvSpPr>
          <p:nvPr/>
        </p:nvSpPr>
        <p:spPr bwMode="auto">
          <a:xfrm>
            <a:off x="0" y="-642938"/>
            <a:ext cx="1895475" cy="13239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4" name="Picture 10" descr="C:\Documents and Settings\juliehay\My Documents\My Pictures\midwife.bmp"/>
          <p:cNvPicPr>
            <a:picLocks noChangeAspect="1" noChangeArrowheads="1"/>
          </p:cNvPicPr>
          <p:nvPr/>
        </p:nvPicPr>
        <p:blipFill>
          <a:blip r:embed="rId3" cstate="print"/>
          <a:srcRect/>
          <a:stretch>
            <a:fillRect/>
          </a:stretch>
        </p:blipFill>
        <p:spPr bwMode="auto">
          <a:xfrm>
            <a:off x="7020272" y="2060848"/>
            <a:ext cx="1944216" cy="1351555"/>
          </a:xfrm>
          <a:prstGeom prst="rect">
            <a:avLst/>
          </a:prstGeom>
          <a:noFill/>
        </p:spPr>
      </p:pic>
      <p:pic>
        <p:nvPicPr>
          <p:cNvPr id="1035" name="Picture 11" descr="C:\Documents and Settings\juliehay\My Documents\My Pictures\teacher.bmp"/>
          <p:cNvPicPr>
            <a:picLocks noChangeAspect="1" noChangeArrowheads="1"/>
          </p:cNvPicPr>
          <p:nvPr/>
        </p:nvPicPr>
        <p:blipFill>
          <a:blip r:embed="rId4" cstate="print"/>
          <a:srcRect/>
          <a:stretch>
            <a:fillRect/>
          </a:stretch>
        </p:blipFill>
        <p:spPr bwMode="auto">
          <a:xfrm>
            <a:off x="6106387" y="4595192"/>
            <a:ext cx="1440160" cy="1440160"/>
          </a:xfrm>
          <a:prstGeom prst="rect">
            <a:avLst/>
          </a:prstGeom>
          <a:noFill/>
        </p:spPr>
      </p:pic>
      <p:pic>
        <p:nvPicPr>
          <p:cNvPr id="1037" name="Picture 13" descr="C:\Documents and Settings\juliehay\My Documents\My Pictures\Social worker.jpg"/>
          <p:cNvPicPr>
            <a:picLocks noChangeAspect="1" noChangeArrowheads="1"/>
          </p:cNvPicPr>
          <p:nvPr/>
        </p:nvPicPr>
        <p:blipFill>
          <a:blip r:embed="rId5" cstate="print"/>
          <a:srcRect/>
          <a:stretch>
            <a:fillRect/>
          </a:stretch>
        </p:blipFill>
        <p:spPr bwMode="auto">
          <a:xfrm>
            <a:off x="599766" y="3925896"/>
            <a:ext cx="1224136" cy="1430121"/>
          </a:xfrm>
          <a:prstGeom prst="rect">
            <a:avLst/>
          </a:prstGeom>
          <a:noFill/>
        </p:spPr>
      </p:pic>
      <p:cxnSp>
        <p:nvCxnSpPr>
          <p:cNvPr id="21" name="Straight Arrow Connector 20"/>
          <p:cNvCxnSpPr/>
          <p:nvPr/>
        </p:nvCxnSpPr>
        <p:spPr>
          <a:xfrm flipV="1">
            <a:off x="5148064" y="3068960"/>
            <a:ext cx="1656184" cy="71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895475" y="4581128"/>
            <a:ext cx="1452389"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2317534" y="2237617"/>
            <a:ext cx="720079" cy="57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83968" y="4581128"/>
            <a:ext cx="1692188" cy="734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descr="C:\Documents and Settings\juliehay\My Documents\My Pictures\table.jpg"/>
          <p:cNvPicPr>
            <a:picLocks noChangeAspect="1" noChangeArrowheads="1"/>
          </p:cNvPicPr>
          <p:nvPr/>
        </p:nvPicPr>
        <p:blipFill>
          <a:blip r:embed="rId6" cstate="print"/>
          <a:srcRect/>
          <a:stretch>
            <a:fillRect/>
          </a:stretch>
        </p:blipFill>
        <p:spPr bwMode="auto">
          <a:xfrm>
            <a:off x="3124200" y="2636913"/>
            <a:ext cx="2215428" cy="1659432"/>
          </a:xfrm>
          <a:prstGeom prst="rect">
            <a:avLst/>
          </a:prstGeom>
          <a:noFill/>
        </p:spPr>
      </p:pic>
      <p:sp>
        <p:nvSpPr>
          <p:cNvPr id="4" name="Footer Placeholder 3"/>
          <p:cNvSpPr>
            <a:spLocks noGrp="1"/>
          </p:cNvSpPr>
          <p:nvPr>
            <p:ph type="ftr" sz="quarter" idx="11"/>
          </p:nvPr>
        </p:nvSpPr>
        <p:spPr/>
        <p:txBody>
          <a:bodyPr/>
          <a:lstStyle/>
          <a:p>
            <a:r>
              <a:rPr lang="en-GB" dirty="0"/>
              <a:t>Copyright © Kirklees Safeguarding Children Partnership August 2019</a:t>
            </a:r>
          </a:p>
          <a:p>
            <a:endParaRPr lang="en-GB" dirty="0"/>
          </a:p>
        </p:txBody>
      </p:sp>
      <p:sp>
        <p:nvSpPr>
          <p:cNvPr id="6" name="TextBox 5">
            <a:extLst>
              <a:ext uri="{FF2B5EF4-FFF2-40B4-BE49-F238E27FC236}">
                <a16:creationId xmlns:a16="http://schemas.microsoft.com/office/drawing/2014/main" id="{BE00B5C7-2EA8-44B1-9EA5-198C26DAA0A5}"/>
              </a:ext>
            </a:extLst>
          </p:cNvPr>
          <p:cNvSpPr txBox="1"/>
          <p:nvPr/>
        </p:nvSpPr>
        <p:spPr>
          <a:xfrm>
            <a:off x="5580112" y="1556792"/>
            <a:ext cx="1656184" cy="923330"/>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0-19 practitioners LOCALA </a:t>
            </a:r>
          </a:p>
        </p:txBody>
      </p:sp>
      <p:sp>
        <p:nvSpPr>
          <p:cNvPr id="7" name="TextBox 6">
            <a:extLst>
              <a:ext uri="{FF2B5EF4-FFF2-40B4-BE49-F238E27FC236}">
                <a16:creationId xmlns:a16="http://schemas.microsoft.com/office/drawing/2014/main" id="{0DEF2173-F6BE-4AD4-BE6B-9E9ACDD552B2}"/>
              </a:ext>
            </a:extLst>
          </p:cNvPr>
          <p:cNvSpPr txBox="1"/>
          <p:nvPr/>
        </p:nvSpPr>
        <p:spPr>
          <a:xfrm>
            <a:off x="6126854" y="3834968"/>
            <a:ext cx="1692188" cy="646331"/>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School representative  </a:t>
            </a:r>
          </a:p>
        </p:txBody>
      </p:sp>
      <p:sp>
        <p:nvSpPr>
          <p:cNvPr id="8" name="TextBox 7">
            <a:extLst>
              <a:ext uri="{FF2B5EF4-FFF2-40B4-BE49-F238E27FC236}">
                <a16:creationId xmlns:a16="http://schemas.microsoft.com/office/drawing/2014/main" id="{78B00A19-7C88-4D00-BE29-22D8F474925E}"/>
              </a:ext>
            </a:extLst>
          </p:cNvPr>
          <p:cNvSpPr txBox="1"/>
          <p:nvPr/>
        </p:nvSpPr>
        <p:spPr>
          <a:xfrm>
            <a:off x="1967532" y="4921440"/>
            <a:ext cx="1822419" cy="369332"/>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Social worker</a:t>
            </a:r>
          </a:p>
        </p:txBody>
      </p:sp>
      <p:sp>
        <p:nvSpPr>
          <p:cNvPr id="9" name="TextBox 8">
            <a:extLst>
              <a:ext uri="{FF2B5EF4-FFF2-40B4-BE49-F238E27FC236}">
                <a16:creationId xmlns:a16="http://schemas.microsoft.com/office/drawing/2014/main" id="{54B931B9-BAB8-4231-B6B4-C9F3B6055369}"/>
              </a:ext>
            </a:extLst>
          </p:cNvPr>
          <p:cNvSpPr txBox="1"/>
          <p:nvPr/>
        </p:nvSpPr>
        <p:spPr>
          <a:xfrm>
            <a:off x="2668371" y="1609969"/>
            <a:ext cx="1729213" cy="369332"/>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Family</a:t>
            </a:r>
            <a:r>
              <a:rPr lang="en-GB" dirty="0"/>
              <a:t> </a:t>
            </a:r>
          </a:p>
        </p:txBody>
      </p:sp>
      <p:pic>
        <p:nvPicPr>
          <p:cNvPr id="15" name="Content Placeholder 14">
            <a:extLst>
              <a:ext uri="{FF2B5EF4-FFF2-40B4-BE49-F238E27FC236}">
                <a16:creationId xmlns:a16="http://schemas.microsoft.com/office/drawing/2014/main" id="{A8045378-3E7F-4D13-BB78-F28628A8D233}"/>
              </a:ext>
            </a:extLst>
          </p:cNvPr>
          <p:cNvPicPr>
            <a:picLocks noGrp="1" noChangeAspect="1"/>
          </p:cNvPicPr>
          <p:nvPr>
            <p:ph idx="1"/>
          </p:nvPr>
        </p:nvPicPr>
        <p:blipFill>
          <a:blip r:embed="rId7"/>
          <a:stretch>
            <a:fillRect/>
          </a:stretch>
        </p:blipFill>
        <p:spPr>
          <a:xfrm>
            <a:off x="425886" y="1606473"/>
            <a:ext cx="2129890" cy="1659432"/>
          </a:xfrm>
          <a:prstGeom prst="rect">
            <a:avLst/>
          </a:prstGeom>
        </p:spPr>
      </p:pic>
    </p:spTree>
    <p:extLst>
      <p:ext uri="{BB962C8B-B14F-4D97-AF65-F5344CB8AC3E}">
        <p14:creationId xmlns:p14="http://schemas.microsoft.com/office/powerpoint/2010/main" val="358211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74638"/>
            <a:ext cx="7772400" cy="454718"/>
          </a:xfrm>
        </p:spPr>
        <p:txBody>
          <a:bodyPr>
            <a:noAutofit/>
          </a:bodyPr>
          <a:lstStyle/>
          <a:p>
            <a:pPr algn="ctr" eaLnBrk="1" hangingPunct="1"/>
            <a:r>
              <a:rPr lang="en-GB" sz="3200" cap="none" dirty="0">
                <a:latin typeface="Arial" panose="020B0604020202020204" pitchFamily="34" charset="0"/>
                <a:cs typeface="Arial" panose="020B0604020202020204" pitchFamily="34" charset="0"/>
              </a:rPr>
              <a:t> </a:t>
            </a:r>
            <a:r>
              <a:rPr lang="en-GB" sz="3200" cap="none" dirty="0">
                <a:solidFill>
                  <a:schemeClr val="tx2"/>
                </a:solidFill>
                <a:latin typeface="Arial" panose="020B0604020202020204" pitchFamily="34" charset="0"/>
                <a:cs typeface="Arial" panose="020B0604020202020204" pitchFamily="34" charset="0"/>
              </a:rPr>
              <a:t>The purpose of a core group</a:t>
            </a:r>
          </a:p>
        </p:txBody>
      </p:sp>
      <p:sp>
        <p:nvSpPr>
          <p:cNvPr id="23555" name="Rectangle 3"/>
          <p:cNvSpPr>
            <a:spLocks noGrp="1" noChangeArrowheads="1"/>
          </p:cNvSpPr>
          <p:nvPr>
            <p:ph sz="quarter" idx="1"/>
          </p:nvPr>
        </p:nvSpPr>
        <p:spPr>
          <a:xfrm>
            <a:off x="228600" y="729356"/>
            <a:ext cx="8735888" cy="5219923"/>
          </a:xfrm>
        </p:spPr>
        <p:txBody>
          <a:bodyPr>
            <a:normAutofit lnSpcReduction="10000"/>
          </a:bodyPr>
          <a:lstStyle/>
          <a:p>
            <a:pPr eaLnBrk="1" hangingPunct="1">
              <a:lnSpc>
                <a:spcPct val="150000"/>
              </a:lnSpc>
            </a:pPr>
            <a:r>
              <a:rPr lang="en-GB" dirty="0">
                <a:solidFill>
                  <a:schemeClr val="tx2"/>
                </a:solidFill>
                <a:latin typeface="Arial" panose="020B0604020202020204" pitchFamily="34" charset="0"/>
                <a:cs typeface="Arial" panose="020B0604020202020204" pitchFamily="34" charset="0"/>
              </a:rPr>
              <a:t>Reduce risks for the child </a:t>
            </a:r>
          </a:p>
          <a:p>
            <a:pPr>
              <a:lnSpc>
                <a:spcPct val="150000"/>
              </a:lnSpc>
            </a:pPr>
            <a:r>
              <a:rPr lang="en-GB" dirty="0">
                <a:solidFill>
                  <a:schemeClr val="tx2"/>
                </a:solidFill>
                <a:latin typeface="Arial" panose="020B0604020202020204" pitchFamily="34" charset="0"/>
                <a:cs typeface="Arial" panose="020B0604020202020204" pitchFamily="34" charset="0"/>
              </a:rPr>
              <a:t>Reach a point where a child protection plan is no longer required</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Develop The Plan as a detailed working tool</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Set out  actions specified in The Plan</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Engaging effectively with the family to ensure co-operation and change is occurring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Meeting regularly (at least 6</a:t>
            </a:r>
            <a:r>
              <a:rPr lang="en-GB" dirty="0">
                <a:solidFill>
                  <a:srgbClr val="FF0000"/>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weekly) to monitor progress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Providing reports for Review Conferences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Requesting a earlier conference if the plan cannot be achieved or needs to be significantly altered </a:t>
            </a: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80299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8742"/>
            <a:ext cx="7772400" cy="1143000"/>
          </a:xfrm>
        </p:spPr>
        <p:txBody>
          <a:bodyPr>
            <a:normAutofit/>
          </a:bodyPr>
          <a:lstStyle/>
          <a:p>
            <a:pPr eaLnBrk="1" hangingPunct="1"/>
            <a:r>
              <a:rPr lang="en-GB" sz="3200" cap="none" dirty="0">
                <a:solidFill>
                  <a:schemeClr val="tx2"/>
                </a:solidFill>
                <a:latin typeface="Arial" panose="020B0604020202020204" pitchFamily="34" charset="0"/>
                <a:cs typeface="Arial" panose="020B0604020202020204" pitchFamily="34" charset="0"/>
              </a:rPr>
              <a:t>Responsibilities of core group members</a:t>
            </a:r>
          </a:p>
        </p:txBody>
      </p:sp>
      <p:sp>
        <p:nvSpPr>
          <p:cNvPr id="25603" name="Rectangle 3"/>
          <p:cNvSpPr>
            <a:spLocks noGrp="1" noChangeArrowheads="1"/>
          </p:cNvSpPr>
          <p:nvPr>
            <p:ph sz="quarter" idx="1"/>
          </p:nvPr>
        </p:nvSpPr>
        <p:spPr>
          <a:xfrm>
            <a:off x="457200" y="1024731"/>
            <a:ext cx="8229600" cy="4808537"/>
          </a:xfrm>
        </p:spPr>
        <p:txBody>
          <a:bodyPr>
            <a:normAutofit fontScale="92500" lnSpcReduction="10000"/>
          </a:bodyPr>
          <a:lstStyle/>
          <a:p>
            <a:pPr>
              <a:lnSpc>
                <a:spcPct val="150000"/>
              </a:lnSpc>
            </a:pPr>
            <a:r>
              <a:rPr lang="en-GB" dirty="0">
                <a:solidFill>
                  <a:schemeClr val="tx2"/>
                </a:solidFill>
                <a:latin typeface="Arial" panose="020B0604020202020204" pitchFamily="34" charset="0"/>
                <a:cs typeface="Arial" panose="020B0604020202020204" pitchFamily="34" charset="0"/>
              </a:rPr>
              <a:t>Attend and participate in Core Group meetings, arranging for a substitute colleague to attend if they cannot.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Contribute to assessments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Carry out agreed tasks in accordance with their own agency functions and provide specialist advice </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Communicate regularly with the Lead Social Worker</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Request an earlier Core Group meeting or Review Conference, if required</a:t>
            </a:r>
          </a:p>
          <a:p>
            <a:pPr>
              <a:lnSpc>
                <a:spcPct val="150000"/>
              </a:lnSpc>
            </a:pPr>
            <a:r>
              <a:rPr lang="en-GB" dirty="0">
                <a:solidFill>
                  <a:schemeClr val="tx2"/>
                </a:solidFill>
                <a:latin typeface="Arial" panose="020B0604020202020204" pitchFamily="34" charset="0"/>
                <a:cs typeface="Arial" panose="020B0604020202020204" pitchFamily="34" charset="0"/>
              </a:rPr>
              <a:t>Help identify unmet need</a:t>
            </a:r>
          </a:p>
          <a:p>
            <a:pPr>
              <a:lnSpc>
                <a:spcPct val="150000"/>
              </a:lnSpc>
            </a:pPr>
            <a:r>
              <a:rPr lang="en-GB" dirty="0">
                <a:solidFill>
                  <a:schemeClr val="tx2"/>
                </a:solidFill>
                <a:latin typeface="Arial" panose="020B0604020202020204" pitchFamily="34" charset="0"/>
                <a:cs typeface="Arial" panose="020B0604020202020204" pitchFamily="34" charset="0"/>
              </a:rPr>
              <a:t>Maintain a child-focused agenda </a:t>
            </a:r>
          </a:p>
          <a:p>
            <a:pPr eaLnBrk="1" hangingPunct="1">
              <a:lnSpc>
                <a:spcPct val="80000"/>
              </a:lnSpc>
            </a:pPr>
            <a:endParaRPr lang="en-GB" sz="2400" dirty="0">
              <a:solidFill>
                <a:schemeClr val="tx2"/>
              </a:solidFill>
            </a:endParaRP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230612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GB" sz="3200" cap="none" dirty="0">
                <a:solidFill>
                  <a:schemeClr val="tx2"/>
                </a:solidFill>
                <a:latin typeface="Arial" panose="020B0604020202020204" pitchFamily="34" charset="0"/>
                <a:cs typeface="Arial" panose="020B0604020202020204" pitchFamily="34" charset="0"/>
              </a:rPr>
              <a:t>The lead social worker responsibility </a:t>
            </a:r>
          </a:p>
        </p:txBody>
      </p:sp>
      <p:sp>
        <p:nvSpPr>
          <p:cNvPr id="4" name="Rectangle 3"/>
          <p:cNvSpPr txBox="1">
            <a:spLocks noChangeArrowheads="1"/>
          </p:cNvSpPr>
          <p:nvPr/>
        </p:nvSpPr>
        <p:spPr>
          <a:xfrm>
            <a:off x="323528" y="1268760"/>
            <a:ext cx="8229600" cy="4808537"/>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a:lnSpc>
                <a:spcPct val="150000"/>
              </a:lnSpc>
            </a:pPr>
            <a:r>
              <a:rPr lang="en-GB" sz="2400" dirty="0">
                <a:solidFill>
                  <a:schemeClr val="tx2"/>
                </a:solidFill>
                <a:latin typeface="Arial" panose="020B0604020202020204" pitchFamily="34" charset="0"/>
                <a:cs typeface="Arial" panose="020B0604020202020204" pitchFamily="34" charset="0"/>
              </a:rPr>
              <a:t>Co-ordinating the multi-agency work</a:t>
            </a:r>
          </a:p>
          <a:p>
            <a:pPr>
              <a:lnSpc>
                <a:spcPct val="150000"/>
              </a:lnSpc>
            </a:pPr>
            <a:r>
              <a:rPr lang="en-GB" sz="2400" dirty="0">
                <a:solidFill>
                  <a:schemeClr val="tx2"/>
                </a:solidFill>
                <a:latin typeface="Arial" panose="020B0604020202020204" pitchFamily="34" charset="0"/>
                <a:cs typeface="Arial" panose="020B0604020202020204" pitchFamily="34" charset="0"/>
              </a:rPr>
              <a:t>Completing the “core” assessment</a:t>
            </a:r>
          </a:p>
          <a:p>
            <a:pPr>
              <a:lnSpc>
                <a:spcPct val="150000"/>
              </a:lnSpc>
            </a:pPr>
            <a:r>
              <a:rPr lang="en-GB" sz="2400" dirty="0">
                <a:solidFill>
                  <a:schemeClr val="tx2"/>
                </a:solidFill>
                <a:latin typeface="Arial" panose="020B0604020202020204" pitchFamily="34" charset="0"/>
                <a:cs typeface="Arial" panose="020B0604020202020204" pitchFamily="34" charset="0"/>
              </a:rPr>
              <a:t>Seeing the child regularly, reviewing their safety and ascertaining their wishes and feelings</a:t>
            </a:r>
          </a:p>
          <a:p>
            <a:pPr>
              <a:lnSpc>
                <a:spcPct val="150000"/>
              </a:lnSpc>
            </a:pPr>
            <a:r>
              <a:rPr lang="en-GB" sz="2400" dirty="0">
                <a:solidFill>
                  <a:schemeClr val="tx2"/>
                </a:solidFill>
                <a:latin typeface="Arial" panose="020B0604020202020204" pitchFamily="34" charset="0"/>
                <a:cs typeface="Arial" panose="020B0604020202020204" pitchFamily="34" charset="0"/>
              </a:rPr>
              <a:t>Keeping the child up-to-date with the Child Protection Plan</a:t>
            </a:r>
          </a:p>
          <a:p>
            <a:pPr>
              <a:lnSpc>
                <a:spcPct val="150000"/>
              </a:lnSpc>
            </a:pPr>
            <a:r>
              <a:rPr lang="en-GB" sz="2400" dirty="0">
                <a:solidFill>
                  <a:schemeClr val="tx2"/>
                </a:solidFill>
                <a:latin typeface="Arial" panose="020B0604020202020204" pitchFamily="34" charset="0"/>
                <a:cs typeface="Arial" panose="020B0604020202020204" pitchFamily="34" charset="0"/>
              </a:rPr>
              <a:t>Reviewing risk</a:t>
            </a:r>
          </a:p>
          <a:p>
            <a:pPr>
              <a:lnSpc>
                <a:spcPct val="150000"/>
              </a:lnSpc>
            </a:pPr>
            <a:r>
              <a:rPr lang="en-GB" sz="2400" dirty="0">
                <a:solidFill>
                  <a:schemeClr val="tx2"/>
                </a:solidFill>
                <a:latin typeface="Arial" panose="020B0604020202020204" pitchFamily="34" charset="0"/>
                <a:cs typeface="Arial" panose="020B0604020202020204" pitchFamily="34" charset="0"/>
              </a:rPr>
              <a:t>Commissioning any specialist contribution</a:t>
            </a:r>
          </a:p>
          <a:p>
            <a:pPr>
              <a:lnSpc>
                <a:spcPct val="80000"/>
              </a:lnSpc>
            </a:pPr>
            <a:endParaRPr lang="en-GB" sz="3200" dirty="0">
              <a:solidFill>
                <a:schemeClr val="tx2"/>
              </a:solidFill>
            </a:endParaRP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64194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dirty="0">
                <a:solidFill>
                  <a:schemeClr val="tx2"/>
                </a:solidFill>
                <a:latin typeface="Arial" panose="020B0604020202020204" pitchFamily="34" charset="0"/>
                <a:cs typeface="Arial" panose="020B0604020202020204" pitchFamily="34" charset="0"/>
              </a:rPr>
              <a:t>Aim of the Training</a:t>
            </a:r>
          </a:p>
        </p:txBody>
      </p:sp>
      <p:sp>
        <p:nvSpPr>
          <p:cNvPr id="6147" name="Rectangle 3"/>
          <p:cNvSpPr>
            <a:spLocks noGrp="1" noChangeArrowheads="1"/>
          </p:cNvSpPr>
          <p:nvPr>
            <p:ph sz="quarter" idx="1"/>
          </p:nvPr>
        </p:nvSpPr>
        <p:spPr/>
        <p:txBody>
          <a:bodyPr/>
          <a:lstStyle/>
          <a:p>
            <a:pPr>
              <a:lnSpc>
                <a:spcPct val="150000"/>
              </a:lnSpc>
              <a:buNone/>
            </a:pPr>
            <a:r>
              <a:rPr lang="en-GB" sz="3600" dirty="0">
                <a:solidFill>
                  <a:schemeClr val="tx2"/>
                </a:solidFill>
              </a:rPr>
              <a:t>	</a:t>
            </a:r>
            <a:r>
              <a:rPr lang="en-GB" sz="3200" dirty="0">
                <a:solidFill>
                  <a:schemeClr val="tx2"/>
                </a:solidFill>
                <a:latin typeface="Arial" panose="020B0604020202020204" pitchFamily="34" charset="0"/>
                <a:cs typeface="Arial" panose="020B0604020202020204" pitchFamily="34" charset="0"/>
              </a:rPr>
              <a:t>To provide knowledge and skills in preparing for and making a positive contribution to child protection conferences and core groups</a:t>
            </a:r>
          </a:p>
          <a:p>
            <a:pPr algn="ctr" eaLnBrk="1" hangingPunct="1">
              <a:buFont typeface="Wingdings" pitchFamily="2" charset="2"/>
              <a:buNone/>
            </a:pPr>
            <a:endParaRPr lang="en-GB" sz="3600" dirty="0">
              <a:solidFill>
                <a:schemeClr val="tx2"/>
              </a:solidFill>
            </a:endParaRPr>
          </a:p>
        </p:txBody>
      </p:sp>
      <p:sp>
        <p:nvSpPr>
          <p:cNvPr id="2" name="Footer Placeholder 1"/>
          <p:cNvSpPr>
            <a:spLocks noGrp="1"/>
          </p:cNvSpPr>
          <p:nvPr>
            <p:ph type="ftr" sz="quarter" idx="11"/>
          </p:nvPr>
        </p:nvSpPr>
        <p:spPr>
          <a:xfrm>
            <a:off x="107504" y="6381329"/>
            <a:ext cx="3016696" cy="400472"/>
          </a:xfrm>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115552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B2D19-FA46-4D9F-A490-5B40457AA8D0}"/>
              </a:ext>
            </a:extLst>
          </p:cNvPr>
          <p:cNvSpPr txBox="1"/>
          <p:nvPr/>
        </p:nvSpPr>
        <p:spPr>
          <a:xfrm>
            <a:off x="539552" y="476672"/>
            <a:ext cx="3600400" cy="4062651"/>
          </a:xfrm>
          <a:prstGeom prst="rect">
            <a:avLst/>
          </a:prstGeom>
          <a:noFill/>
        </p:spPr>
        <p:txBody>
          <a:bodyPr wrap="square" rtlCol="0">
            <a:spAutoFit/>
          </a:bodyPr>
          <a:lstStyle/>
          <a:p>
            <a:r>
              <a:rPr lang="en-GB" sz="2400" dirty="0">
                <a:solidFill>
                  <a:schemeClr val="tx2"/>
                </a:solidFill>
                <a:latin typeface="Arial" panose="020B0604020202020204" pitchFamily="34" charset="0"/>
                <a:cs typeface="Arial" panose="020B0604020202020204" pitchFamily="34" charset="0"/>
              </a:rPr>
              <a:t>Setting smart goals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Content Placeholder 5">
            <a:extLst>
              <a:ext uri="{FF2B5EF4-FFF2-40B4-BE49-F238E27FC236}">
                <a16:creationId xmlns:a16="http://schemas.microsoft.com/office/drawing/2014/main" id="{D98415D0-785E-4A62-82DF-61BB5CF8EAD1}"/>
              </a:ext>
            </a:extLst>
          </p:cNvPr>
          <p:cNvPicPr>
            <a:picLocks noGrp="1" noChangeAspect="1"/>
          </p:cNvPicPr>
          <p:nvPr>
            <p:ph idx="1"/>
          </p:nvPr>
        </p:nvPicPr>
        <p:blipFill>
          <a:blip r:embed="rId3"/>
          <a:stretch>
            <a:fillRect/>
          </a:stretch>
        </p:blipFill>
        <p:spPr>
          <a:xfrm>
            <a:off x="1979712" y="995616"/>
            <a:ext cx="5040559" cy="4675782"/>
          </a:xfrm>
          <a:prstGeom prst="rect">
            <a:avLst/>
          </a:prstGeom>
        </p:spPr>
      </p:pic>
    </p:spTree>
    <p:extLst>
      <p:ext uri="{BB962C8B-B14F-4D97-AF65-F5344CB8AC3E}">
        <p14:creationId xmlns:p14="http://schemas.microsoft.com/office/powerpoint/2010/main" val="3236963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cap="none" dirty="0">
                <a:solidFill>
                  <a:schemeClr val="tx2"/>
                </a:solidFill>
                <a:latin typeface="Arial" panose="020B0604020202020204" pitchFamily="34" charset="0"/>
                <a:cs typeface="Arial" panose="020B0604020202020204" pitchFamily="34" charset="0"/>
              </a:rPr>
              <a:t>Why should we </a:t>
            </a:r>
            <a:br>
              <a:rPr lang="en-GB" sz="3200" cap="none" dirty="0">
                <a:solidFill>
                  <a:schemeClr val="tx2"/>
                </a:solidFill>
                <a:latin typeface="Arial" panose="020B0604020202020204" pitchFamily="34" charset="0"/>
                <a:cs typeface="Arial" panose="020B0604020202020204" pitchFamily="34" charset="0"/>
              </a:rPr>
            </a:br>
            <a:r>
              <a:rPr lang="en-GB" sz="3200" cap="none" dirty="0">
                <a:solidFill>
                  <a:schemeClr val="tx2"/>
                </a:solidFill>
                <a:latin typeface="Arial" panose="020B0604020202020204" pitchFamily="34" charset="0"/>
                <a:cs typeface="Arial" panose="020B0604020202020204" pitchFamily="34" charset="0"/>
              </a:rPr>
              <a:t>have a contingency plan</a:t>
            </a:r>
          </a:p>
        </p:txBody>
      </p:sp>
      <p:sp>
        <p:nvSpPr>
          <p:cNvPr id="5" name="TextBox 4"/>
          <p:cNvSpPr txBox="1"/>
          <p:nvPr/>
        </p:nvSpPr>
        <p:spPr>
          <a:xfrm>
            <a:off x="228734" y="1490008"/>
            <a:ext cx="8229466" cy="4109330"/>
          </a:xfrm>
          <a:prstGeom prst="rect">
            <a:avLst/>
          </a:prstGeom>
          <a:noFill/>
        </p:spPr>
        <p:txBody>
          <a:bodyPr wrap="square" rtlCol="0">
            <a:spAutoFit/>
          </a:bodyPr>
          <a:lstStyle/>
          <a:p>
            <a:pPr>
              <a:lnSpc>
                <a:spcPct val="150000"/>
              </a:lnSpc>
            </a:pPr>
            <a:r>
              <a:rPr lang="en-GB" sz="1600" dirty="0">
                <a:solidFill>
                  <a:schemeClr val="tx2"/>
                </a:solidFill>
                <a:latin typeface="Arial" panose="020B0604020202020204" pitchFamily="34" charset="0"/>
                <a:cs typeface="Arial" panose="020B0604020202020204" pitchFamily="34" charset="0"/>
              </a:rPr>
              <a:t>Contingency Planning is essential particularly when working with potential crisis situations and as part of Transfer and Closing Summaries. </a:t>
            </a:r>
          </a:p>
          <a:p>
            <a:pPr>
              <a:lnSpc>
                <a:spcPct val="150000"/>
              </a:lnSpc>
            </a:pPr>
            <a:r>
              <a:rPr lang="en-GB" sz="1600" dirty="0">
                <a:solidFill>
                  <a:schemeClr val="tx2"/>
                </a:solidFill>
                <a:latin typeface="Arial" panose="020B0604020202020204" pitchFamily="34" charset="0"/>
                <a:cs typeface="Arial" panose="020B0604020202020204" pitchFamily="34" charset="0"/>
              </a:rPr>
              <a:t>Professionals and families need to be aware when certain situations will lead to major concerns. </a:t>
            </a:r>
          </a:p>
          <a:p>
            <a:pPr>
              <a:lnSpc>
                <a:spcPct val="150000"/>
              </a:lnSpc>
            </a:pPr>
            <a:r>
              <a:rPr lang="en-GB" sz="1600" dirty="0">
                <a:solidFill>
                  <a:schemeClr val="tx2"/>
                </a:solidFill>
                <a:latin typeface="Arial" panose="020B0604020202020204" pitchFamily="34" charset="0"/>
                <a:cs typeface="Arial" panose="020B0604020202020204" pitchFamily="34" charset="0"/>
              </a:rPr>
              <a:t>For example:-</a:t>
            </a:r>
          </a:p>
          <a:p>
            <a:pPr>
              <a:lnSpc>
                <a:spcPct val="150000"/>
              </a:lnSpc>
            </a:pPr>
            <a:r>
              <a:rPr lang="en-GB" sz="1600" dirty="0">
                <a:solidFill>
                  <a:schemeClr val="tx2"/>
                </a:solidFill>
                <a:latin typeface="Arial" panose="020B0604020202020204" pitchFamily="34" charset="0"/>
                <a:cs typeface="Arial" panose="020B0604020202020204" pitchFamily="34" charset="0"/>
              </a:rPr>
              <a:t>A parent with mental health issues who when stable is able to look after themselves, but when unstable can deteriorate rapidly and become a danger to themselves and their children. </a:t>
            </a:r>
          </a:p>
          <a:p>
            <a:pPr>
              <a:lnSpc>
                <a:spcPct val="150000"/>
              </a:lnSpc>
            </a:pPr>
            <a:r>
              <a:rPr lang="en-GB" sz="1600" dirty="0">
                <a:solidFill>
                  <a:schemeClr val="tx2"/>
                </a:solidFill>
                <a:latin typeface="Arial" panose="020B0604020202020204" pitchFamily="34" charset="0"/>
                <a:cs typeface="Arial" panose="020B0604020202020204" pitchFamily="34" charset="0"/>
              </a:rPr>
              <a:t>A number of Safeguarding Practice Reviews locally and nationally have highlighted the lack of Contingency Plans through to complex situations outlined in Child Protection Plans.</a:t>
            </a:r>
          </a:p>
        </p:txBody>
      </p:sp>
      <p:pic>
        <p:nvPicPr>
          <p:cNvPr id="1026" name="Picture 2" descr="http://www.n2growth.com/blog/wp-content/uploads/2009/12/1plan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02268"/>
            <a:ext cx="1991487" cy="103114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dirty="0"/>
              <a:t>Copyright © Kirklees Safeguarding Children Partnership August 2019</a:t>
            </a:r>
          </a:p>
          <a:p>
            <a:endParaRPr lang="en-GB" dirty="0"/>
          </a:p>
        </p:txBody>
      </p:sp>
      <p:sp>
        <p:nvSpPr>
          <p:cNvPr id="4" name="TextBox 3">
            <a:extLst>
              <a:ext uri="{FF2B5EF4-FFF2-40B4-BE49-F238E27FC236}">
                <a16:creationId xmlns:a16="http://schemas.microsoft.com/office/drawing/2014/main" id="{CCC2230A-37E3-4379-B5DA-5D90DD01F182}"/>
              </a:ext>
            </a:extLst>
          </p:cNvPr>
          <p:cNvSpPr txBox="1"/>
          <p:nvPr/>
        </p:nvSpPr>
        <p:spPr>
          <a:xfrm>
            <a:off x="6084168" y="5517232"/>
            <a:ext cx="3312368" cy="523220"/>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This will be covered in detail in the classroom course  </a:t>
            </a:r>
          </a:p>
        </p:txBody>
      </p:sp>
    </p:spTree>
    <p:extLst>
      <p:ext uri="{BB962C8B-B14F-4D97-AF65-F5344CB8AC3E}">
        <p14:creationId xmlns:p14="http://schemas.microsoft.com/office/powerpoint/2010/main" val="2993506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9E05-BC9A-4196-A2E7-C053BFAE228D}"/>
              </a:ext>
            </a:extLst>
          </p:cNvPr>
          <p:cNvSpPr>
            <a:spLocks noGrp="1"/>
          </p:cNvSpPr>
          <p:nvPr>
            <p:ph type="title"/>
          </p:nvPr>
        </p:nvSpPr>
        <p:spPr/>
        <p:txBody>
          <a:bodyPr>
            <a:normAutofit fontScale="90000"/>
          </a:bodyPr>
          <a:lstStyle/>
          <a:p>
            <a:r>
              <a:rPr lang="en-GB" cap="none" dirty="0">
                <a:solidFill>
                  <a:schemeClr val="tx2"/>
                </a:solidFill>
                <a:latin typeface="Arial" panose="020B0604020202020204" pitchFamily="34" charset="0"/>
                <a:cs typeface="Arial" panose="020B0604020202020204" pitchFamily="34" charset="0"/>
              </a:rPr>
              <a:t>What should be in a contingency plan? </a:t>
            </a:r>
          </a:p>
        </p:txBody>
      </p:sp>
      <p:sp>
        <p:nvSpPr>
          <p:cNvPr id="3" name="Content Placeholder 2">
            <a:extLst>
              <a:ext uri="{FF2B5EF4-FFF2-40B4-BE49-F238E27FC236}">
                <a16:creationId xmlns:a16="http://schemas.microsoft.com/office/drawing/2014/main" id="{D255E853-7534-49C3-97F7-FAA922E1DBEA}"/>
              </a:ext>
            </a:extLst>
          </p:cNvPr>
          <p:cNvSpPr>
            <a:spLocks noGrp="1"/>
          </p:cNvSpPr>
          <p:nvPr>
            <p:ph idx="1"/>
          </p:nvPr>
        </p:nvSpPr>
        <p:spPr/>
        <p:txBody>
          <a:bodyPr>
            <a:normAutofit/>
          </a:bodyPr>
          <a:lstStyle/>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Contingency Plans can be relatively simple. In such cases it would be appropriate to record the Contingency Plan on the child's electronic record making it explicit that it is a Contingency Plan. The Plan should state what needs to happen in a given set of circumstances.</a:t>
            </a:r>
          </a:p>
          <a:p>
            <a:pPr marL="68580" indent="0">
              <a:lnSpc>
                <a:spcPct val="150000"/>
              </a:lnSpc>
              <a:buNone/>
            </a:pPr>
            <a:r>
              <a:rPr lang="en-GB" dirty="0">
                <a:solidFill>
                  <a:schemeClr val="tx2"/>
                </a:solidFill>
                <a:latin typeface="Arial" panose="020B0604020202020204" pitchFamily="34" charset="0"/>
                <a:cs typeface="Arial" panose="020B0604020202020204" pitchFamily="34" charset="0"/>
              </a:rPr>
              <a:t>For example: Contingency Plan – grandparents are appropriate alternative carers should the mother become unwell.</a:t>
            </a:r>
          </a:p>
        </p:txBody>
      </p:sp>
      <p:sp>
        <p:nvSpPr>
          <p:cNvPr id="4" name="Footer Placeholder 3">
            <a:extLst>
              <a:ext uri="{FF2B5EF4-FFF2-40B4-BE49-F238E27FC236}">
                <a16:creationId xmlns:a16="http://schemas.microsoft.com/office/drawing/2014/main" id="{A9C7DBB6-1E0F-42A7-A4B3-3F492A21C34E}"/>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139973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eaLnBrk="1" hangingPunct="1"/>
            <a:r>
              <a:rPr lang="en-GB" sz="2800" dirty="0">
                <a:solidFill>
                  <a:schemeClr val="tx2"/>
                </a:solidFill>
                <a:latin typeface="Arial" panose="020B0604020202020204" pitchFamily="34" charset="0"/>
                <a:cs typeface="Arial" panose="020B0604020202020204" pitchFamily="34" charset="0"/>
              </a:rPr>
              <a:t>Child Protection Review Conferences</a:t>
            </a:r>
          </a:p>
        </p:txBody>
      </p:sp>
      <p:sp>
        <p:nvSpPr>
          <p:cNvPr id="35843" name="Rectangle 3"/>
          <p:cNvSpPr>
            <a:spLocks noGrp="1" noChangeArrowheads="1"/>
          </p:cNvSpPr>
          <p:nvPr>
            <p:ph sz="quarter" idx="1"/>
          </p:nvPr>
        </p:nvSpPr>
        <p:spPr/>
        <p:txBody>
          <a:bodyPr>
            <a:normAutofit fontScale="85000" lnSpcReduction="10000"/>
          </a:bodyPr>
          <a:lstStyle/>
          <a:p>
            <a:pPr eaLnBrk="1" hangingPunct="1">
              <a:lnSpc>
                <a:spcPct val="150000"/>
              </a:lnSpc>
            </a:pPr>
            <a:r>
              <a:rPr lang="en-GB" sz="2400" dirty="0">
                <a:solidFill>
                  <a:schemeClr val="tx2"/>
                </a:solidFill>
                <a:latin typeface="Arial" panose="020B0604020202020204" pitchFamily="34" charset="0"/>
                <a:cs typeface="Arial" panose="020B0604020202020204" pitchFamily="34" charset="0"/>
              </a:rPr>
              <a:t>Considers if the child remains at risk of harm and whether any action needed to safeguard</a:t>
            </a:r>
          </a:p>
          <a:p>
            <a:pPr eaLnBrk="1" hangingPunct="1">
              <a:lnSpc>
                <a:spcPct val="150000"/>
              </a:lnSpc>
            </a:pPr>
            <a:r>
              <a:rPr lang="en-GB" sz="2400" dirty="0">
                <a:solidFill>
                  <a:schemeClr val="tx2"/>
                </a:solidFill>
                <a:latin typeface="Arial" panose="020B0604020202020204" pitchFamily="34" charset="0"/>
                <a:cs typeface="Arial" panose="020B0604020202020204" pitchFamily="34" charset="0"/>
              </a:rPr>
              <a:t>Considers if category of registration remains appropriate</a:t>
            </a:r>
          </a:p>
          <a:p>
            <a:pPr eaLnBrk="1" hangingPunct="1">
              <a:lnSpc>
                <a:spcPct val="150000"/>
              </a:lnSpc>
            </a:pPr>
            <a:r>
              <a:rPr lang="en-GB" sz="2400" dirty="0">
                <a:solidFill>
                  <a:schemeClr val="tx2"/>
                </a:solidFill>
                <a:latin typeface="Arial" panose="020B0604020202020204" pitchFamily="34" charset="0"/>
                <a:cs typeface="Arial" panose="020B0604020202020204" pitchFamily="34" charset="0"/>
              </a:rPr>
              <a:t>Reviews Child Protection Plan and information from core group/core assessment</a:t>
            </a:r>
          </a:p>
          <a:p>
            <a:pPr eaLnBrk="1" hangingPunct="1">
              <a:lnSpc>
                <a:spcPct val="150000"/>
              </a:lnSpc>
            </a:pPr>
            <a:r>
              <a:rPr lang="en-GB" sz="2400" dirty="0">
                <a:solidFill>
                  <a:schemeClr val="tx2"/>
                </a:solidFill>
                <a:latin typeface="Arial" panose="020B0604020202020204" pitchFamily="34" charset="0"/>
                <a:cs typeface="Arial" panose="020B0604020202020204" pitchFamily="34" charset="0"/>
              </a:rPr>
              <a:t>Held 3 months after Initial conference and thereafter every 6 months until child no longer at risk of significant harm/further action needed</a:t>
            </a: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232010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GB" sz="3200" dirty="0">
                <a:solidFill>
                  <a:schemeClr val="tx2"/>
                </a:solidFill>
                <a:latin typeface="Arial" panose="020B0604020202020204" pitchFamily="34" charset="0"/>
                <a:cs typeface="Arial" panose="020B0604020202020204" pitchFamily="34" charset="0"/>
              </a:rPr>
              <a:t>Why child protection plans Can fail…</a:t>
            </a:r>
          </a:p>
        </p:txBody>
      </p:sp>
      <p:sp>
        <p:nvSpPr>
          <p:cNvPr id="4" name="Rectangle 3"/>
          <p:cNvSpPr>
            <a:spLocks noGrp="1" noChangeArrowheads="1"/>
          </p:cNvSpPr>
          <p:nvPr>
            <p:ph sz="quarter" idx="1"/>
          </p:nvPr>
        </p:nvSpPr>
        <p:spPr>
          <a:xfrm>
            <a:off x="395536" y="1628800"/>
            <a:ext cx="8208912" cy="3888432"/>
          </a:xfrm>
        </p:spPr>
        <p:txBody>
          <a:bodyPr>
            <a:normAutofit fontScale="92500" lnSpcReduction="20000"/>
          </a:bodyPr>
          <a:lstStyle/>
          <a:p>
            <a:pPr eaLnBrk="1" hangingPunct="1">
              <a:lnSpc>
                <a:spcPct val="150000"/>
              </a:lnSpc>
            </a:pPr>
            <a:r>
              <a:rPr lang="en-GB" dirty="0">
                <a:solidFill>
                  <a:schemeClr val="tx2"/>
                </a:solidFill>
                <a:latin typeface="Arial" panose="020B0604020202020204" pitchFamily="34" charset="0"/>
                <a:cs typeface="Arial" panose="020B0604020202020204" pitchFamily="34" charset="0"/>
              </a:rPr>
              <a:t>No clear purpose or direction</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No monitoring or measuring of success</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Details left to discretion of one worker</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Plan listed what was on offer without reconsideration of family needs</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Plan not adhered to by family or professionals</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No clear communication with family</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No consideration as to who was best placed to work with the family</a:t>
            </a:r>
          </a:p>
          <a:p>
            <a:pPr eaLnBrk="1" hangingPunct="1">
              <a:lnSpc>
                <a:spcPct val="150000"/>
              </a:lnSpc>
            </a:pPr>
            <a:r>
              <a:rPr lang="en-GB" dirty="0">
                <a:solidFill>
                  <a:schemeClr val="tx2"/>
                </a:solidFill>
                <a:latin typeface="Arial" panose="020B0604020202020204" pitchFamily="34" charset="0"/>
                <a:cs typeface="Arial" panose="020B0604020202020204" pitchFamily="34" charset="0"/>
              </a:rPr>
              <a:t>No clear time scales or aims</a:t>
            </a: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35753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536" y="274638"/>
            <a:ext cx="8062664" cy="490066"/>
          </a:xfrm>
        </p:spPr>
        <p:txBody>
          <a:bodyPr>
            <a:noAutofit/>
          </a:bodyPr>
          <a:lstStyle/>
          <a:p>
            <a:pPr eaLnBrk="1" hangingPunct="1"/>
            <a:r>
              <a:rPr lang="en-GB" sz="2800" b="1" cap="none" dirty="0">
                <a:solidFill>
                  <a:schemeClr val="tx2"/>
                </a:solidFill>
                <a:latin typeface="Arial" panose="020B0604020202020204" pitchFamily="34" charset="0"/>
                <a:cs typeface="Arial" panose="020B0604020202020204" pitchFamily="34" charset="0"/>
              </a:rPr>
              <a:t>Criteria for discontinuing plan</a:t>
            </a:r>
          </a:p>
        </p:txBody>
      </p:sp>
      <p:sp>
        <p:nvSpPr>
          <p:cNvPr id="36867" name="Rectangle 3"/>
          <p:cNvSpPr>
            <a:spLocks noGrp="1" noChangeArrowheads="1"/>
          </p:cNvSpPr>
          <p:nvPr>
            <p:ph sz="quarter" idx="1"/>
          </p:nvPr>
        </p:nvSpPr>
        <p:spPr>
          <a:xfrm>
            <a:off x="395536" y="764704"/>
            <a:ext cx="8060432" cy="5544616"/>
          </a:xfrm>
        </p:spPr>
        <p:txBody>
          <a:bodyPr>
            <a:normAutofit/>
          </a:bodyPr>
          <a:lstStyle/>
          <a:p>
            <a:pPr marL="68580" indent="0">
              <a:lnSpc>
                <a:spcPct val="150000"/>
              </a:lnSpc>
              <a:buNone/>
            </a:pPr>
            <a:r>
              <a:rPr lang="en-GB" b="1" dirty="0">
                <a:solidFill>
                  <a:schemeClr val="tx2"/>
                </a:solidFill>
                <a:latin typeface="Arial" panose="020B0604020202020204" pitchFamily="34" charset="0"/>
                <a:cs typeface="Arial" panose="020B0604020202020204" pitchFamily="34" charset="0"/>
              </a:rPr>
              <a:t>A child should no longer be the subject of a child protection plan if:</a:t>
            </a:r>
          </a:p>
          <a:p>
            <a:pPr>
              <a:lnSpc>
                <a:spcPct val="150000"/>
              </a:lnSpc>
            </a:pPr>
            <a:r>
              <a:rPr lang="en-GB" sz="1800" dirty="0">
                <a:solidFill>
                  <a:schemeClr val="tx2"/>
                </a:solidFill>
                <a:latin typeface="Arial" panose="020B0604020202020204" pitchFamily="34" charset="0"/>
                <a:cs typeface="Arial" panose="020B0604020202020204" pitchFamily="34" charset="0"/>
              </a:rPr>
              <a:t>It is judged that the child is no longer continuing to, or is likely to, suffer significant harm and therefore no longer requires safeguarding by means of a child protection plan;</a:t>
            </a:r>
          </a:p>
          <a:p>
            <a:pPr>
              <a:lnSpc>
                <a:spcPct val="150000"/>
              </a:lnSpc>
            </a:pPr>
            <a:r>
              <a:rPr lang="en-GB" sz="1800" dirty="0">
                <a:solidFill>
                  <a:schemeClr val="tx2"/>
                </a:solidFill>
                <a:latin typeface="Arial" panose="020B0604020202020204" pitchFamily="34" charset="0"/>
                <a:cs typeface="Arial" panose="020B0604020202020204" pitchFamily="34" charset="0"/>
              </a:rPr>
              <a:t>The child and family have moved permanently to another local authority area. </a:t>
            </a:r>
          </a:p>
          <a:p>
            <a:pPr>
              <a:lnSpc>
                <a:spcPct val="150000"/>
              </a:lnSpc>
            </a:pPr>
            <a:r>
              <a:rPr lang="en-GB" sz="1800" dirty="0">
                <a:solidFill>
                  <a:schemeClr val="tx2"/>
                </a:solidFill>
                <a:latin typeface="Arial" panose="020B0604020202020204" pitchFamily="34" charset="0"/>
                <a:cs typeface="Arial" panose="020B0604020202020204" pitchFamily="34" charset="0"/>
              </a:rPr>
              <a:t>The child has reached 18 years of age </a:t>
            </a:r>
          </a:p>
          <a:p>
            <a:pPr>
              <a:lnSpc>
                <a:spcPct val="150000"/>
              </a:lnSpc>
            </a:pPr>
            <a:r>
              <a:rPr lang="en-GB" sz="1800" dirty="0">
                <a:solidFill>
                  <a:schemeClr val="tx2"/>
                </a:solidFill>
                <a:latin typeface="Arial" panose="020B0604020202020204" pitchFamily="34" charset="0"/>
                <a:cs typeface="Arial" panose="020B0604020202020204" pitchFamily="34" charset="0"/>
              </a:rPr>
              <a:t>The child has died </a:t>
            </a:r>
          </a:p>
          <a:p>
            <a:pPr>
              <a:lnSpc>
                <a:spcPct val="150000"/>
              </a:lnSpc>
            </a:pPr>
            <a:r>
              <a:rPr lang="en-GB" sz="1800" dirty="0">
                <a:solidFill>
                  <a:schemeClr val="tx2"/>
                </a:solidFill>
                <a:latin typeface="Arial" panose="020B0604020202020204" pitchFamily="34" charset="0"/>
                <a:cs typeface="Arial" panose="020B0604020202020204" pitchFamily="34" charset="0"/>
              </a:rPr>
              <a:t>The child has permanently left the United Kingdom.	</a:t>
            </a:r>
          </a:p>
        </p:txBody>
      </p:sp>
      <p:sp>
        <p:nvSpPr>
          <p:cNvPr id="2" name="Footer Placeholder 1"/>
          <p:cNvSpPr>
            <a:spLocks noGrp="1"/>
          </p:cNvSpPr>
          <p:nvPr>
            <p:ph type="ftr" sz="quarter" idx="11"/>
          </p:nvPr>
        </p:nvSpPr>
        <p:spPr>
          <a:xfrm>
            <a:off x="179512" y="6126757"/>
            <a:ext cx="3327648" cy="365125"/>
          </a:xfrm>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2854183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4CC8-D027-4E71-9D24-652C491DB0E6}"/>
              </a:ext>
            </a:extLst>
          </p:cNvPr>
          <p:cNvSpPr>
            <a:spLocks noGrp="1"/>
          </p:cNvSpPr>
          <p:nvPr>
            <p:ph type="title"/>
          </p:nvPr>
        </p:nvSpPr>
        <p:spPr/>
        <p:txBody>
          <a:bodyPr/>
          <a:lstStyle/>
          <a:p>
            <a:r>
              <a:rPr lang="en-GB" cap="none" dirty="0">
                <a:solidFill>
                  <a:schemeClr val="tx2"/>
                </a:solidFill>
                <a:latin typeface="Arial" panose="020B0604020202020204" pitchFamily="34" charset="0"/>
                <a:cs typeface="Arial" panose="020B0604020202020204" pitchFamily="34" charset="0"/>
              </a:rPr>
              <a:t>Test yourself </a:t>
            </a:r>
          </a:p>
        </p:txBody>
      </p:sp>
      <p:sp>
        <p:nvSpPr>
          <p:cNvPr id="3" name="Content Placeholder 2">
            <a:extLst>
              <a:ext uri="{FF2B5EF4-FFF2-40B4-BE49-F238E27FC236}">
                <a16:creationId xmlns:a16="http://schemas.microsoft.com/office/drawing/2014/main" id="{143B895A-440C-4A15-BD72-165F4272F77D}"/>
              </a:ext>
            </a:extLst>
          </p:cNvPr>
          <p:cNvSpPr>
            <a:spLocks noGrp="1"/>
          </p:cNvSpPr>
          <p:nvPr>
            <p:ph idx="1"/>
          </p:nvPr>
        </p:nvSpPr>
        <p:spPr>
          <a:xfrm>
            <a:off x="685800" y="1268760"/>
            <a:ext cx="7772400" cy="3733800"/>
          </a:xfrm>
        </p:spPr>
        <p:txBody>
          <a:bodyPr/>
          <a:lstStyle/>
          <a:p>
            <a:pPr marL="68580" indent="0">
              <a:buNone/>
            </a:pPr>
            <a:r>
              <a:rPr lang="en-GB" dirty="0">
                <a:solidFill>
                  <a:schemeClr val="tx2"/>
                </a:solidFill>
                <a:latin typeface="Arial" panose="020B0604020202020204" pitchFamily="34" charset="0"/>
                <a:cs typeface="Arial" panose="020B0604020202020204" pitchFamily="34" charset="0"/>
              </a:rPr>
              <a:t>1.Name three ways in which Strengthening families approach can bring about change with families?</a:t>
            </a:r>
          </a:p>
          <a:p>
            <a:pPr marL="68580" indent="0">
              <a:buNone/>
            </a:pPr>
            <a:r>
              <a:rPr lang="en-GB" dirty="0">
                <a:solidFill>
                  <a:schemeClr val="tx2"/>
                </a:solidFill>
                <a:latin typeface="Arial" panose="020B0604020202020204" pitchFamily="34" charset="0"/>
                <a:cs typeface="Arial" panose="020B0604020202020204" pitchFamily="34" charset="0"/>
              </a:rPr>
              <a:t>2. How many days in advance should your report for a case conference be submitted?</a:t>
            </a:r>
          </a:p>
          <a:p>
            <a:pPr marL="68580" indent="0">
              <a:buNone/>
            </a:pPr>
            <a:r>
              <a:rPr lang="en-GB" dirty="0">
                <a:solidFill>
                  <a:schemeClr val="tx2"/>
                </a:solidFill>
                <a:latin typeface="Arial" panose="020B0604020202020204" pitchFamily="34" charset="0"/>
                <a:cs typeface="Arial" panose="020B0604020202020204" pitchFamily="34" charset="0"/>
              </a:rPr>
              <a:t>3. What is the preferred room layout for a case conference?</a:t>
            </a:r>
          </a:p>
          <a:p>
            <a:pPr marL="68580" indent="0">
              <a:buNone/>
            </a:pPr>
            <a:r>
              <a:rPr lang="en-GB" dirty="0">
                <a:solidFill>
                  <a:schemeClr val="tx2"/>
                </a:solidFill>
                <a:latin typeface="Arial" panose="020B0604020202020204" pitchFamily="34" charset="0"/>
                <a:cs typeface="Arial" panose="020B0604020202020204" pitchFamily="34" charset="0"/>
              </a:rPr>
              <a:t>4. Do children attend a case conference?</a:t>
            </a:r>
          </a:p>
          <a:p>
            <a:pPr marL="68580" indent="0">
              <a:buNone/>
            </a:pPr>
            <a:r>
              <a:rPr lang="en-GB" dirty="0">
                <a:solidFill>
                  <a:schemeClr val="tx2"/>
                </a:solidFill>
                <a:latin typeface="Arial" panose="020B0604020202020204" pitchFamily="34" charset="0"/>
                <a:cs typeface="Arial" panose="020B0604020202020204" pitchFamily="34" charset="0"/>
              </a:rPr>
              <a:t>5. Name the useful tool that captures the voice of the child</a:t>
            </a:r>
          </a:p>
          <a:p>
            <a:pPr marL="68580" indent="0">
              <a:buNone/>
            </a:pPr>
            <a:r>
              <a:rPr lang="en-GB" dirty="0">
                <a:solidFill>
                  <a:schemeClr val="tx2"/>
                </a:solidFill>
                <a:latin typeface="Arial" panose="020B0604020202020204" pitchFamily="34" charset="0"/>
                <a:cs typeface="Arial" panose="020B0604020202020204" pitchFamily="34" charset="0"/>
              </a:rPr>
              <a:t>6. What are Danger Statements? </a:t>
            </a:r>
          </a:p>
          <a:p>
            <a:pPr marL="68580" indent="0">
              <a:buNone/>
            </a:pPr>
            <a:r>
              <a:rPr lang="en-GB" dirty="0">
                <a:solidFill>
                  <a:schemeClr val="tx2"/>
                </a:solidFill>
                <a:latin typeface="Arial" panose="020B0604020202020204" pitchFamily="34" charset="0"/>
                <a:cs typeface="Arial" panose="020B0604020202020204" pitchFamily="34" charset="0"/>
              </a:rPr>
              <a:t>7. Name two criteria for discontinuing a plan.</a:t>
            </a:r>
          </a:p>
          <a:p>
            <a:endParaRPr lang="en-GB" dirty="0">
              <a:solidFill>
                <a:schemeClr val="tx2"/>
              </a:solidFill>
              <a:latin typeface="Arial" panose="020B0604020202020204" pitchFamily="34"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334A4210-FE7D-423F-9B5F-976DD3FB41ED}"/>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1953368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CFB9-3446-460E-89CE-B00C8D824384}"/>
              </a:ext>
            </a:extLst>
          </p:cNvPr>
          <p:cNvSpPr>
            <a:spLocks noGrp="1"/>
          </p:cNvSpPr>
          <p:nvPr>
            <p:ph type="title"/>
          </p:nvPr>
        </p:nvSpPr>
        <p:spPr>
          <a:xfrm>
            <a:off x="685800" y="274638"/>
            <a:ext cx="7772400" cy="562074"/>
          </a:xfrm>
        </p:spPr>
        <p:txBody>
          <a:bodyPr>
            <a:normAutofit fontScale="90000"/>
          </a:bodyPr>
          <a:lstStyle/>
          <a:p>
            <a:r>
              <a:rPr lang="en-GB" sz="2800" dirty="0">
                <a:solidFill>
                  <a:schemeClr val="tx2"/>
                </a:solidFill>
                <a:latin typeface="Arial" panose="020B0604020202020204" pitchFamily="34" charset="0"/>
                <a:cs typeface="Arial" panose="020B0604020202020204" pitchFamily="34" charset="0"/>
              </a:rPr>
              <a:t>Answers</a:t>
            </a:r>
            <a:r>
              <a:rPr lang="en-GB" dirty="0"/>
              <a:t> </a:t>
            </a:r>
          </a:p>
        </p:txBody>
      </p:sp>
      <p:sp>
        <p:nvSpPr>
          <p:cNvPr id="3" name="Content Placeholder 2">
            <a:extLst>
              <a:ext uri="{FF2B5EF4-FFF2-40B4-BE49-F238E27FC236}">
                <a16:creationId xmlns:a16="http://schemas.microsoft.com/office/drawing/2014/main" id="{BCA2FD64-2B10-47CE-906C-16AF89220B8E}"/>
              </a:ext>
            </a:extLst>
          </p:cNvPr>
          <p:cNvSpPr>
            <a:spLocks noGrp="1"/>
          </p:cNvSpPr>
          <p:nvPr>
            <p:ph idx="1"/>
          </p:nvPr>
        </p:nvSpPr>
        <p:spPr>
          <a:xfrm>
            <a:off x="250520" y="913496"/>
            <a:ext cx="8425935" cy="4603736"/>
          </a:xfrm>
        </p:spPr>
        <p:txBody>
          <a:bodyPr>
            <a:normAutofit fontScale="85000" lnSpcReduction="20000"/>
          </a:bodyPr>
          <a:lstStyle/>
          <a:p>
            <a:pPr marL="68580" indent="0">
              <a:buNone/>
            </a:pPr>
            <a:r>
              <a:rPr lang="en-GB" b="1" dirty="0">
                <a:solidFill>
                  <a:schemeClr val="tx2"/>
                </a:solidFill>
                <a:latin typeface="Arial" panose="020B0604020202020204" pitchFamily="34" charset="0"/>
                <a:cs typeface="Arial" panose="020B0604020202020204" pitchFamily="34" charset="0"/>
              </a:rPr>
              <a:t>1</a:t>
            </a:r>
            <a:r>
              <a:rPr lang="en-GB" dirty="0">
                <a:solidFill>
                  <a:schemeClr val="tx2"/>
                </a:solidFill>
                <a:latin typeface="Arial" panose="020B0604020202020204" pitchFamily="34" charset="0"/>
                <a:cs typeface="Arial" panose="020B0604020202020204" pitchFamily="34" charset="0"/>
              </a:rPr>
              <a:t>.</a:t>
            </a:r>
            <a:r>
              <a:rPr lang="en-GB" sz="2100" dirty="0">
                <a:solidFill>
                  <a:schemeClr val="tx2"/>
                </a:solidFill>
                <a:latin typeface="Arial" panose="020B0604020202020204" pitchFamily="34" charset="0"/>
                <a:cs typeface="Arial" panose="020B0604020202020204" pitchFamily="34" charset="0"/>
              </a:rPr>
              <a:t>Child – focused and family orientated, Clear communication &amp; expectations, Maintain a focus on safety, Respect and co-operation, All families have strengths</a:t>
            </a:r>
          </a:p>
          <a:p>
            <a:pPr marL="68580" indent="0">
              <a:buNone/>
            </a:pPr>
            <a:r>
              <a:rPr lang="en-GB" sz="2100" b="1" dirty="0">
                <a:solidFill>
                  <a:schemeClr val="tx2"/>
                </a:solidFill>
                <a:latin typeface="Arial" panose="020B0604020202020204" pitchFamily="34" charset="0"/>
                <a:cs typeface="Arial" panose="020B0604020202020204" pitchFamily="34" charset="0"/>
              </a:rPr>
              <a:t>2. </a:t>
            </a:r>
            <a:r>
              <a:rPr lang="en-GB" sz="2100" dirty="0">
                <a:solidFill>
                  <a:schemeClr val="tx2"/>
                </a:solidFill>
                <a:latin typeface="Arial" panose="020B0604020202020204" pitchFamily="34" charset="0"/>
                <a:cs typeface="Arial" panose="020B0604020202020204" pitchFamily="34" charset="0"/>
              </a:rPr>
              <a:t>Your report needs to be received by the conference team at least  working days in advance of the conference for the Chair to review and copies to be made.</a:t>
            </a:r>
          </a:p>
          <a:p>
            <a:pPr marL="68580" indent="0">
              <a:buNone/>
            </a:pPr>
            <a:r>
              <a:rPr lang="en-GB" sz="2100" b="1" dirty="0">
                <a:solidFill>
                  <a:schemeClr val="tx2"/>
                </a:solidFill>
                <a:latin typeface="Arial" panose="020B0604020202020204" pitchFamily="34" charset="0"/>
                <a:cs typeface="Arial" panose="020B0604020202020204" pitchFamily="34" charset="0"/>
              </a:rPr>
              <a:t>3</a:t>
            </a:r>
            <a:r>
              <a:rPr lang="en-GB" sz="2100" dirty="0">
                <a:solidFill>
                  <a:schemeClr val="tx2"/>
                </a:solidFill>
                <a:latin typeface="Arial" panose="020B0604020202020204" pitchFamily="34" charset="0"/>
                <a:cs typeface="Arial" panose="020B0604020202020204" pitchFamily="34" charset="0"/>
              </a:rPr>
              <a:t>. Horse shoe style </a:t>
            </a:r>
          </a:p>
          <a:p>
            <a:pPr marL="68580" indent="0">
              <a:buNone/>
            </a:pPr>
            <a:r>
              <a:rPr lang="en-GB" sz="2100" b="1" dirty="0">
                <a:solidFill>
                  <a:schemeClr val="tx2"/>
                </a:solidFill>
                <a:latin typeface="Arial" panose="020B0604020202020204" pitchFamily="34" charset="0"/>
                <a:cs typeface="Arial" panose="020B0604020202020204" pitchFamily="34" charset="0"/>
              </a:rPr>
              <a:t>4</a:t>
            </a:r>
            <a:r>
              <a:rPr lang="en-GB" sz="2100" dirty="0">
                <a:solidFill>
                  <a:schemeClr val="tx2"/>
                </a:solidFill>
                <a:latin typeface="Arial" panose="020B0604020202020204" pitchFamily="34" charset="0"/>
                <a:cs typeface="Arial" panose="020B0604020202020204" pitchFamily="34" charset="0"/>
              </a:rPr>
              <a:t>. Yes so their voice can be heard and they feel part of the process</a:t>
            </a:r>
          </a:p>
          <a:p>
            <a:pPr marL="68580" indent="0">
              <a:buNone/>
            </a:pPr>
            <a:r>
              <a:rPr lang="en-GB" sz="2100" b="1" dirty="0">
                <a:solidFill>
                  <a:schemeClr val="tx2"/>
                </a:solidFill>
                <a:latin typeface="Arial" panose="020B0604020202020204" pitchFamily="34" charset="0"/>
                <a:cs typeface="Arial" panose="020B0604020202020204" pitchFamily="34" charset="0"/>
              </a:rPr>
              <a:t>5</a:t>
            </a:r>
            <a:r>
              <a:rPr lang="en-GB" sz="2100" dirty="0">
                <a:solidFill>
                  <a:schemeClr val="tx2"/>
                </a:solidFill>
                <a:latin typeface="Arial" panose="020B0604020202020204" pitchFamily="34" charset="0"/>
                <a:cs typeface="Arial" panose="020B0604020202020204" pitchFamily="34" charset="0"/>
              </a:rPr>
              <a:t>. Three houses  </a:t>
            </a:r>
          </a:p>
          <a:p>
            <a:pPr marL="68580" indent="0">
              <a:buNone/>
            </a:pPr>
            <a:r>
              <a:rPr lang="en-GB" sz="2100" b="1" dirty="0">
                <a:solidFill>
                  <a:schemeClr val="tx2"/>
                </a:solidFill>
                <a:latin typeface="Arial" panose="020B0604020202020204" pitchFamily="34" charset="0"/>
                <a:cs typeface="Arial" panose="020B0604020202020204" pitchFamily="34" charset="0"/>
              </a:rPr>
              <a:t>6. </a:t>
            </a:r>
            <a:r>
              <a:rPr lang="en-GB" sz="2100" dirty="0">
                <a:solidFill>
                  <a:schemeClr val="tx2"/>
                </a:solidFill>
                <a:latin typeface="Arial" panose="020B0604020202020204" pitchFamily="34" charset="0"/>
                <a:cs typeface="Arial" panose="020B0604020202020204" pitchFamily="34" charset="0"/>
              </a:rPr>
              <a:t>Danger statement's clearly identify the impact about what may happen to the child in their parents' care if their (parents) behaviours do not change. </a:t>
            </a:r>
          </a:p>
          <a:p>
            <a:pPr marL="68580" indent="0">
              <a:buNone/>
            </a:pPr>
            <a:r>
              <a:rPr lang="en-GB" sz="2100" b="1" dirty="0">
                <a:solidFill>
                  <a:schemeClr val="tx2"/>
                </a:solidFill>
                <a:latin typeface="Arial" panose="020B0604020202020204" pitchFamily="34" charset="0"/>
                <a:cs typeface="Arial" panose="020B0604020202020204" pitchFamily="34" charset="0"/>
              </a:rPr>
              <a:t>7</a:t>
            </a:r>
            <a:r>
              <a:rPr lang="en-GB" sz="2100" dirty="0">
                <a:solidFill>
                  <a:schemeClr val="tx2"/>
                </a:solidFill>
                <a:latin typeface="Arial" panose="020B0604020202020204" pitchFamily="34" charset="0"/>
                <a:cs typeface="Arial" panose="020B0604020202020204" pitchFamily="34" charset="0"/>
              </a:rPr>
              <a:t>. It is judged that the child is no longer continuing to, or is likely to, suffer significant harm and therefore no longer requires safeguarding by means of a child protection plan;</a:t>
            </a:r>
          </a:p>
          <a:p>
            <a:pPr marL="68580" indent="0">
              <a:buNone/>
            </a:pPr>
            <a:r>
              <a:rPr lang="en-GB" sz="2100" dirty="0">
                <a:solidFill>
                  <a:schemeClr val="tx2"/>
                </a:solidFill>
                <a:latin typeface="Arial" panose="020B0604020202020204" pitchFamily="34" charset="0"/>
                <a:cs typeface="Arial" panose="020B0604020202020204" pitchFamily="34" charset="0"/>
              </a:rPr>
              <a:t>The child and family have moved permanently to another local authority area. </a:t>
            </a:r>
          </a:p>
          <a:p>
            <a:pPr marL="68580" indent="0">
              <a:buNone/>
            </a:pPr>
            <a:r>
              <a:rPr lang="en-GB" sz="2100" dirty="0">
                <a:solidFill>
                  <a:schemeClr val="tx2"/>
                </a:solidFill>
                <a:latin typeface="Arial" panose="020B0604020202020204" pitchFamily="34" charset="0"/>
                <a:cs typeface="Arial" panose="020B0604020202020204" pitchFamily="34" charset="0"/>
              </a:rPr>
              <a:t>The child has reached 18 years of age </a:t>
            </a:r>
          </a:p>
          <a:p>
            <a:pPr marL="68580" indent="0">
              <a:buNone/>
            </a:pPr>
            <a:r>
              <a:rPr lang="en-GB" sz="2100" dirty="0">
                <a:solidFill>
                  <a:schemeClr val="tx2"/>
                </a:solidFill>
                <a:latin typeface="Arial" panose="020B0604020202020204" pitchFamily="34" charset="0"/>
                <a:cs typeface="Arial" panose="020B0604020202020204" pitchFamily="34" charset="0"/>
              </a:rPr>
              <a:t>The child has died </a:t>
            </a:r>
          </a:p>
          <a:p>
            <a:pPr marL="68580" indent="0">
              <a:buNone/>
            </a:pPr>
            <a:r>
              <a:rPr lang="en-GB" sz="2100" dirty="0">
                <a:solidFill>
                  <a:schemeClr val="tx2"/>
                </a:solidFill>
                <a:latin typeface="Arial" panose="020B0604020202020204" pitchFamily="34" charset="0"/>
                <a:cs typeface="Arial" panose="020B0604020202020204" pitchFamily="34" charset="0"/>
              </a:rPr>
              <a:t>The child has permanently left the United Kingdom.</a:t>
            </a:r>
          </a:p>
          <a:p>
            <a:pPr marL="68580" indent="0">
              <a:buNone/>
            </a:pPr>
            <a:endParaRPr lang="en-GB" dirty="0">
              <a:solidFill>
                <a:schemeClr val="tx2"/>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D626941-56BB-4F78-95CE-D2D3CF4166F9}"/>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60227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E507-6202-47E9-B6B7-6C9D305F966D}"/>
              </a:ext>
            </a:extLst>
          </p:cNvPr>
          <p:cNvSpPr>
            <a:spLocks noGrp="1"/>
          </p:cNvSpPr>
          <p:nvPr>
            <p:ph type="title"/>
          </p:nvPr>
        </p:nvSpPr>
        <p:spPr/>
        <p:txBody>
          <a:bodyPr>
            <a:normAutofit fontScale="90000"/>
          </a:bodyPr>
          <a:lstStyle/>
          <a:p>
            <a:r>
              <a:rPr lang="en-GB" cap="none" dirty="0">
                <a:solidFill>
                  <a:schemeClr val="tx2"/>
                </a:solidFill>
                <a:latin typeface="Arial" panose="020B0604020202020204" pitchFamily="34" charset="0"/>
                <a:cs typeface="Arial" panose="020B0604020202020204" pitchFamily="34" charset="0"/>
              </a:rPr>
              <a:t>Suggested further reading to explore by yourself </a:t>
            </a:r>
          </a:p>
        </p:txBody>
      </p:sp>
      <p:sp>
        <p:nvSpPr>
          <p:cNvPr id="3" name="Content Placeholder 2">
            <a:extLst>
              <a:ext uri="{FF2B5EF4-FFF2-40B4-BE49-F238E27FC236}">
                <a16:creationId xmlns:a16="http://schemas.microsoft.com/office/drawing/2014/main" id="{9BFEBE35-9F06-4B3A-B453-3E25231B3FAE}"/>
              </a:ext>
            </a:extLst>
          </p:cNvPr>
          <p:cNvSpPr>
            <a:spLocks noGrp="1"/>
          </p:cNvSpPr>
          <p:nvPr>
            <p:ph idx="1"/>
          </p:nvPr>
        </p:nvSpPr>
        <p:spPr>
          <a:xfrm>
            <a:off x="650504" y="1562100"/>
            <a:ext cx="7772400" cy="3733800"/>
          </a:xfrm>
        </p:spPr>
        <p:txBody>
          <a:bodyPr/>
          <a:lstStyle/>
          <a:p>
            <a:pPr>
              <a:lnSpc>
                <a:spcPct val="150000"/>
              </a:lnSpc>
            </a:pPr>
            <a:r>
              <a:rPr lang="en-GB" sz="2400" dirty="0">
                <a:solidFill>
                  <a:schemeClr val="tx2"/>
                </a:solidFill>
                <a:latin typeface="Arial" panose="020B0604020202020204" pitchFamily="34" charset="0"/>
                <a:cs typeface="Arial" panose="020B0604020202020204" pitchFamily="34" charset="0"/>
              </a:rPr>
              <a:t>Kirklees Safeguarding Children Partnership (Procedures)</a:t>
            </a:r>
          </a:p>
          <a:p>
            <a:pPr>
              <a:lnSpc>
                <a:spcPct val="150000"/>
              </a:lnSpc>
            </a:pPr>
            <a:r>
              <a:rPr lang="en-GB" sz="2400" dirty="0">
                <a:solidFill>
                  <a:schemeClr val="tx2"/>
                </a:solidFill>
                <a:latin typeface="Arial" panose="020B0604020202020204" pitchFamily="34" charset="0"/>
                <a:cs typeface="Arial" panose="020B0604020202020204" pitchFamily="34" charset="0"/>
              </a:rPr>
              <a:t>Three Houses template </a:t>
            </a:r>
            <a:r>
              <a:rPr lang="en-GB" sz="2400" dirty="0">
                <a:solidFill>
                  <a:schemeClr val="tx2"/>
                </a:solidFill>
                <a:latin typeface="Arial" panose="020B0604020202020204" pitchFamily="34" charset="0"/>
                <a:cs typeface="Arial" panose="020B0604020202020204" pitchFamily="34" charset="0"/>
                <a:hlinkClick r:id="rId2"/>
              </a:rPr>
              <a:t>www.socialworkerstoolbox.com/the-three-houses-template</a:t>
            </a:r>
            <a:r>
              <a:rPr lang="en-GB" sz="2400" dirty="0">
                <a:solidFill>
                  <a:schemeClr val="tx2"/>
                </a:solidFill>
                <a:latin typeface="Arial" panose="020B0604020202020204" pitchFamily="34" charset="0"/>
                <a:cs typeface="Arial" panose="020B0604020202020204" pitchFamily="34" charset="0"/>
              </a:rPr>
              <a:t> </a:t>
            </a:r>
          </a:p>
          <a:p>
            <a:pPr>
              <a:lnSpc>
                <a:spcPct val="150000"/>
              </a:lnSpc>
            </a:pPr>
            <a:r>
              <a:rPr lang="en-GB" sz="2400" dirty="0">
                <a:solidFill>
                  <a:schemeClr val="tx2"/>
                </a:solidFill>
                <a:latin typeface="Arial" panose="020B0604020202020204" pitchFamily="34" charset="0"/>
                <a:cs typeface="Arial" panose="020B0604020202020204" pitchFamily="34" charset="0"/>
              </a:rPr>
              <a:t>     Research into Practice (Danger statements) </a:t>
            </a:r>
          </a:p>
          <a:p>
            <a:endParaRPr lang="en-GB" dirty="0">
              <a:solidFill>
                <a:schemeClr val="tx2"/>
              </a:solidFill>
              <a:latin typeface="Arial" panose="020B0604020202020204" pitchFamily="34" charset="0"/>
              <a:cs typeface="Arial" panose="020B0604020202020204" pitchFamily="34" charset="0"/>
            </a:endParaRPr>
          </a:p>
          <a:p>
            <a:pPr marL="68580" indent="0">
              <a:buNone/>
            </a:pPr>
            <a:endParaRPr lang="en-GB" dirty="0"/>
          </a:p>
        </p:txBody>
      </p:sp>
      <p:sp>
        <p:nvSpPr>
          <p:cNvPr id="4" name="Footer Placeholder 3">
            <a:extLst>
              <a:ext uri="{FF2B5EF4-FFF2-40B4-BE49-F238E27FC236}">
                <a16:creationId xmlns:a16="http://schemas.microsoft.com/office/drawing/2014/main" id="{49065269-CB41-432C-9503-939D9502EFFE}"/>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171775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4636-FAF7-4650-9918-1752B71CB548}"/>
              </a:ext>
            </a:extLst>
          </p:cNvPr>
          <p:cNvSpPr>
            <a:spLocks noGrp="1"/>
          </p:cNvSpPr>
          <p:nvPr>
            <p:ph type="title"/>
          </p:nvPr>
        </p:nvSpPr>
        <p:spPr/>
        <p:txBody>
          <a:bodyPr/>
          <a:lstStyle/>
          <a:p>
            <a:r>
              <a:rPr lang="en-GB" cap="none" dirty="0">
                <a:solidFill>
                  <a:schemeClr val="tx2"/>
                </a:solidFill>
                <a:latin typeface="Arial" panose="020B0604020202020204" pitchFamily="34" charset="0"/>
                <a:cs typeface="Arial" panose="020B0604020202020204" pitchFamily="34" charset="0"/>
              </a:rPr>
              <a:t>Further courses </a:t>
            </a:r>
          </a:p>
        </p:txBody>
      </p:sp>
      <p:sp>
        <p:nvSpPr>
          <p:cNvPr id="3" name="Content Placeholder 2">
            <a:extLst>
              <a:ext uri="{FF2B5EF4-FFF2-40B4-BE49-F238E27FC236}">
                <a16:creationId xmlns:a16="http://schemas.microsoft.com/office/drawing/2014/main" id="{77FC8E20-A9E8-4CD8-BAC1-B849D85F6B68}"/>
              </a:ext>
            </a:extLst>
          </p:cNvPr>
          <p:cNvSpPr>
            <a:spLocks noGrp="1"/>
          </p:cNvSpPr>
          <p:nvPr>
            <p:ph idx="1"/>
          </p:nvPr>
        </p:nvSpPr>
        <p:spPr/>
        <p:txBody>
          <a:bodyPr/>
          <a:lstStyle/>
          <a:p>
            <a:pPr>
              <a:lnSpc>
                <a:spcPct val="150000"/>
              </a:lnSpc>
            </a:pPr>
            <a:r>
              <a:rPr lang="en-GB" sz="2400" dirty="0">
                <a:solidFill>
                  <a:schemeClr val="tx2"/>
                </a:solidFill>
                <a:latin typeface="Arial" panose="020B0604020202020204" pitchFamily="34" charset="0"/>
                <a:cs typeface="Arial" panose="020B0604020202020204" pitchFamily="34" charset="0"/>
              </a:rPr>
              <a:t>Working together to safeguard children </a:t>
            </a:r>
          </a:p>
          <a:p>
            <a:pPr>
              <a:lnSpc>
                <a:spcPct val="150000"/>
              </a:lnSpc>
            </a:pPr>
            <a:r>
              <a:rPr lang="en-GB" sz="2400" dirty="0">
                <a:solidFill>
                  <a:schemeClr val="tx2"/>
                </a:solidFill>
                <a:latin typeface="Arial" panose="020B0604020202020204" pitchFamily="34" charset="0"/>
                <a:cs typeface="Arial" panose="020B0604020202020204" pitchFamily="34" charset="0"/>
              </a:rPr>
              <a:t>Safeguarding Skills </a:t>
            </a:r>
          </a:p>
          <a:p>
            <a:pPr>
              <a:lnSpc>
                <a:spcPct val="150000"/>
              </a:lnSpc>
            </a:pPr>
            <a:r>
              <a:rPr lang="en-GB" sz="2400" dirty="0">
                <a:solidFill>
                  <a:schemeClr val="tx2"/>
                </a:solidFill>
                <a:latin typeface="Arial" panose="020B0604020202020204" pitchFamily="34" charset="0"/>
                <a:cs typeface="Arial" panose="020B0604020202020204" pitchFamily="34" charset="0"/>
              </a:rPr>
              <a:t>Assessment and analysis skills </a:t>
            </a:r>
          </a:p>
          <a:p>
            <a:pPr marL="68580" indent="0">
              <a:buNone/>
            </a:pPr>
            <a:endParaRPr lang="en-GB" dirty="0">
              <a:solidFill>
                <a:schemeClr val="tx2"/>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AA2756E-B06B-4899-B178-E4000F9BC380}"/>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147032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GB" sz="3200" dirty="0">
                <a:solidFill>
                  <a:schemeClr val="tx2"/>
                </a:solidFill>
                <a:latin typeface="Arial" panose="020B0604020202020204" pitchFamily="34" charset="0"/>
                <a:cs typeface="Arial" panose="020B0604020202020204" pitchFamily="34" charset="0"/>
              </a:rPr>
              <a:t>Learning Outcomes</a:t>
            </a:r>
          </a:p>
        </p:txBody>
      </p:sp>
      <p:sp>
        <p:nvSpPr>
          <p:cNvPr id="7171" name="Rectangle 3"/>
          <p:cNvSpPr>
            <a:spLocks noGrp="1" noChangeArrowheads="1"/>
          </p:cNvSpPr>
          <p:nvPr>
            <p:ph sz="quarter" idx="1"/>
          </p:nvPr>
        </p:nvSpPr>
        <p:spPr>
          <a:xfrm>
            <a:off x="685800" y="1196752"/>
            <a:ext cx="8083352" cy="4104456"/>
          </a:xfrm>
        </p:spPr>
        <p:txBody>
          <a:bodyPr>
            <a:noAutofit/>
          </a:bodyPr>
          <a:lstStyle/>
          <a:p>
            <a:pPr>
              <a:lnSpc>
                <a:spcPct val="150000"/>
              </a:lnSpc>
              <a:buNone/>
            </a:pPr>
            <a:r>
              <a:rPr lang="en-GB" sz="1600" dirty="0">
                <a:solidFill>
                  <a:schemeClr val="tx2"/>
                </a:solidFill>
                <a:latin typeface="Arial" panose="020B0604020202020204" pitchFamily="34" charset="0"/>
                <a:cs typeface="Arial" panose="020B0604020202020204" pitchFamily="34" charset="0"/>
              </a:rPr>
              <a:t> By the end of the course you will be able to:</a:t>
            </a:r>
          </a:p>
          <a:p>
            <a:pPr lvl="0">
              <a:lnSpc>
                <a:spcPct val="150000"/>
              </a:lnSpc>
            </a:pPr>
            <a:r>
              <a:rPr lang="en-GB" sz="1600" dirty="0">
                <a:solidFill>
                  <a:schemeClr val="tx2"/>
                </a:solidFill>
                <a:latin typeface="Arial" panose="020B0604020202020204" pitchFamily="34" charset="0"/>
                <a:cs typeface="Arial" panose="020B0604020202020204" pitchFamily="34" charset="0"/>
              </a:rPr>
              <a:t>Explain the purpose and structure of a child protection conference and your role within it</a:t>
            </a:r>
          </a:p>
          <a:p>
            <a:pPr lvl="0">
              <a:lnSpc>
                <a:spcPct val="150000"/>
              </a:lnSpc>
            </a:pPr>
            <a:r>
              <a:rPr lang="en-GB" sz="1600" dirty="0">
                <a:solidFill>
                  <a:schemeClr val="tx2"/>
                </a:solidFill>
                <a:latin typeface="Arial" panose="020B0604020202020204" pitchFamily="34" charset="0"/>
                <a:cs typeface="Arial" panose="020B0604020202020204" pitchFamily="34" charset="0"/>
              </a:rPr>
              <a:t>Demonstrate how to be an effective participant at a child protection conference using a strengthening families approach and other good practice approaches.</a:t>
            </a:r>
            <a:endParaRPr lang="en-GB" sz="1600" dirty="0">
              <a:solidFill>
                <a:schemeClr val="tx2"/>
              </a:solidFill>
              <a:highlight>
                <a:srgbClr val="FFFF00"/>
              </a:highlight>
              <a:latin typeface="Arial" panose="020B0604020202020204" pitchFamily="34" charset="0"/>
              <a:cs typeface="Arial" panose="020B0604020202020204" pitchFamily="34" charset="0"/>
            </a:endParaRPr>
          </a:p>
          <a:p>
            <a:pPr lvl="0">
              <a:lnSpc>
                <a:spcPct val="150000"/>
              </a:lnSpc>
            </a:pPr>
            <a:r>
              <a:rPr lang="en-GB" sz="1600" dirty="0">
                <a:solidFill>
                  <a:schemeClr val="tx2"/>
                </a:solidFill>
                <a:latin typeface="Arial" panose="020B0604020202020204" pitchFamily="34" charset="0"/>
                <a:cs typeface="Arial" panose="020B0604020202020204" pitchFamily="34" charset="0"/>
              </a:rPr>
              <a:t>Describe how core groups can keep children subject to a child protection plan safe from further harm</a:t>
            </a:r>
          </a:p>
          <a:p>
            <a:pPr lvl="0">
              <a:lnSpc>
                <a:spcPct val="150000"/>
              </a:lnSpc>
            </a:pPr>
            <a:r>
              <a:rPr lang="en-GB" sz="1600" dirty="0">
                <a:solidFill>
                  <a:schemeClr val="tx2"/>
                </a:solidFill>
                <a:latin typeface="Arial" panose="020B0604020202020204" pitchFamily="34" charset="0"/>
                <a:cs typeface="Arial" panose="020B0604020202020204" pitchFamily="34" charset="0"/>
              </a:rPr>
              <a:t>Analyse information given in a child protection conference in order to accurately assess risk</a:t>
            </a:r>
          </a:p>
          <a:p>
            <a:pPr lvl="0">
              <a:lnSpc>
                <a:spcPct val="150000"/>
              </a:lnSpc>
            </a:pPr>
            <a:r>
              <a:rPr lang="en-GB" sz="1600" dirty="0">
                <a:solidFill>
                  <a:schemeClr val="tx2"/>
                </a:solidFill>
                <a:latin typeface="Arial" panose="020B0604020202020204" pitchFamily="34" charset="0"/>
                <a:cs typeface="Arial" panose="020B0604020202020204" pitchFamily="34" charset="0"/>
              </a:rPr>
              <a:t>Produce a child protection plan that effectively addresses risk</a:t>
            </a: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p:txBody>
      </p:sp>
    </p:spTree>
    <p:extLst>
      <p:ext uri="{BB962C8B-B14F-4D97-AF65-F5344CB8AC3E}">
        <p14:creationId xmlns:p14="http://schemas.microsoft.com/office/powerpoint/2010/main" val="251961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3BD7-D47E-45E3-8445-C351F896EAF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D2B76D-1892-4ACC-B97B-AB26BA288891}"/>
              </a:ext>
            </a:extLst>
          </p:cNvPr>
          <p:cNvSpPr>
            <a:spLocks noGrp="1"/>
          </p:cNvSpPr>
          <p:nvPr>
            <p:ph idx="1"/>
          </p:nvPr>
        </p:nvSpPr>
        <p:spPr/>
        <p:txBody>
          <a:bodyPr>
            <a:normAutofit/>
          </a:bodyPr>
          <a:lstStyle/>
          <a:p>
            <a:pPr marL="68580" indent="0">
              <a:buNone/>
            </a:pPr>
            <a:endParaRPr lang="en-GB" sz="4000" dirty="0">
              <a:solidFill>
                <a:schemeClr val="tx2"/>
              </a:solidFill>
              <a:latin typeface="Arial" panose="020B0604020202020204" pitchFamily="34" charset="0"/>
              <a:cs typeface="Arial" panose="020B0604020202020204" pitchFamily="34" charset="0"/>
            </a:endParaRPr>
          </a:p>
          <a:p>
            <a:pPr marL="68580" indent="0">
              <a:buNone/>
            </a:pPr>
            <a:endParaRPr lang="en-GB" sz="4000" dirty="0">
              <a:solidFill>
                <a:schemeClr val="tx2"/>
              </a:solidFill>
              <a:latin typeface="Arial" panose="020B0604020202020204" pitchFamily="34" charset="0"/>
              <a:cs typeface="Arial" panose="020B0604020202020204" pitchFamily="34" charset="0"/>
            </a:endParaRPr>
          </a:p>
          <a:p>
            <a:pPr marL="68580" indent="0" algn="ctr">
              <a:buNone/>
            </a:pPr>
            <a:r>
              <a:rPr lang="en-GB" sz="4000" dirty="0">
                <a:solidFill>
                  <a:schemeClr val="tx2"/>
                </a:solidFill>
                <a:latin typeface="Arial" panose="020B0604020202020204" pitchFamily="34" charset="0"/>
                <a:cs typeface="Arial" panose="020B0604020202020204" pitchFamily="34" charset="0"/>
              </a:rPr>
              <a:t>Thank You </a:t>
            </a:r>
          </a:p>
        </p:txBody>
      </p:sp>
      <p:sp>
        <p:nvSpPr>
          <p:cNvPr id="4" name="Footer Placeholder 3">
            <a:extLst>
              <a:ext uri="{FF2B5EF4-FFF2-40B4-BE49-F238E27FC236}">
                <a16:creationId xmlns:a16="http://schemas.microsoft.com/office/drawing/2014/main" id="{441CC1E0-AC23-488F-9AFA-3CFBA16327FB}"/>
              </a:ext>
            </a:extLst>
          </p:cNvPr>
          <p:cNvSpPr>
            <a:spLocks noGrp="1"/>
          </p:cNvSpPr>
          <p:nvPr>
            <p:ph type="ftr" sz="quarter" idx="11"/>
          </p:nvPr>
        </p:nvSpPr>
        <p:spPr/>
        <p:txBody>
          <a:bodyPr/>
          <a:lstStyle/>
          <a:p>
            <a:r>
              <a:rPr lang="en-GB"/>
              <a:t>Copyright © Kirklees Safeguarding Children Board August 2017</a:t>
            </a:r>
          </a:p>
        </p:txBody>
      </p:sp>
    </p:spTree>
    <p:extLst>
      <p:ext uri="{BB962C8B-B14F-4D97-AF65-F5344CB8AC3E}">
        <p14:creationId xmlns:p14="http://schemas.microsoft.com/office/powerpoint/2010/main" val="375677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7529513" y="6407950"/>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0" tIns="28800" rIns="57600" bIns="28800"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5</a:t>
            </a:fld>
            <a:endParaRPr lang="en-US" sz="1000" dirty="0">
              <a:solidFill>
                <a:srgbClr val="898989"/>
              </a:solidFill>
              <a:cs typeface="Calibri" charset="0"/>
            </a:endParaRPr>
          </a:p>
        </p:txBody>
      </p:sp>
      <p:sp>
        <p:nvSpPr>
          <p:cNvPr id="3076" name="Rectangle 4"/>
          <p:cNvSpPr>
            <a:spLocks noGrp="1" noChangeArrowheads="1"/>
          </p:cNvSpPr>
          <p:nvPr>
            <p:ph type="title"/>
          </p:nvPr>
        </p:nvSpPr>
        <p:spPr>
          <a:xfrm>
            <a:off x="0" y="0"/>
            <a:ext cx="9140220" cy="1160750"/>
          </a:xfrm>
          <a:effectLst>
            <a:outerShdw blurRad="76200" algn="ctr" rotWithShape="0">
              <a:schemeClr val="bg2">
                <a:alpha val="74998"/>
              </a:schemeClr>
            </a:outerShdw>
          </a:effectLst>
        </p:spPr>
        <p:txBody>
          <a:bodyPr rIns="100265">
            <a:normAutofit/>
          </a:bodyPr>
          <a:lstStyle/>
          <a:p>
            <a:pPr algn="ctr">
              <a:defRPr/>
            </a:pPr>
            <a:r>
              <a:rPr lang="en-US" sz="2800" b="1" dirty="0">
                <a:solidFill>
                  <a:srgbClr val="FFFFFF"/>
                </a:solidFill>
                <a:latin typeface="Arial" panose="020B0604020202020204" pitchFamily="34" charset="0"/>
                <a:cs typeface="Arial" panose="020B0604020202020204" pitchFamily="34" charset="0"/>
                <a:sym typeface="Dax-ExtraBold" charset="0"/>
              </a:rPr>
              <a:t> </a:t>
            </a:r>
            <a:r>
              <a:rPr lang="en-US" sz="2800" b="1" dirty="0">
                <a:solidFill>
                  <a:schemeClr val="tx2"/>
                </a:solidFill>
                <a:latin typeface="Arial" panose="020B0604020202020204" pitchFamily="34" charset="0"/>
                <a:cs typeface="Arial" panose="020B0604020202020204" pitchFamily="34" charset="0"/>
                <a:sym typeface="Dax-ExtraBold" charset="0"/>
              </a:rPr>
              <a:t>The Strengthening Families Approach</a:t>
            </a:r>
            <a:endParaRPr lang="en-US" sz="2800" b="1" dirty="0">
              <a:solidFill>
                <a:schemeClr val="tx2"/>
              </a:solidFill>
              <a:latin typeface="Arial" panose="020B0604020202020204" pitchFamily="34" charset="0"/>
              <a:ea typeface="ヒラギノ角ゴ ProN W6" charset="0"/>
              <a:cs typeface="Arial" panose="020B0604020202020204" pitchFamily="34" charset="0"/>
              <a:sym typeface="Dax-ExtraBold" charset="0"/>
            </a:endParaRPr>
          </a:p>
        </p:txBody>
      </p:sp>
      <p:sp>
        <p:nvSpPr>
          <p:cNvPr id="3081" name="Rectangle 9"/>
          <p:cNvSpPr>
            <a:spLocks/>
          </p:cNvSpPr>
          <p:nvPr/>
        </p:nvSpPr>
        <p:spPr bwMode="auto">
          <a:xfrm>
            <a:off x="481046" y="1160750"/>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2" bIns="0"/>
          <a:lstStyle/>
          <a:p>
            <a:pPr algn="ctr"/>
            <a:endParaRPr lang="en-GB" dirty="0">
              <a:solidFill>
                <a:srgbClr val="800000"/>
              </a:solidFill>
            </a:endParaRPr>
          </a:p>
        </p:txBody>
      </p:sp>
      <p:sp>
        <p:nvSpPr>
          <p:cNvPr id="14" name="Rectangle 13"/>
          <p:cNvSpPr/>
          <p:nvPr/>
        </p:nvSpPr>
        <p:spPr>
          <a:xfrm>
            <a:off x="5076056" y="5474590"/>
            <a:ext cx="4352196" cy="1077206"/>
          </a:xfrm>
          <a:prstGeom prst="rect">
            <a:avLst/>
          </a:prstGeom>
        </p:spPr>
        <p:txBody>
          <a:bodyPr wrap="square" lIns="91428" tIns="45714" rIns="91428" bIns="45714">
            <a:spAutoFit/>
          </a:bodyPr>
          <a:lstStyle/>
          <a:p>
            <a:pPr algn="ctr"/>
            <a:r>
              <a:rPr lang="en-GB" sz="2000" dirty="0">
                <a:ea typeface="MS PGothic" pitchFamily="34" charset="-128"/>
              </a:rPr>
              <a:t>Based on Signs of Safety</a:t>
            </a:r>
            <a:endParaRPr lang="en-GB" sz="2000" dirty="0"/>
          </a:p>
          <a:p>
            <a:pPr algn="ctr"/>
            <a:endParaRPr lang="en-GB" sz="2000" dirty="0"/>
          </a:p>
          <a:p>
            <a:pPr algn="ctr"/>
            <a:r>
              <a:rPr lang="en-US" sz="2400" dirty="0">
                <a:effectLst>
                  <a:outerShdw blurRad="38100" dist="38100" dir="2700000" algn="tl">
                    <a:srgbClr val="000000"/>
                  </a:outerShdw>
                </a:effectLst>
                <a:ea typeface="MS PGothic" pitchFamily="34" charset="-128"/>
              </a:rPr>
              <a:t> </a:t>
            </a:r>
            <a:endParaRPr lang="en-GB" sz="2400" dirty="0"/>
          </a:p>
        </p:txBody>
      </p:sp>
      <p:sp>
        <p:nvSpPr>
          <p:cNvPr id="8" name="Rectangle 3"/>
          <p:cNvSpPr>
            <a:spLocks noGrp="1" noChangeArrowheads="1"/>
          </p:cNvSpPr>
          <p:nvPr>
            <p:ph sz="quarter" idx="1"/>
          </p:nvPr>
        </p:nvSpPr>
        <p:spPr>
          <a:xfrm>
            <a:off x="496582" y="915096"/>
            <a:ext cx="8640960" cy="4782154"/>
          </a:xfrm>
        </p:spPr>
        <p:txBody>
          <a:bodyPr>
            <a:normAutofit fontScale="92500"/>
          </a:bodyPr>
          <a:lstStyle/>
          <a:p>
            <a:pPr marL="68580" indent="0" eaLnBrk="1" hangingPunct="1">
              <a:lnSpc>
                <a:spcPct val="150000"/>
              </a:lnSpc>
              <a:buNone/>
            </a:pPr>
            <a:r>
              <a:rPr lang="en-GB" sz="2400" dirty="0">
                <a:solidFill>
                  <a:schemeClr val="tx2"/>
                </a:solidFill>
                <a:latin typeface="Arial" panose="020B0604020202020204" pitchFamily="34" charset="0"/>
                <a:cs typeface="Arial" panose="020B0604020202020204" pitchFamily="34" charset="0"/>
              </a:rPr>
              <a:t>Relationships between professional and families are key for bringing about change.  When going into a case conference be positive and use this encounter as an opportunity for change to occur.</a:t>
            </a:r>
          </a:p>
          <a:p>
            <a:pPr marL="68580" indent="0" eaLnBrk="1" hangingPunct="1">
              <a:lnSpc>
                <a:spcPct val="150000"/>
              </a:lnSpc>
              <a:buNone/>
            </a:pPr>
            <a:r>
              <a:rPr lang="en-GB" sz="2400" dirty="0">
                <a:solidFill>
                  <a:schemeClr val="tx2"/>
                </a:solidFill>
                <a:latin typeface="Arial" panose="020B0604020202020204" pitchFamily="34" charset="0"/>
                <a:cs typeface="Arial" panose="020B0604020202020204" pitchFamily="34" charset="0"/>
              </a:rPr>
              <a:t>Strengthening families approach is designed to be used with young people and families by:-</a:t>
            </a:r>
          </a:p>
          <a:p>
            <a:pPr eaLnBrk="1" hangingPunct="1"/>
            <a:r>
              <a:rPr lang="en-GB" dirty="0">
                <a:solidFill>
                  <a:schemeClr val="tx2"/>
                </a:solidFill>
                <a:latin typeface="Arial" panose="020B0604020202020204" pitchFamily="34" charset="0"/>
                <a:cs typeface="Arial" panose="020B0604020202020204" pitchFamily="34" charset="0"/>
              </a:rPr>
              <a:t>Child – focused and family orientated</a:t>
            </a:r>
          </a:p>
          <a:p>
            <a:pPr eaLnBrk="1" hangingPunct="1"/>
            <a:r>
              <a:rPr lang="en-GB" dirty="0">
                <a:solidFill>
                  <a:schemeClr val="tx2"/>
                </a:solidFill>
                <a:latin typeface="Arial" panose="020B0604020202020204" pitchFamily="34" charset="0"/>
                <a:cs typeface="Arial" panose="020B0604020202020204" pitchFamily="34" charset="0"/>
              </a:rPr>
              <a:t>Clear communication &amp; expectations</a:t>
            </a:r>
          </a:p>
          <a:p>
            <a:pPr eaLnBrk="1" hangingPunct="1"/>
            <a:r>
              <a:rPr lang="en-GB" dirty="0">
                <a:solidFill>
                  <a:schemeClr val="tx2"/>
                </a:solidFill>
                <a:latin typeface="Arial" panose="020B0604020202020204" pitchFamily="34" charset="0"/>
                <a:cs typeface="Arial" panose="020B0604020202020204" pitchFamily="34" charset="0"/>
              </a:rPr>
              <a:t>Maintain a focus on safety</a:t>
            </a:r>
          </a:p>
          <a:p>
            <a:pPr eaLnBrk="1" hangingPunct="1"/>
            <a:r>
              <a:rPr lang="en-GB" dirty="0">
                <a:solidFill>
                  <a:schemeClr val="tx2"/>
                </a:solidFill>
                <a:latin typeface="Arial" panose="020B0604020202020204" pitchFamily="34" charset="0"/>
                <a:cs typeface="Arial" panose="020B0604020202020204" pitchFamily="34" charset="0"/>
              </a:rPr>
              <a:t>Respect and co-operation</a:t>
            </a:r>
          </a:p>
          <a:p>
            <a:pPr eaLnBrk="1" hangingPunct="1"/>
            <a:r>
              <a:rPr lang="en-GB" dirty="0">
                <a:solidFill>
                  <a:schemeClr val="tx2"/>
                </a:solidFill>
                <a:latin typeface="Arial" panose="020B0604020202020204" pitchFamily="34" charset="0"/>
                <a:cs typeface="Arial" panose="020B0604020202020204" pitchFamily="34" charset="0"/>
              </a:rPr>
              <a:t>All families have strengths</a:t>
            </a:r>
          </a:p>
          <a:p>
            <a:pPr marL="68580" indent="0" eaLnBrk="1" hangingPunct="1">
              <a:buNone/>
            </a:pPr>
            <a:endParaRPr lang="en-GB" dirty="0">
              <a:solidFill>
                <a:schemeClr val="tx2"/>
              </a:solidFill>
            </a:endParaRPr>
          </a:p>
          <a:p>
            <a:pPr eaLnBrk="1" hangingPunct="1"/>
            <a:endParaRPr lang="en-GB" dirty="0">
              <a:solidFill>
                <a:schemeClr val="tx2"/>
              </a:solidFill>
            </a:endParaRP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p:txBody>
      </p:sp>
    </p:spTree>
    <p:extLst>
      <p:ext uri="{BB962C8B-B14F-4D97-AF65-F5344CB8AC3E}">
        <p14:creationId xmlns:p14="http://schemas.microsoft.com/office/powerpoint/2010/main" val="203245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FFFFFF"/>
            </a:gs>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838200"/>
            <a:ext cx="1371600" cy="449354"/>
          </a:xfrm>
          <a:prstGeom prst="rect">
            <a:avLst/>
          </a:prstGeom>
          <a:noFill/>
          <a:ln w="9525">
            <a:solidFill>
              <a:srgbClr val="FF00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ED0F6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9" tIns="100584" rIns="17299" bIns="100584">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dirty="0">
                <a:solidFill>
                  <a:prstClr val="black"/>
                </a:solidFill>
                <a:latin typeface="Calibri" pitchFamily="34" charset="0"/>
                <a:cs typeface="Arial" charset="0"/>
              </a:rPr>
              <a:t>Harm</a:t>
            </a:r>
          </a:p>
        </p:txBody>
      </p:sp>
      <p:sp>
        <p:nvSpPr>
          <p:cNvPr id="19459" name="Text Box 3"/>
          <p:cNvSpPr txBox="1">
            <a:spLocks noChangeArrowheads="1"/>
          </p:cNvSpPr>
          <p:nvPr/>
        </p:nvSpPr>
        <p:spPr bwMode="auto">
          <a:xfrm>
            <a:off x="304800" y="2530059"/>
            <a:ext cx="1600200" cy="677108"/>
          </a:xfrm>
          <a:prstGeom prst="rect">
            <a:avLst/>
          </a:prstGeom>
          <a:noFill/>
          <a:ln w="9525">
            <a:solidFill>
              <a:srgbClr val="FF00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E925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9" tIns="91440" rIns="17299" bIns="91440" anchor="ctr" anchorCtr="1">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dirty="0">
                <a:solidFill>
                  <a:prstClr val="black"/>
                </a:solidFill>
                <a:latin typeface="Calibri" pitchFamily="34" charset="0"/>
                <a:cs typeface="Arial" charset="0"/>
              </a:rPr>
              <a:t>Danger Statements</a:t>
            </a:r>
          </a:p>
        </p:txBody>
      </p:sp>
      <p:sp>
        <p:nvSpPr>
          <p:cNvPr id="19460" name="Text Box 4"/>
          <p:cNvSpPr txBox="1">
            <a:spLocks noChangeArrowheads="1"/>
          </p:cNvSpPr>
          <p:nvPr/>
        </p:nvSpPr>
        <p:spPr bwMode="auto">
          <a:xfrm>
            <a:off x="228600" y="4191000"/>
            <a:ext cx="2057400" cy="430887"/>
          </a:xfrm>
          <a:prstGeom prst="rect">
            <a:avLst/>
          </a:prstGeom>
          <a:noFill/>
          <a:ln w="9525">
            <a:solidFill>
              <a:srgbClr val="FFCC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FFCC00"/>
            </a:extrusionClr>
          </a:sp3d>
          <a:extLst>
            <a:ext uri="{909E8E84-426E-40DD-AFC4-6F175D3DCCD1}">
              <a14:hiddenFill xmlns:a14="http://schemas.microsoft.com/office/drawing/2010/main">
                <a:solidFill>
                  <a:srgbClr val="EF276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9" tIns="91440" rIns="17299" bIns="91440">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dirty="0">
                <a:solidFill>
                  <a:prstClr val="black"/>
                </a:solidFill>
                <a:latin typeface="Calibri" pitchFamily="34" charset="0"/>
                <a:cs typeface="Arial" charset="0"/>
              </a:rPr>
              <a:t>Complicating Factors</a:t>
            </a:r>
          </a:p>
        </p:txBody>
      </p:sp>
      <p:sp>
        <p:nvSpPr>
          <p:cNvPr id="19461" name="Text Box 5"/>
          <p:cNvSpPr txBox="1">
            <a:spLocks noChangeArrowheads="1"/>
          </p:cNvSpPr>
          <p:nvPr/>
        </p:nvSpPr>
        <p:spPr bwMode="auto">
          <a:xfrm>
            <a:off x="3468624" y="4562978"/>
            <a:ext cx="1608138" cy="449354"/>
          </a:xfrm>
          <a:prstGeom prst="rect">
            <a:avLst/>
          </a:prstGeom>
          <a:noFill/>
          <a:ln w="19050">
            <a:solidFill>
              <a:srgbClr val="333399"/>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333399"/>
            </a:extrusionClr>
          </a:sp3d>
          <a:extLst>
            <a:ext uri="{909E8E84-426E-40DD-AFC4-6F175D3DCCD1}">
              <a14:hiddenFill xmlns:a14="http://schemas.microsoft.com/office/drawing/2010/main">
                <a:solidFill>
                  <a:srgbClr val="ADE16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86" tIns="100584" rIns="172986" bIns="100584">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dirty="0">
                <a:solidFill>
                  <a:prstClr val="black"/>
                </a:solidFill>
                <a:latin typeface="Calibri" pitchFamily="34" charset="0"/>
                <a:cs typeface="Arial" charset="0"/>
              </a:rPr>
              <a:t>Safety</a:t>
            </a:r>
          </a:p>
        </p:txBody>
      </p:sp>
      <p:sp>
        <p:nvSpPr>
          <p:cNvPr id="19462" name="Text Box 6"/>
          <p:cNvSpPr txBox="1">
            <a:spLocks noChangeArrowheads="1"/>
          </p:cNvSpPr>
          <p:nvPr/>
        </p:nvSpPr>
        <p:spPr bwMode="auto">
          <a:xfrm>
            <a:off x="3293441" y="951612"/>
            <a:ext cx="2311400" cy="446276"/>
          </a:xfrm>
          <a:prstGeom prst="rect">
            <a:avLst/>
          </a:prstGeom>
          <a:noFill/>
          <a:ln w="19050">
            <a:solidFill>
              <a:srgbClr val="333399"/>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333399"/>
            </a:extrusionClr>
          </a:sp3d>
          <a:extLst>
            <a:ext uri="{909E8E84-426E-40DD-AFC4-6F175D3DCCD1}">
              <a14:hiddenFill xmlns:a14="http://schemas.microsoft.com/office/drawing/2010/main">
                <a:solidFill>
                  <a:srgbClr val="A5EB2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86" tIns="137160" rIns="172986" bIns="91440" anchor="ctr">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400" dirty="0">
                <a:solidFill>
                  <a:prstClr val="black"/>
                </a:solidFill>
                <a:latin typeface="Calibri" pitchFamily="34" charset="0"/>
                <a:cs typeface="Arial" charset="0"/>
              </a:rPr>
              <a:t>Existing Strengths</a:t>
            </a:r>
            <a:endParaRPr lang="en-US" sz="1200" dirty="0">
              <a:solidFill>
                <a:prstClr val="black"/>
              </a:solidFill>
              <a:latin typeface="Calibri" pitchFamily="34" charset="0"/>
              <a:cs typeface="Arial" charset="0"/>
            </a:endParaRPr>
          </a:p>
        </p:txBody>
      </p:sp>
      <p:sp>
        <p:nvSpPr>
          <p:cNvPr id="19463" name="Line 7"/>
          <p:cNvSpPr>
            <a:spLocks noChangeShapeType="1"/>
          </p:cNvSpPr>
          <p:nvPr/>
        </p:nvSpPr>
        <p:spPr bwMode="auto">
          <a:xfrm>
            <a:off x="2555875" y="6453188"/>
            <a:ext cx="3843338" cy="0"/>
          </a:xfrm>
          <a:prstGeom prst="line">
            <a:avLst/>
          </a:prstGeom>
          <a:noFill/>
          <a:ln w="9525">
            <a:solidFill>
              <a:schemeClr val="bg2"/>
            </a:solidFill>
            <a:round/>
            <a:headEnd/>
            <a:tailEnd/>
          </a:ln>
          <a:effectLst/>
          <a:scene3d>
            <a:camera prst="legacyObliqueBottomLeft"/>
            <a:lightRig rig="legacyFlat3" dir="t"/>
          </a:scene3d>
          <a:sp3d extrusionH="100000" prstMaterial="legacyMatte">
            <a:bevelT w="13500" h="13500" prst="angle"/>
            <a:bevelB w="13500" h="13500" prst="angle"/>
            <a:extrusionClr>
              <a:schemeClr val="bg2"/>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7392" tIns="193701" rIns="387392" bIns="193701">
            <a:spAutoFit/>
            <a:flatTx/>
          </a:bodyPr>
          <a:lstStyle/>
          <a:p>
            <a:endParaRPr lang="en-GB">
              <a:solidFill>
                <a:prstClr val="black"/>
              </a:solidFill>
            </a:endParaRPr>
          </a:p>
        </p:txBody>
      </p:sp>
      <p:sp>
        <p:nvSpPr>
          <p:cNvPr id="19464" name="Text Box 8"/>
          <p:cNvSpPr txBox="1">
            <a:spLocks noChangeArrowheads="1"/>
          </p:cNvSpPr>
          <p:nvPr/>
        </p:nvSpPr>
        <p:spPr bwMode="auto">
          <a:xfrm>
            <a:off x="1963738" y="5684838"/>
            <a:ext cx="9906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6434" tIns="183222" rIns="366434" bIns="183222">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1400">
              <a:solidFill>
                <a:srgbClr val="000000"/>
              </a:solidFill>
              <a:latin typeface="Comic Sans MS" pitchFamily="66" charset="0"/>
              <a:cs typeface="Arial" charset="0"/>
            </a:endParaRPr>
          </a:p>
        </p:txBody>
      </p:sp>
      <p:sp>
        <p:nvSpPr>
          <p:cNvPr id="19465" name="Text Box 9"/>
          <p:cNvSpPr txBox="1">
            <a:spLocks noChangeArrowheads="1"/>
          </p:cNvSpPr>
          <p:nvPr/>
        </p:nvSpPr>
        <p:spPr bwMode="auto">
          <a:xfrm>
            <a:off x="1515988" y="154391"/>
            <a:ext cx="6248400" cy="509909"/>
          </a:xfrm>
          <a:prstGeom prst="rect">
            <a:avLst/>
          </a:prstGeom>
          <a:noFill/>
          <a:ln w="4127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299" tIns="8649" rIns="17299" bIns="8649">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3200" b="1" dirty="0">
                <a:solidFill>
                  <a:srgbClr val="000000"/>
                </a:solidFill>
                <a:latin typeface="Calibri" pitchFamily="34" charset="0"/>
                <a:cs typeface="Arial" charset="0"/>
              </a:rPr>
              <a:t>Strengthening Families Framework</a:t>
            </a:r>
          </a:p>
        </p:txBody>
      </p:sp>
      <p:sp>
        <p:nvSpPr>
          <p:cNvPr id="19466" name="Text Box 10"/>
          <p:cNvSpPr txBox="1">
            <a:spLocks noChangeArrowheads="1"/>
          </p:cNvSpPr>
          <p:nvPr/>
        </p:nvSpPr>
        <p:spPr bwMode="auto">
          <a:xfrm>
            <a:off x="6765694" y="836914"/>
            <a:ext cx="1897509" cy="616244"/>
          </a:xfrm>
          <a:prstGeom prst="rect">
            <a:avLst/>
          </a:prstGeom>
          <a:noFill/>
          <a:ln w="9525">
            <a:solidFill>
              <a:srgbClr val="99CC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99CC00"/>
            </a:extrusionClr>
          </a:sp3d>
          <a:extLst>
            <a:ext uri="{909E8E84-426E-40DD-AFC4-6F175D3DCCD1}">
              <a14:hiddenFill xmlns:a14="http://schemas.microsoft.com/office/drawing/2010/main">
                <a:solidFill>
                  <a:srgbClr val="ECDC4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6434" tIns="183222" rIns="366434" bIns="183222">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1600" dirty="0">
                <a:solidFill>
                  <a:prstClr val="black"/>
                </a:solidFill>
                <a:latin typeface="Calibri" pitchFamily="34" charset="0"/>
                <a:cs typeface="Arial" charset="0"/>
              </a:rPr>
              <a:t>Safety Goals</a:t>
            </a:r>
            <a:endParaRPr lang="en-US" sz="1600" dirty="0">
              <a:solidFill>
                <a:prstClr val="black"/>
              </a:solidFill>
              <a:latin typeface="Calibri" pitchFamily="34" charset="0"/>
              <a:cs typeface="Arial" charset="0"/>
            </a:endParaRPr>
          </a:p>
        </p:txBody>
      </p:sp>
      <p:sp>
        <p:nvSpPr>
          <p:cNvPr id="178187" name="Text Box 11"/>
          <p:cNvSpPr txBox="1">
            <a:spLocks noChangeArrowheads="1"/>
          </p:cNvSpPr>
          <p:nvPr/>
        </p:nvSpPr>
        <p:spPr bwMode="auto">
          <a:xfrm>
            <a:off x="304800" y="1295400"/>
            <a:ext cx="2694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Detail re: incident(s)</a:t>
            </a:r>
            <a:br>
              <a:rPr lang="en-US" sz="1600" dirty="0">
                <a:solidFill>
                  <a:prstClr val="black"/>
                </a:solidFill>
                <a:latin typeface="Calibri" pitchFamily="34" charset="0"/>
                <a:ea typeface="Arial Unicode MS" pitchFamily="34" charset="-128"/>
                <a:cs typeface="Arial Unicode MS" pitchFamily="34" charset="-128"/>
              </a:rPr>
            </a:br>
            <a:r>
              <a:rPr lang="en-US" sz="1600" dirty="0">
                <a:solidFill>
                  <a:prstClr val="black"/>
                </a:solidFill>
                <a:latin typeface="Calibri" pitchFamily="34" charset="0"/>
                <a:ea typeface="Arial Unicode MS" pitchFamily="34" charset="-128"/>
                <a:cs typeface="Arial Unicode MS" pitchFamily="34" charset="-128"/>
              </a:rPr>
              <a:t>Bringing the family to the attention of the agency.</a:t>
            </a:r>
          </a:p>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Pattern/history</a:t>
            </a:r>
          </a:p>
        </p:txBody>
      </p:sp>
      <p:sp>
        <p:nvSpPr>
          <p:cNvPr id="178189" name="Text Box 13"/>
          <p:cNvSpPr txBox="1">
            <a:spLocks noChangeArrowheads="1"/>
          </p:cNvSpPr>
          <p:nvPr/>
        </p:nvSpPr>
        <p:spPr bwMode="auto">
          <a:xfrm>
            <a:off x="3185283" y="5057593"/>
            <a:ext cx="29098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Strengths demonstrated as protection over time</a:t>
            </a:r>
          </a:p>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Pattern/history of exceptions</a:t>
            </a:r>
          </a:p>
        </p:txBody>
      </p:sp>
      <p:sp>
        <p:nvSpPr>
          <p:cNvPr id="178190" name="Text Box 14"/>
          <p:cNvSpPr txBox="1">
            <a:spLocks noChangeArrowheads="1"/>
          </p:cNvSpPr>
          <p:nvPr/>
        </p:nvSpPr>
        <p:spPr bwMode="auto">
          <a:xfrm>
            <a:off x="6629400" y="5105400"/>
            <a:ext cx="18288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1300">
              <a:solidFill>
                <a:prstClr val="black"/>
              </a:solidFill>
              <a:latin typeface="Comic Sans MS" pitchFamily="66" charset="0"/>
              <a:ea typeface="Arial Unicode MS" pitchFamily="34" charset="-128"/>
              <a:cs typeface="Arial Unicode MS" pitchFamily="34" charset="-128"/>
            </a:endParaRPr>
          </a:p>
        </p:txBody>
      </p:sp>
      <p:sp>
        <p:nvSpPr>
          <p:cNvPr id="178191" name="Text Box 15"/>
          <p:cNvSpPr txBox="1">
            <a:spLocks noChangeArrowheads="1"/>
          </p:cNvSpPr>
          <p:nvPr/>
        </p:nvSpPr>
        <p:spPr bwMode="auto">
          <a:xfrm>
            <a:off x="381000" y="3313240"/>
            <a:ext cx="21481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Risk to child(</a:t>
            </a:r>
            <a:r>
              <a:rPr lang="en-US" sz="1600" dirty="0" err="1">
                <a:solidFill>
                  <a:prstClr val="black"/>
                </a:solidFill>
                <a:latin typeface="Calibri" pitchFamily="34" charset="0"/>
                <a:ea typeface="Arial Unicode MS" pitchFamily="34" charset="-128"/>
                <a:cs typeface="Arial Unicode MS" pitchFamily="34" charset="-128"/>
              </a:rPr>
              <a:t>ren</a:t>
            </a:r>
            <a:r>
              <a:rPr lang="en-US" sz="1600" dirty="0">
                <a:solidFill>
                  <a:prstClr val="black"/>
                </a:solidFill>
                <a:latin typeface="Calibri" pitchFamily="34" charset="0"/>
                <a:ea typeface="Arial Unicode MS" pitchFamily="34" charset="-128"/>
                <a:cs typeface="Arial Unicode MS" pitchFamily="34" charset="-128"/>
              </a:rPr>
              <a:t>)</a:t>
            </a:r>
          </a:p>
          <a:p>
            <a:pPr marL="0" indent="0"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Context of risk</a:t>
            </a:r>
          </a:p>
        </p:txBody>
      </p:sp>
      <p:sp>
        <p:nvSpPr>
          <p:cNvPr id="178192" name="Text Box 16"/>
          <p:cNvSpPr txBox="1">
            <a:spLocks noChangeArrowheads="1"/>
          </p:cNvSpPr>
          <p:nvPr/>
        </p:nvSpPr>
        <p:spPr bwMode="auto">
          <a:xfrm>
            <a:off x="152400" y="4800600"/>
            <a:ext cx="319546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Condition/behaviors that contribute to greater difficulty for the family</a:t>
            </a:r>
          </a:p>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Presence of research based risk factors</a:t>
            </a:r>
          </a:p>
        </p:txBody>
      </p:sp>
      <p:sp>
        <p:nvSpPr>
          <p:cNvPr id="178193" name="Text Box 17"/>
          <p:cNvSpPr txBox="1">
            <a:spLocks noChangeArrowheads="1"/>
          </p:cNvSpPr>
          <p:nvPr/>
        </p:nvSpPr>
        <p:spPr bwMode="auto">
          <a:xfrm>
            <a:off x="2999074" y="1603176"/>
            <a:ext cx="272588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Assets, resources, capacities within family, individual/community</a:t>
            </a:r>
          </a:p>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Presence of research based protective factors</a:t>
            </a:r>
          </a:p>
        </p:txBody>
      </p:sp>
      <p:sp>
        <p:nvSpPr>
          <p:cNvPr id="19474" name="Text Box 18"/>
          <p:cNvSpPr txBox="1">
            <a:spLocks noChangeArrowheads="1"/>
          </p:cNvSpPr>
          <p:nvPr/>
        </p:nvSpPr>
        <p:spPr bwMode="auto">
          <a:xfrm>
            <a:off x="76200" y="6335530"/>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200" dirty="0">
                <a:solidFill>
                  <a:prstClr val="black"/>
                </a:solidFill>
                <a:latin typeface="Eras Medium ITC" pitchFamily="34" charset="0"/>
                <a:cs typeface="Arial" charset="0"/>
              </a:rPr>
              <a:t>Child &amp; Family Services/(</a:t>
            </a:r>
            <a:r>
              <a:rPr lang="en-US" sz="1200" dirty="0" err="1">
                <a:solidFill>
                  <a:prstClr val="black"/>
                </a:solidFill>
                <a:latin typeface="Eras Medium ITC" pitchFamily="34" charset="0"/>
                <a:cs typeface="Arial" charset="0"/>
              </a:rPr>
              <a:t>Lohrbach</a:t>
            </a:r>
            <a:r>
              <a:rPr lang="en-US" sz="1200" dirty="0">
                <a:solidFill>
                  <a:prstClr val="black"/>
                </a:solidFill>
                <a:latin typeface="Eras Medium ITC" pitchFamily="34" charset="0"/>
                <a:cs typeface="Arial" charset="0"/>
              </a:rPr>
              <a:t>)</a:t>
            </a:r>
          </a:p>
        </p:txBody>
      </p:sp>
      <p:sp>
        <p:nvSpPr>
          <p:cNvPr id="19476" name="Text Box 20"/>
          <p:cNvSpPr txBox="1">
            <a:spLocks noChangeArrowheads="1"/>
          </p:cNvSpPr>
          <p:nvPr/>
        </p:nvSpPr>
        <p:spPr bwMode="auto">
          <a:xfrm>
            <a:off x="7740650" y="3500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solidFill>
                <a:prstClr val="black"/>
              </a:solidFill>
              <a:latin typeface="Arial" charset="0"/>
              <a:cs typeface="Arial" charset="0"/>
            </a:endParaRPr>
          </a:p>
        </p:txBody>
      </p:sp>
      <p:sp>
        <p:nvSpPr>
          <p:cNvPr id="19477" name="Text Box 21"/>
          <p:cNvSpPr txBox="1">
            <a:spLocks noChangeArrowheads="1"/>
          </p:cNvSpPr>
          <p:nvPr/>
        </p:nvSpPr>
        <p:spPr bwMode="auto">
          <a:xfrm>
            <a:off x="6115435" y="1603176"/>
            <a:ext cx="2934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FontTx/>
              <a:buChar char="•"/>
            </a:pPr>
            <a:r>
              <a:rPr lang="en-GB" sz="1600" dirty="0">
                <a:solidFill>
                  <a:prstClr val="black"/>
                </a:solidFill>
                <a:latin typeface="Calibri" pitchFamily="34" charset="0"/>
                <a:cs typeface="Arial" charset="0"/>
              </a:rPr>
              <a:t>Description of the child’s care</a:t>
            </a:r>
          </a:p>
          <a:p>
            <a:pPr eaLnBrk="1" hangingPunct="1"/>
            <a:r>
              <a:rPr lang="en-GB" sz="1600" dirty="0">
                <a:solidFill>
                  <a:prstClr val="black"/>
                </a:solidFill>
                <a:latin typeface="Calibri" pitchFamily="34" charset="0"/>
                <a:cs typeface="Arial" charset="0"/>
              </a:rPr>
              <a:t>  experience in positive terms</a:t>
            </a:r>
            <a:endParaRPr lang="en-US" sz="1600" dirty="0">
              <a:solidFill>
                <a:prstClr val="black"/>
              </a:solidFill>
              <a:latin typeface="Calibri" pitchFamily="34" charset="0"/>
              <a:cs typeface="Arial" charset="0"/>
            </a:endParaRPr>
          </a:p>
        </p:txBody>
      </p:sp>
      <p:grpSp>
        <p:nvGrpSpPr>
          <p:cNvPr id="3" name="Group 2"/>
          <p:cNvGrpSpPr/>
          <p:nvPr/>
        </p:nvGrpSpPr>
        <p:grpSpPr>
          <a:xfrm>
            <a:off x="2940545" y="2964730"/>
            <a:ext cx="2664296" cy="1474415"/>
            <a:chOff x="8892480" y="2469959"/>
            <a:chExt cx="2664296" cy="1474415"/>
          </a:xfrm>
        </p:grpSpPr>
        <p:sp>
          <p:nvSpPr>
            <p:cNvPr id="2" name="Cloud 1"/>
            <p:cNvSpPr/>
            <p:nvPr/>
          </p:nvSpPr>
          <p:spPr>
            <a:xfrm>
              <a:off x="8892480" y="2469959"/>
              <a:ext cx="2664296" cy="1474415"/>
            </a:xfrm>
            <a:prstGeom prst="cloud">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475" name="Text Box 19"/>
            <p:cNvSpPr txBox="1">
              <a:spLocks noChangeArrowheads="1"/>
            </p:cNvSpPr>
            <p:nvPr/>
          </p:nvSpPr>
          <p:spPr bwMode="auto">
            <a:xfrm>
              <a:off x="9538828" y="3037889"/>
              <a:ext cx="137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600" b="1" dirty="0">
                  <a:solidFill>
                    <a:prstClr val="black"/>
                  </a:solidFill>
                  <a:latin typeface="Calibri" pitchFamily="34" charset="0"/>
                  <a:cs typeface="Arial" charset="0"/>
                </a:rPr>
                <a:t>(Grey Area)</a:t>
              </a:r>
            </a:p>
          </p:txBody>
        </p:sp>
      </p:grpSp>
      <p:sp>
        <p:nvSpPr>
          <p:cNvPr id="22" name="Text Box 10"/>
          <p:cNvSpPr txBox="1">
            <a:spLocks noChangeArrowheads="1"/>
          </p:cNvSpPr>
          <p:nvPr/>
        </p:nvSpPr>
        <p:spPr bwMode="auto">
          <a:xfrm>
            <a:off x="6755855" y="2495729"/>
            <a:ext cx="1897509" cy="616244"/>
          </a:xfrm>
          <a:prstGeom prst="rect">
            <a:avLst/>
          </a:prstGeom>
          <a:noFill/>
          <a:ln w="9525">
            <a:solidFill>
              <a:srgbClr val="99CC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99CC00"/>
            </a:extrusionClr>
          </a:sp3d>
          <a:extLst>
            <a:ext uri="{909E8E84-426E-40DD-AFC4-6F175D3DCCD1}">
              <a14:hiddenFill xmlns:a14="http://schemas.microsoft.com/office/drawing/2010/main">
                <a:solidFill>
                  <a:srgbClr val="ECDC4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6434" tIns="183222" rIns="366434" bIns="183222">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1600" dirty="0">
                <a:solidFill>
                  <a:prstClr val="black"/>
                </a:solidFill>
                <a:latin typeface="Calibri" pitchFamily="34" charset="0"/>
                <a:cs typeface="Arial" charset="0"/>
              </a:rPr>
              <a:t>Family Goals </a:t>
            </a:r>
            <a:endParaRPr lang="en-US" sz="1600" dirty="0">
              <a:solidFill>
                <a:prstClr val="black"/>
              </a:solidFill>
              <a:latin typeface="Calibri" pitchFamily="34" charset="0"/>
              <a:cs typeface="Arial" charset="0"/>
            </a:endParaRPr>
          </a:p>
        </p:txBody>
      </p:sp>
      <p:sp>
        <p:nvSpPr>
          <p:cNvPr id="23" name="Text Box 13"/>
          <p:cNvSpPr txBox="1">
            <a:spLocks noChangeArrowheads="1"/>
          </p:cNvSpPr>
          <p:nvPr/>
        </p:nvSpPr>
        <p:spPr bwMode="auto">
          <a:xfrm>
            <a:off x="6159144" y="3313240"/>
            <a:ext cx="29098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What does the family want generally and in relation to safety</a:t>
            </a:r>
          </a:p>
        </p:txBody>
      </p:sp>
      <p:sp>
        <p:nvSpPr>
          <p:cNvPr id="24" name="Text Box 10"/>
          <p:cNvSpPr txBox="1">
            <a:spLocks noChangeArrowheads="1"/>
          </p:cNvSpPr>
          <p:nvPr/>
        </p:nvSpPr>
        <p:spPr bwMode="auto">
          <a:xfrm>
            <a:off x="6733969" y="4171411"/>
            <a:ext cx="1845195" cy="616244"/>
          </a:xfrm>
          <a:prstGeom prst="rect">
            <a:avLst/>
          </a:prstGeom>
          <a:noFill/>
          <a:ln w="9525">
            <a:solidFill>
              <a:srgbClr val="99CC00"/>
            </a:solidFill>
            <a:miter lim="800000"/>
            <a:headEnd/>
            <a:tailEnd/>
          </a:ln>
          <a:effectLst/>
          <a:scene3d>
            <a:camera prst="legacyObliqueBottomLeft"/>
            <a:lightRig rig="legacyFlat3" dir="t"/>
          </a:scene3d>
          <a:sp3d extrusionH="74600" prstMaterial="legacyMatte">
            <a:bevelT w="13500" h="13500" prst="angle"/>
            <a:bevelB w="13500" h="13500" prst="angle"/>
            <a:extrusionClr>
              <a:srgbClr val="99CC00"/>
            </a:extrusionClr>
          </a:sp3d>
          <a:extLst>
            <a:ext uri="{909E8E84-426E-40DD-AFC4-6F175D3DCCD1}">
              <a14:hiddenFill xmlns:a14="http://schemas.microsoft.com/office/drawing/2010/main">
                <a:solidFill>
                  <a:srgbClr val="ECDC4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6434" tIns="183222" rIns="366434" bIns="183222">
            <a:spAutoFit/>
            <a:flatTx/>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1600" dirty="0">
                <a:solidFill>
                  <a:prstClr val="black"/>
                </a:solidFill>
                <a:latin typeface="Calibri" pitchFamily="34" charset="0"/>
                <a:cs typeface="Arial" charset="0"/>
              </a:rPr>
              <a:t>Next Steps</a:t>
            </a:r>
            <a:endParaRPr lang="en-US" sz="1600" dirty="0">
              <a:solidFill>
                <a:prstClr val="black"/>
              </a:solidFill>
              <a:latin typeface="Calibri" pitchFamily="34" charset="0"/>
              <a:cs typeface="Arial" charset="0"/>
            </a:endParaRPr>
          </a:p>
        </p:txBody>
      </p:sp>
      <p:sp>
        <p:nvSpPr>
          <p:cNvPr id="26" name="Text Box 13"/>
          <p:cNvSpPr txBox="1">
            <a:spLocks noChangeArrowheads="1"/>
          </p:cNvSpPr>
          <p:nvPr/>
        </p:nvSpPr>
        <p:spPr bwMode="auto">
          <a:xfrm>
            <a:off x="6159144" y="5180703"/>
            <a:ext cx="29098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90488" indent="-90488" eaLnBrk="1" hangingPunct="1">
              <a:spcBef>
                <a:spcPct val="50000"/>
              </a:spcBef>
              <a:buFont typeface="Arial" pitchFamily="34" charset="0"/>
              <a:buChar char="•"/>
            </a:pPr>
            <a:r>
              <a:rPr lang="en-US" sz="1600" dirty="0">
                <a:solidFill>
                  <a:prstClr val="black"/>
                </a:solidFill>
                <a:latin typeface="Calibri" pitchFamily="34" charset="0"/>
                <a:ea typeface="Arial Unicode MS" pitchFamily="34" charset="-128"/>
                <a:cs typeface="Arial Unicode MS" pitchFamily="34" charset="-128"/>
              </a:rPr>
              <a:t>What  are the next steps to be taken to move towards achieving the goal</a:t>
            </a:r>
          </a:p>
        </p:txBody>
      </p:sp>
    </p:spTree>
    <p:extLst>
      <p:ext uri="{BB962C8B-B14F-4D97-AF65-F5344CB8AC3E}">
        <p14:creationId xmlns:p14="http://schemas.microsoft.com/office/powerpoint/2010/main" val="97337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134672" cy="523903"/>
          </a:xfrm>
        </p:spPr>
        <p:txBody>
          <a:bodyPr>
            <a:normAutofit fontScale="90000"/>
          </a:bodyPr>
          <a:lstStyle/>
          <a:p>
            <a:r>
              <a:rPr lang="en-GB" dirty="0"/>
              <a:t>              Meet the Evans Family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107" y="932677"/>
            <a:ext cx="3024336" cy="195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1" r="1912"/>
          <a:stretch/>
        </p:blipFill>
        <p:spPr bwMode="auto">
          <a:xfrm>
            <a:off x="4586225" y="934689"/>
            <a:ext cx="3154128" cy="195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790" y="3407047"/>
            <a:ext cx="2495306" cy="17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89330"/>
            <a:ext cx="2448272" cy="17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7"/>
          <a:srcRect l="27681" t="28170" r="34814" b="45661"/>
          <a:stretch/>
        </p:blipFill>
        <p:spPr bwMode="auto">
          <a:xfrm>
            <a:off x="5934559" y="3407047"/>
            <a:ext cx="2453865" cy="180097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907704" y="2885862"/>
            <a:ext cx="1329138" cy="369332"/>
          </a:xfrm>
          <a:prstGeom prst="rect">
            <a:avLst/>
          </a:prstGeom>
          <a:noFill/>
        </p:spPr>
        <p:txBody>
          <a:bodyPr wrap="square" rtlCol="0">
            <a:spAutoFit/>
          </a:bodyPr>
          <a:lstStyle/>
          <a:p>
            <a:pPr algn="ctr"/>
            <a:r>
              <a:rPr lang="en-GB" dirty="0"/>
              <a:t>MUM</a:t>
            </a:r>
          </a:p>
        </p:txBody>
      </p:sp>
      <p:sp>
        <p:nvSpPr>
          <p:cNvPr id="4" name="TextBox 3"/>
          <p:cNvSpPr txBox="1"/>
          <p:nvPr/>
        </p:nvSpPr>
        <p:spPr>
          <a:xfrm>
            <a:off x="5220071" y="2893586"/>
            <a:ext cx="2668415" cy="369332"/>
          </a:xfrm>
          <a:prstGeom prst="rect">
            <a:avLst/>
          </a:prstGeom>
          <a:noFill/>
        </p:spPr>
        <p:txBody>
          <a:bodyPr wrap="square" rtlCol="0">
            <a:spAutoFit/>
          </a:bodyPr>
          <a:lstStyle/>
          <a:p>
            <a:pPr algn="ctr"/>
            <a:r>
              <a:rPr lang="en-GB" dirty="0"/>
              <a:t>DAD to </a:t>
            </a:r>
            <a:r>
              <a:rPr lang="en-GB" dirty="0" err="1"/>
              <a:t>Shireen</a:t>
            </a:r>
            <a:r>
              <a:rPr lang="en-GB" dirty="0"/>
              <a:t> and Lewis</a:t>
            </a:r>
          </a:p>
        </p:txBody>
      </p:sp>
      <p:sp>
        <p:nvSpPr>
          <p:cNvPr id="5" name="TextBox 4"/>
          <p:cNvSpPr txBox="1"/>
          <p:nvPr/>
        </p:nvSpPr>
        <p:spPr>
          <a:xfrm>
            <a:off x="791580" y="5208019"/>
            <a:ext cx="1512168" cy="369332"/>
          </a:xfrm>
          <a:prstGeom prst="rect">
            <a:avLst/>
          </a:prstGeom>
          <a:noFill/>
        </p:spPr>
        <p:txBody>
          <a:bodyPr wrap="square" rtlCol="0">
            <a:spAutoFit/>
          </a:bodyPr>
          <a:lstStyle/>
          <a:p>
            <a:r>
              <a:rPr lang="en-GB" dirty="0"/>
              <a:t>15 Years Old</a:t>
            </a:r>
          </a:p>
        </p:txBody>
      </p:sp>
      <p:sp>
        <p:nvSpPr>
          <p:cNvPr id="6" name="TextBox 5"/>
          <p:cNvSpPr txBox="1"/>
          <p:nvPr/>
        </p:nvSpPr>
        <p:spPr>
          <a:xfrm>
            <a:off x="3710857" y="5208019"/>
            <a:ext cx="1372271" cy="369332"/>
          </a:xfrm>
          <a:prstGeom prst="rect">
            <a:avLst/>
          </a:prstGeom>
          <a:noFill/>
        </p:spPr>
        <p:txBody>
          <a:bodyPr wrap="square" rtlCol="0">
            <a:spAutoFit/>
          </a:bodyPr>
          <a:lstStyle/>
          <a:p>
            <a:r>
              <a:rPr lang="en-GB" dirty="0"/>
              <a:t>10 Years Old</a:t>
            </a:r>
          </a:p>
        </p:txBody>
      </p:sp>
      <p:sp>
        <p:nvSpPr>
          <p:cNvPr id="12" name="TextBox 11"/>
          <p:cNvSpPr txBox="1"/>
          <p:nvPr/>
        </p:nvSpPr>
        <p:spPr>
          <a:xfrm>
            <a:off x="6682977" y="5229200"/>
            <a:ext cx="1372271" cy="369332"/>
          </a:xfrm>
          <a:prstGeom prst="rect">
            <a:avLst/>
          </a:prstGeom>
          <a:noFill/>
        </p:spPr>
        <p:txBody>
          <a:bodyPr wrap="square" rtlCol="0">
            <a:spAutoFit/>
          </a:bodyPr>
          <a:lstStyle/>
          <a:p>
            <a:r>
              <a:rPr lang="en-GB" dirty="0"/>
              <a:t>8 Years Old</a:t>
            </a:r>
          </a:p>
        </p:txBody>
      </p:sp>
      <p:sp>
        <p:nvSpPr>
          <p:cNvPr id="7" name="Footer Placeholder 6"/>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152253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2"/>
                </a:solidFill>
                <a:latin typeface="Arial" panose="020B0604020202020204" pitchFamily="34" charset="0"/>
                <a:cs typeface="Arial" panose="020B0604020202020204" pitchFamily="34" charset="0"/>
              </a:rPr>
              <a:t>Meet Lewis Evans….</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GB" sz="2400" dirty="0">
                <a:solidFill>
                  <a:schemeClr val="tx2"/>
                </a:solidFill>
                <a:latin typeface="Arial" panose="020B0604020202020204" pitchFamily="34" charset="0"/>
                <a:cs typeface="Arial" panose="020B0604020202020204" pitchFamily="34" charset="0"/>
              </a:rPr>
              <a:t>Lewis Evans is 8 years old. Last month the police found Lewis in a park at 1am. They took him home and his parents were unaware he was missing and did not appear overly concerned.</a:t>
            </a:r>
          </a:p>
          <a:p>
            <a:pPr>
              <a:lnSpc>
                <a:spcPct val="150000"/>
              </a:lnSpc>
            </a:pPr>
            <a:r>
              <a:rPr lang="en-GB" sz="2400" dirty="0">
                <a:solidFill>
                  <a:schemeClr val="tx2"/>
                </a:solidFill>
                <a:latin typeface="Arial" panose="020B0604020202020204" pitchFamily="34" charset="0"/>
                <a:cs typeface="Arial" panose="020B0604020202020204" pitchFamily="34" charset="0"/>
              </a:rPr>
              <a:t>The police phoned children’s social care who completed an assessment of the family.</a:t>
            </a:r>
          </a:p>
          <a:p>
            <a:pPr>
              <a:lnSpc>
                <a:spcPct val="150000"/>
              </a:lnSpc>
            </a:pPr>
            <a:r>
              <a:rPr lang="en-GB" sz="2400" dirty="0">
                <a:solidFill>
                  <a:schemeClr val="tx2"/>
                </a:solidFill>
                <a:latin typeface="Arial" panose="020B0604020202020204" pitchFamily="34" charset="0"/>
                <a:cs typeface="Arial" panose="020B0604020202020204" pitchFamily="34" charset="0"/>
              </a:rPr>
              <a:t>The strategy meeting decided to take the family to child protection conference.</a:t>
            </a:r>
          </a:p>
        </p:txBody>
      </p:sp>
      <p:sp>
        <p:nvSpPr>
          <p:cNvPr id="4" name="Footer Placeholder 3"/>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158684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013825" y="6559550"/>
            <a:ext cx="17938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7" tIns="28804" rIns="57607" bIns="28804"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fontAlgn="auto">
              <a:spcBef>
                <a:spcPts val="0"/>
              </a:spcBef>
              <a:spcAft>
                <a:spcPts val="0"/>
              </a:spcAft>
              <a:defRPr/>
            </a:pPr>
            <a:fld id="{F3DCF4B4-1B64-3E49-BEC0-FE8C7B12F442}" type="slidenum">
              <a:rPr lang="en-US" sz="1000">
                <a:solidFill>
                  <a:srgbClr val="898989"/>
                </a:solidFill>
                <a:cs typeface="Calibri" charset="0"/>
              </a:rPr>
              <a:pPr algn="ctr" fontAlgn="auto">
                <a:spcBef>
                  <a:spcPts val="0"/>
                </a:spcBef>
                <a:spcAft>
                  <a:spcPts val="0"/>
                </a:spcAft>
                <a:defRPr/>
              </a:pPr>
              <a:t>9</a:t>
            </a:fld>
            <a:endParaRPr lang="en-US" sz="1000" dirty="0">
              <a:solidFill>
                <a:srgbClr val="898989"/>
              </a:solidFill>
              <a:cs typeface="Calibri" charset="0"/>
            </a:endParaRPr>
          </a:p>
        </p:txBody>
      </p:sp>
      <p:sp>
        <p:nvSpPr>
          <p:cNvPr id="102402" name="Rectangle 9"/>
          <p:cNvSpPr>
            <a:spLocks/>
          </p:cNvSpPr>
          <p:nvPr/>
        </p:nvSpPr>
        <p:spPr bwMode="auto">
          <a:xfrm>
            <a:off x="481013" y="1160463"/>
            <a:ext cx="80597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7" bIns="0"/>
          <a:lstStyle/>
          <a:p>
            <a:pPr algn="ctr"/>
            <a:endParaRPr lang="en-GB">
              <a:solidFill>
                <a:srgbClr val="800000"/>
              </a:solidFill>
            </a:endParaRPr>
          </a:p>
        </p:txBody>
      </p:sp>
      <p:sp>
        <p:nvSpPr>
          <p:cNvPr id="12" name="Rectangle 4"/>
          <p:cNvSpPr>
            <a:spLocks noGrp="1" noChangeArrowheads="1"/>
          </p:cNvSpPr>
          <p:nvPr>
            <p:ph type="title"/>
          </p:nvPr>
        </p:nvSpPr>
        <p:spPr>
          <a:xfrm>
            <a:off x="0" y="-1"/>
            <a:ext cx="9143999" cy="1340769"/>
          </a:xfrm>
          <a:noFill/>
          <a:effectLst>
            <a:outerShdw blurRad="76200" algn="ctr" rotWithShape="0">
              <a:schemeClr val="bg2">
                <a:alpha val="74998"/>
              </a:schemeClr>
            </a:outerShdw>
          </a:effectLst>
        </p:spPr>
        <p:txBody>
          <a:bodyPr rIns="100278" rtlCol="0">
            <a:normAutofit/>
          </a:bodyPr>
          <a:lstStyle/>
          <a:p>
            <a:pPr algn="ctr" fontAlgn="auto">
              <a:spcAft>
                <a:spcPts val="0"/>
              </a:spcAft>
              <a:defRPr/>
            </a:pPr>
            <a: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t>Strengthening families:  </a:t>
            </a:r>
            <a:b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br>
            <a:r>
              <a:rPr lang="en-US" b="1" cap="none" dirty="0">
                <a:solidFill>
                  <a:schemeClr val="tx2"/>
                </a:solidFill>
                <a:latin typeface="Arial" panose="020B0604020202020204" pitchFamily="34" charset="0"/>
                <a:ea typeface="ヒラギノ角ゴ ProN W6" charset="0"/>
                <a:cs typeface="Arial" panose="020B0604020202020204" pitchFamily="34" charset="0"/>
                <a:sym typeface="Dax-ExtraBold" charset="0"/>
              </a:rPr>
              <a:t>looking for signs of safety</a:t>
            </a:r>
          </a:p>
        </p:txBody>
      </p:sp>
      <p:sp>
        <p:nvSpPr>
          <p:cNvPr id="13" name="TextBox 12"/>
          <p:cNvSpPr txBox="1">
            <a:spLocks noChangeArrowheads="1"/>
          </p:cNvSpPr>
          <p:nvPr/>
        </p:nvSpPr>
        <p:spPr bwMode="auto">
          <a:xfrm>
            <a:off x="755576" y="1916832"/>
            <a:ext cx="7682631"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a:lnSpc>
                <a:spcPct val="150000"/>
              </a:lnSpc>
            </a:pPr>
            <a:r>
              <a:rPr lang="en-GB" sz="3600" dirty="0">
                <a:solidFill>
                  <a:schemeClr val="tx2"/>
                </a:solidFill>
                <a:latin typeface="Arial" panose="020B0604020202020204" pitchFamily="34" charset="0"/>
                <a:cs typeface="Arial" panose="020B0604020202020204" pitchFamily="34" charset="0"/>
              </a:rPr>
              <a:t>Using the Lewis scenario what are you worried about…</a:t>
            </a:r>
          </a:p>
          <a:p>
            <a:pPr marL="0" indent="0"/>
            <a:endParaRPr lang="en-GB" sz="4000" dirty="0">
              <a:solidFill>
                <a:schemeClr val="tx2"/>
              </a:solidFill>
            </a:endParaRPr>
          </a:p>
        </p:txBody>
      </p:sp>
      <p:sp>
        <p:nvSpPr>
          <p:cNvPr id="2" name="Footer Placeholder 1"/>
          <p:cNvSpPr>
            <a:spLocks noGrp="1"/>
          </p:cNvSpPr>
          <p:nvPr>
            <p:ph type="ftr" sz="quarter" idx="11"/>
          </p:nvPr>
        </p:nvSpPr>
        <p:spPr/>
        <p:txBody>
          <a:bodyPr/>
          <a:lstStyle/>
          <a:p>
            <a:r>
              <a:rPr lang="en-GB" dirty="0"/>
              <a:t>Copyright © Kirklees Safeguarding Children Partnership August 2019</a:t>
            </a:r>
          </a:p>
          <a:p>
            <a:endParaRPr lang="en-GB" dirty="0"/>
          </a:p>
        </p:txBody>
      </p:sp>
    </p:spTree>
    <p:extLst>
      <p:ext uri="{BB962C8B-B14F-4D97-AF65-F5344CB8AC3E}">
        <p14:creationId xmlns:p14="http://schemas.microsoft.com/office/powerpoint/2010/main" val="3443242662"/>
      </p:ext>
    </p:extLst>
  </p:cSld>
  <p:clrMapOvr>
    <a:masterClrMapping/>
  </p:clrMapOvr>
  <p:transition spd="slow"/>
</p:sld>
</file>

<file path=ppt/theme/theme1.xml><?xml version="1.0" encoding="utf-8"?>
<a:theme xmlns:a="http://schemas.openxmlformats.org/drawingml/2006/main" name="Urban Pop">
  <a:themeElements>
    <a:clrScheme name="Custom 8">
      <a:dk1>
        <a:srgbClr val="FFFFFF"/>
      </a:dk1>
      <a:lt1>
        <a:srgbClr val="86CE24"/>
      </a:lt1>
      <a:dk2>
        <a:srgbClr val="FFFFFF"/>
      </a:dk2>
      <a:lt2>
        <a:srgbClr val="151515"/>
      </a:lt2>
      <a:accent1>
        <a:srgbClr val="86CE24"/>
      </a:accent1>
      <a:accent2>
        <a:srgbClr val="00A2E6"/>
      </a:accent2>
      <a:accent3>
        <a:srgbClr val="FAC810"/>
      </a:accent3>
      <a:accent4>
        <a:srgbClr val="86CE24"/>
      </a:accent4>
      <a:accent5>
        <a:srgbClr val="D06B20"/>
      </a:accent5>
      <a:accent6>
        <a:srgbClr val="86CE24"/>
      </a:accent6>
      <a:hlink>
        <a:srgbClr val="FF9900"/>
      </a:hlink>
      <a:folHlink>
        <a:srgbClr val="151515"/>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15275</TotalTime>
  <Words>3252</Words>
  <Application>Microsoft Office PowerPoint</Application>
  <PresentationFormat>On-screen Show (4:3)</PresentationFormat>
  <Paragraphs>362</Paragraphs>
  <Slides>40</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Comic Sans MS</vt:lpstr>
      <vt:lpstr>Eras Medium ITC</vt:lpstr>
      <vt:lpstr>Gill Sans MT</vt:lpstr>
      <vt:lpstr>Marker Felt</vt:lpstr>
      <vt:lpstr>Wingdings</vt:lpstr>
      <vt:lpstr>Wingdings 3</vt:lpstr>
      <vt:lpstr>Urban Pop</vt:lpstr>
      <vt:lpstr>Office Theme</vt:lpstr>
      <vt:lpstr>Making a Positive contribution to child protection conferences and core groups</vt:lpstr>
      <vt:lpstr>GOV.UK GUIDANCE  CLOSING CERTAIN BUSINESSES AND VENUES</vt:lpstr>
      <vt:lpstr>Aim of the Training</vt:lpstr>
      <vt:lpstr>Learning Outcomes</vt:lpstr>
      <vt:lpstr> The Strengthening Families Approach</vt:lpstr>
      <vt:lpstr>PowerPoint Presentation</vt:lpstr>
      <vt:lpstr>              Meet the Evans Family</vt:lpstr>
      <vt:lpstr>Meet Lewis Evans….</vt:lpstr>
      <vt:lpstr>Strengthening families:   looking for signs of safety</vt:lpstr>
      <vt:lpstr>PowerPoint Presentation</vt:lpstr>
      <vt:lpstr>PowerPoint Presentation</vt:lpstr>
      <vt:lpstr>Completing your report </vt:lpstr>
      <vt:lpstr>PowerPoint Presentation</vt:lpstr>
      <vt:lpstr>PowerPoint Presentation</vt:lpstr>
      <vt:lpstr>PowerPoint Presentation</vt:lpstr>
      <vt:lpstr>PowerPoint Presentation</vt:lpstr>
      <vt:lpstr>Poppy’s House of Good Things</vt:lpstr>
      <vt:lpstr>Poppy’s House of Worries</vt:lpstr>
      <vt:lpstr>Poppy’s House of Dreams</vt:lpstr>
      <vt:lpstr>Danger statements, what are they?</vt:lpstr>
      <vt:lpstr> Danger statements continued </vt:lpstr>
      <vt:lpstr>Danger statement example</vt:lpstr>
      <vt:lpstr>Safety goal</vt:lpstr>
      <vt:lpstr>Danger statements continued </vt:lpstr>
      <vt:lpstr>What happens next:  The CORE GROUP</vt:lpstr>
      <vt:lpstr>Example of Who should be on the core group?</vt:lpstr>
      <vt:lpstr> The purpose of a core group</vt:lpstr>
      <vt:lpstr>Responsibilities of core group members</vt:lpstr>
      <vt:lpstr>The lead social worker responsibility </vt:lpstr>
      <vt:lpstr>PowerPoint Presentation</vt:lpstr>
      <vt:lpstr>Why should we  have a contingency plan</vt:lpstr>
      <vt:lpstr>What should be in a contingency plan? </vt:lpstr>
      <vt:lpstr>Child Protection Review Conferences</vt:lpstr>
      <vt:lpstr>Why child protection plans Can fail…</vt:lpstr>
      <vt:lpstr>Criteria for discontinuing plan</vt:lpstr>
      <vt:lpstr>Test yourself </vt:lpstr>
      <vt:lpstr>Answers </vt:lpstr>
      <vt:lpstr>Suggested further reading to explore by yourself </vt:lpstr>
      <vt:lpstr>Further courses </vt:lpstr>
      <vt:lpstr>PowerPoint Presentation</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Positive contribution to child protection conferences and core groups</dc:title>
  <dc:creator>Kirklees Council</dc:creator>
  <cp:lastModifiedBy>Jane Carter</cp:lastModifiedBy>
  <cp:revision>175</cp:revision>
  <cp:lastPrinted>2019-08-29T08:37:13Z</cp:lastPrinted>
  <dcterms:created xsi:type="dcterms:W3CDTF">2013-09-18T14:12:34Z</dcterms:created>
  <dcterms:modified xsi:type="dcterms:W3CDTF">2021-01-25T10:11:01Z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Pam.Suman@kirklees.gov.uk</vt:lpwstr>
  </property>
  <property fmtid="{D5CDD505-2E9C-101B-9397-08002B2CF9AE}" pid="5" name="MSIP_Label_22127eb8-1c2a-4c17-86cc-a5ba0926d1f9_SetDate">
    <vt:lpwstr>2019-08-29T08:29:55.5768025Z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