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31"/>
  </p:notesMasterIdLst>
  <p:sldIdLst>
    <p:sldId id="256" r:id="rId2"/>
    <p:sldId id="259" r:id="rId3"/>
    <p:sldId id="260" r:id="rId4"/>
    <p:sldId id="258" r:id="rId5"/>
    <p:sldId id="336" r:id="rId6"/>
    <p:sldId id="261" r:id="rId7"/>
    <p:sldId id="262" r:id="rId8"/>
    <p:sldId id="263" r:id="rId9"/>
    <p:sldId id="312" r:id="rId10"/>
    <p:sldId id="257" r:id="rId11"/>
    <p:sldId id="322" r:id="rId12"/>
    <p:sldId id="321" r:id="rId13"/>
    <p:sldId id="319" r:id="rId14"/>
    <p:sldId id="320" r:id="rId15"/>
    <p:sldId id="317" r:id="rId16"/>
    <p:sldId id="309" r:id="rId17"/>
    <p:sldId id="326" r:id="rId18"/>
    <p:sldId id="327" r:id="rId19"/>
    <p:sldId id="284" r:id="rId20"/>
    <p:sldId id="323" r:id="rId21"/>
    <p:sldId id="337" r:id="rId22"/>
    <p:sldId id="266" r:id="rId23"/>
    <p:sldId id="329" r:id="rId24"/>
    <p:sldId id="332" r:id="rId25"/>
    <p:sldId id="333" r:id="rId26"/>
    <p:sldId id="311" r:id="rId27"/>
    <p:sldId id="276" r:id="rId28"/>
    <p:sldId id="277" r:id="rId29"/>
    <p:sldId id="28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86475" autoAdjust="0"/>
  </p:normalViewPr>
  <p:slideViewPr>
    <p:cSldViewPr snapToGrid="0">
      <p:cViewPr varScale="1">
        <p:scale>
          <a:sx n="91" d="100"/>
          <a:sy n="91" d="100"/>
        </p:scale>
        <p:origin x="474"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1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AC3343-F464-47DA-AC53-9725038C168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CBECB239-C0FE-4DF9-A64D-F563ECE93498}">
      <dgm:prSet phldrT="[Text]" custT="1"/>
      <dgm:spPr/>
      <dgm:t>
        <a:bodyPr/>
        <a:lstStyle/>
        <a:p>
          <a:r>
            <a:rPr lang="en-GB" sz="2000" dirty="0">
              <a:latin typeface="Arial Rounded MT Bold" panose="020F0704030504030204" pitchFamily="34" charset="0"/>
            </a:rPr>
            <a:t>MARAC</a:t>
          </a:r>
        </a:p>
        <a:p>
          <a:r>
            <a:rPr lang="en-GB" sz="1600" dirty="0"/>
            <a:t>Local agencies meet every fortnight to share information </a:t>
          </a:r>
          <a:r>
            <a:rPr lang="en-GB" sz="1600" dirty="0">
              <a:solidFill>
                <a:srgbClr val="FFFFFF"/>
              </a:solidFill>
            </a:rPr>
            <a:t>held on agency systems about victims, perpetrators and any children linked.</a:t>
          </a:r>
          <a:r>
            <a:rPr lang="en-GB" sz="1600" dirty="0"/>
            <a:t>  The meeting builds on the work done by the DRAMM and may result in further actions to improve victim safety, including:</a:t>
          </a:r>
        </a:p>
      </dgm:t>
    </dgm:pt>
    <dgm:pt modelId="{D25A55E7-3E5C-412F-BB9B-613FF7E8B92C}" type="parTrans" cxnId="{C9670C2B-B9FE-4414-A081-C61D8170DFD0}">
      <dgm:prSet/>
      <dgm:spPr/>
      <dgm:t>
        <a:bodyPr/>
        <a:lstStyle/>
        <a:p>
          <a:endParaRPr lang="en-GB"/>
        </a:p>
      </dgm:t>
    </dgm:pt>
    <dgm:pt modelId="{D0EFE478-7588-498E-A1BA-C4E1B7E239FD}" type="sibTrans" cxnId="{C9670C2B-B9FE-4414-A081-C61D8170DFD0}">
      <dgm:prSet/>
      <dgm:spPr/>
      <dgm:t>
        <a:bodyPr/>
        <a:lstStyle/>
        <a:p>
          <a:endParaRPr lang="en-GB"/>
        </a:p>
      </dgm:t>
    </dgm:pt>
    <dgm:pt modelId="{6F00A038-C23A-433F-B696-3818405F17FF}">
      <dgm:prSet phldrT="[Text]" custT="1"/>
      <dgm:spPr/>
      <dgm:t>
        <a:bodyPr anchor="t"/>
        <a:lstStyle/>
        <a:p>
          <a:pPr marL="0" lvl="0" indent="0" algn="ctr" defTabSz="889000">
            <a:lnSpc>
              <a:spcPct val="90000"/>
            </a:lnSpc>
            <a:spcBef>
              <a:spcPct val="0"/>
            </a:spcBef>
            <a:spcAft>
              <a:spcPct val="35000"/>
            </a:spcAft>
            <a:buNone/>
          </a:pPr>
          <a:endParaRPr lang="en-GB" sz="1500" kern="1200" dirty="0">
            <a:solidFill>
              <a:prstClr val="white"/>
            </a:solidFill>
            <a:latin typeface="Arial Rounded MT Bold" panose="020F0704030504030204" pitchFamily="34" charset="0"/>
            <a:ea typeface="+mn-ea"/>
            <a:cs typeface="+mn-cs"/>
          </a:endParaRPr>
        </a:p>
        <a:p>
          <a:pPr marL="0" lvl="0" indent="0" algn="ctr" defTabSz="889000">
            <a:lnSpc>
              <a:spcPct val="90000"/>
            </a:lnSpc>
            <a:spcBef>
              <a:spcPct val="0"/>
            </a:spcBef>
            <a:spcAft>
              <a:spcPct val="35000"/>
            </a:spcAft>
            <a:buNone/>
          </a:pPr>
          <a:r>
            <a:rPr lang="en-GB" sz="1500" kern="1200" dirty="0">
              <a:solidFill>
                <a:prstClr val="white"/>
              </a:solidFill>
              <a:latin typeface="Arial Rounded MT Bold" panose="020F0704030504030204" pitchFamily="34" charset="0"/>
              <a:ea typeface="+mn-ea"/>
              <a:cs typeface="+mn-cs"/>
            </a:rPr>
            <a:t>Supporting Victims</a:t>
          </a:r>
        </a:p>
        <a:p>
          <a:pPr marL="185738" lvl="0" indent="0" algn="l" defTabSz="889000">
            <a:lnSpc>
              <a:spcPct val="90000"/>
            </a:lnSpc>
            <a:spcBef>
              <a:spcPct val="0"/>
            </a:spcBef>
            <a:spcAft>
              <a:spcPct val="35000"/>
            </a:spcAft>
            <a:buFont typeface="Courier New" panose="02070309020205020404" pitchFamily="49" charset="0"/>
            <a:buChar char="o"/>
            <a:tabLst>
              <a:tab pos="185738" algn="l"/>
            </a:tabLst>
          </a:pPr>
          <a:r>
            <a:rPr lang="en-GB" sz="1600" kern="1200" dirty="0"/>
            <a:t>Support around DV, through either PDAP or agency already working with victim</a:t>
          </a:r>
        </a:p>
        <a:p>
          <a:pPr marL="185738" lvl="0" indent="0" algn="l" defTabSz="889000">
            <a:lnSpc>
              <a:spcPct val="90000"/>
            </a:lnSpc>
            <a:spcBef>
              <a:spcPct val="0"/>
            </a:spcBef>
            <a:spcAft>
              <a:spcPct val="35000"/>
            </a:spcAft>
            <a:buFont typeface="Courier New" panose="02070309020205020404" pitchFamily="49" charset="0"/>
            <a:buChar char="o"/>
            <a:tabLst>
              <a:tab pos="185738" algn="l"/>
            </a:tabLst>
          </a:pPr>
          <a:r>
            <a:rPr lang="en-GB" sz="1600" kern="1200" dirty="0"/>
            <a:t>Support around substance use, housing, mental ill health, sexual exploitation.</a:t>
          </a:r>
        </a:p>
      </dgm:t>
    </dgm:pt>
    <dgm:pt modelId="{DF5148AA-8599-4950-9AA6-C6080F0B4889}" type="parTrans" cxnId="{4B396FAF-1438-47EF-A22D-B302B7F07113}">
      <dgm:prSet/>
      <dgm:spPr/>
      <dgm:t>
        <a:bodyPr/>
        <a:lstStyle/>
        <a:p>
          <a:endParaRPr lang="en-GB"/>
        </a:p>
      </dgm:t>
    </dgm:pt>
    <dgm:pt modelId="{ABADB68E-283A-4CD9-B289-68132D36D24E}" type="sibTrans" cxnId="{4B396FAF-1438-47EF-A22D-B302B7F07113}">
      <dgm:prSet/>
      <dgm:spPr/>
      <dgm:t>
        <a:bodyPr/>
        <a:lstStyle/>
        <a:p>
          <a:endParaRPr lang="en-GB"/>
        </a:p>
      </dgm:t>
    </dgm:pt>
    <dgm:pt modelId="{A775532D-B70A-4B4B-9F35-2E06FB2CE4BA}">
      <dgm:prSet phldrT="[Text]" custT="1"/>
      <dgm:spPr/>
      <dgm:t>
        <a:bodyPr anchor="t"/>
        <a:lstStyle/>
        <a:p>
          <a:pPr marL="0" lvl="0" indent="0" algn="ctr" defTabSz="889000">
            <a:lnSpc>
              <a:spcPct val="90000"/>
            </a:lnSpc>
            <a:spcBef>
              <a:spcPct val="0"/>
            </a:spcBef>
            <a:spcAft>
              <a:spcPct val="35000"/>
            </a:spcAft>
            <a:buNone/>
          </a:pPr>
          <a:endParaRPr lang="en-GB" sz="1500" kern="1200" dirty="0">
            <a:solidFill>
              <a:prstClr val="white"/>
            </a:solidFill>
            <a:latin typeface="Arial Rounded MT Bold" panose="020F0704030504030204" pitchFamily="34" charset="0"/>
            <a:ea typeface="+mn-ea"/>
            <a:cs typeface="+mn-cs"/>
          </a:endParaRPr>
        </a:p>
        <a:p>
          <a:pPr marL="0" lvl="0" indent="0" algn="ctr" defTabSz="889000">
            <a:lnSpc>
              <a:spcPct val="90000"/>
            </a:lnSpc>
            <a:spcBef>
              <a:spcPct val="0"/>
            </a:spcBef>
            <a:spcAft>
              <a:spcPct val="35000"/>
            </a:spcAft>
            <a:buNone/>
          </a:pPr>
          <a:r>
            <a:rPr lang="en-GB" sz="1500" kern="1200" dirty="0">
              <a:solidFill>
                <a:prstClr val="white"/>
              </a:solidFill>
              <a:latin typeface="Arial Rounded MT Bold" panose="020F0704030504030204" pitchFamily="34" charset="0"/>
              <a:ea typeface="+mn-ea"/>
              <a:cs typeface="+mn-cs"/>
            </a:rPr>
            <a:t>Managing Perpetrators</a:t>
          </a:r>
        </a:p>
        <a:p>
          <a:pPr marL="185738" lvl="0" indent="0" algn="l" defTabSz="800100">
            <a:lnSpc>
              <a:spcPct val="90000"/>
            </a:lnSpc>
            <a:spcBef>
              <a:spcPct val="0"/>
            </a:spcBef>
            <a:spcAft>
              <a:spcPct val="35000"/>
            </a:spcAft>
            <a:buNone/>
          </a:pPr>
          <a:r>
            <a:rPr lang="en-GB" sz="1600" kern="1200" dirty="0"/>
            <a:t>Criminal process</a:t>
          </a:r>
        </a:p>
        <a:p>
          <a:pPr marL="185738" lvl="0" indent="0" algn="l" defTabSz="800100">
            <a:lnSpc>
              <a:spcPct val="90000"/>
            </a:lnSpc>
            <a:spcBef>
              <a:spcPct val="0"/>
            </a:spcBef>
            <a:spcAft>
              <a:spcPct val="35000"/>
            </a:spcAft>
            <a:buNone/>
          </a:pPr>
          <a:r>
            <a:rPr lang="en-GB" sz="1600" kern="1200" dirty="0"/>
            <a:t>Integrated offender management</a:t>
          </a:r>
        </a:p>
        <a:p>
          <a:pPr marL="185738" lvl="0" indent="0" algn="l" defTabSz="800100">
            <a:lnSpc>
              <a:spcPct val="90000"/>
            </a:lnSpc>
            <a:spcBef>
              <a:spcPct val="0"/>
            </a:spcBef>
            <a:spcAft>
              <a:spcPct val="35000"/>
            </a:spcAft>
            <a:buNone/>
          </a:pPr>
          <a:r>
            <a:rPr lang="en-GB" sz="1600" kern="1200" dirty="0"/>
            <a:t>Perpetrator programmes</a:t>
          </a:r>
        </a:p>
        <a:p>
          <a:pPr marL="185738" lvl="0" indent="0" algn="l" defTabSz="800100">
            <a:lnSpc>
              <a:spcPct val="90000"/>
            </a:lnSpc>
            <a:spcBef>
              <a:spcPct val="0"/>
            </a:spcBef>
            <a:spcAft>
              <a:spcPct val="35000"/>
            </a:spcAft>
            <a:buNone/>
          </a:pPr>
          <a:r>
            <a:rPr lang="en-GB" sz="1600" kern="1200" dirty="0"/>
            <a:t>Support around substance use, mental health, housing</a:t>
          </a:r>
        </a:p>
      </dgm:t>
    </dgm:pt>
    <dgm:pt modelId="{9CD267E6-CA0C-4D7E-8393-4B8A0AF68BE7}" type="parTrans" cxnId="{29249FB7-1CD8-4781-9C0D-E05B531208BB}">
      <dgm:prSet/>
      <dgm:spPr/>
      <dgm:t>
        <a:bodyPr/>
        <a:lstStyle/>
        <a:p>
          <a:endParaRPr lang="en-GB"/>
        </a:p>
      </dgm:t>
    </dgm:pt>
    <dgm:pt modelId="{31D72E2A-8D69-4583-B1DC-42FD15CC52A6}" type="sibTrans" cxnId="{29249FB7-1CD8-4781-9C0D-E05B531208BB}">
      <dgm:prSet/>
      <dgm:spPr/>
      <dgm:t>
        <a:bodyPr/>
        <a:lstStyle/>
        <a:p>
          <a:endParaRPr lang="en-GB"/>
        </a:p>
      </dgm:t>
    </dgm:pt>
    <dgm:pt modelId="{64467BB4-9657-4ECF-AA3D-BA580A740014}">
      <dgm:prSet phldrT="[Text]" custT="1"/>
      <dgm:spPr/>
      <dgm:t>
        <a:bodyPr/>
        <a:lstStyle/>
        <a:p>
          <a:pPr marL="0" lvl="0" indent="0" algn="ctr" defTabSz="889000">
            <a:lnSpc>
              <a:spcPct val="90000"/>
            </a:lnSpc>
            <a:spcBef>
              <a:spcPct val="0"/>
            </a:spcBef>
            <a:spcAft>
              <a:spcPct val="35000"/>
            </a:spcAft>
            <a:buNone/>
          </a:pPr>
          <a:r>
            <a:rPr lang="en-GB" sz="1500" kern="1200" dirty="0">
              <a:solidFill>
                <a:prstClr val="white"/>
              </a:solidFill>
              <a:latin typeface="Arial Rounded MT Bold" panose="020F0704030504030204" pitchFamily="34" charset="0"/>
              <a:ea typeface="+mn-ea"/>
              <a:cs typeface="+mn-cs"/>
            </a:rPr>
            <a:t>Safeguarding Children</a:t>
          </a:r>
        </a:p>
        <a:p>
          <a:pPr marL="185738" lvl="0" indent="0" algn="l" defTabSz="711200">
            <a:lnSpc>
              <a:spcPct val="90000"/>
            </a:lnSpc>
            <a:spcBef>
              <a:spcPct val="0"/>
            </a:spcBef>
            <a:spcAft>
              <a:spcPct val="35000"/>
            </a:spcAft>
            <a:buFont typeface="Arial" panose="020B0604020202020204" pitchFamily="34" charset="0"/>
            <a:buChar char="•"/>
          </a:pPr>
          <a:r>
            <a:rPr lang="en-GB" sz="1600" kern="1200" dirty="0"/>
            <a:t>Information to be shared with social worker/relevant professionals</a:t>
          </a:r>
        </a:p>
        <a:p>
          <a:pPr marL="185738" lvl="0" indent="0" algn="l" defTabSz="711200">
            <a:lnSpc>
              <a:spcPct val="90000"/>
            </a:lnSpc>
            <a:spcBef>
              <a:spcPct val="0"/>
            </a:spcBef>
            <a:spcAft>
              <a:spcPct val="35000"/>
            </a:spcAft>
            <a:buFont typeface="Arial" panose="020B0604020202020204" pitchFamily="34" charset="0"/>
            <a:buChar char="•"/>
          </a:pPr>
          <a:r>
            <a:rPr lang="en-GB" sz="1600" kern="1200" dirty="0"/>
            <a:t>Professional with established relationship to start single assessment/ offer support</a:t>
          </a:r>
        </a:p>
      </dgm:t>
    </dgm:pt>
    <dgm:pt modelId="{4CEC304A-502C-46ED-963D-7A66AAB65A4B}" type="parTrans" cxnId="{9EF3F275-62E4-4FC3-B013-CA69BE23BE42}">
      <dgm:prSet/>
      <dgm:spPr/>
      <dgm:t>
        <a:bodyPr/>
        <a:lstStyle/>
        <a:p>
          <a:endParaRPr lang="en-GB"/>
        </a:p>
      </dgm:t>
    </dgm:pt>
    <dgm:pt modelId="{1C7EA957-82E9-45A7-BD29-39D5F8F5CDFA}" type="sibTrans" cxnId="{9EF3F275-62E4-4FC3-B013-CA69BE23BE42}">
      <dgm:prSet/>
      <dgm:spPr/>
      <dgm:t>
        <a:bodyPr/>
        <a:lstStyle/>
        <a:p>
          <a:endParaRPr lang="en-GB"/>
        </a:p>
      </dgm:t>
    </dgm:pt>
    <dgm:pt modelId="{46E99514-E609-4099-AC73-2212321FE9D6}">
      <dgm:prSet custT="1"/>
      <dgm:spPr/>
      <dgm:t>
        <a:bodyPr/>
        <a:lstStyle/>
        <a:p>
          <a:pPr marL="0" lvl="0" indent="0" algn="ctr" defTabSz="889000">
            <a:lnSpc>
              <a:spcPct val="90000"/>
            </a:lnSpc>
            <a:spcBef>
              <a:spcPct val="0"/>
            </a:spcBef>
            <a:spcAft>
              <a:spcPct val="35000"/>
            </a:spcAft>
            <a:buNone/>
          </a:pPr>
          <a:r>
            <a:rPr lang="en-GB" sz="1500" kern="1200" dirty="0">
              <a:solidFill>
                <a:prstClr val="white"/>
              </a:solidFill>
              <a:latin typeface="Arial Rounded MT Bold" panose="020F0704030504030204" pitchFamily="34" charset="0"/>
              <a:ea typeface="+mn-ea"/>
              <a:cs typeface="+mn-cs"/>
            </a:rPr>
            <a:t>Information sharing</a:t>
          </a:r>
        </a:p>
        <a:p>
          <a:pPr marL="271463" lvl="0" indent="0" algn="l" defTabSz="711200">
            <a:lnSpc>
              <a:spcPct val="90000"/>
            </a:lnSpc>
            <a:spcBef>
              <a:spcPct val="0"/>
            </a:spcBef>
            <a:spcAft>
              <a:spcPct val="35000"/>
            </a:spcAft>
          </a:pPr>
          <a:r>
            <a:rPr lang="en-GB" sz="1600" kern="1200" dirty="0"/>
            <a:t>Flagging files for victim/children so that professionals are aware of history and respond appropriately to future incidents</a:t>
          </a:r>
        </a:p>
        <a:p>
          <a:pPr marL="271463" lvl="0" indent="0" algn="l" defTabSz="711200">
            <a:lnSpc>
              <a:spcPct val="90000"/>
            </a:lnSpc>
            <a:spcBef>
              <a:spcPct val="0"/>
            </a:spcBef>
            <a:spcAft>
              <a:spcPct val="35000"/>
            </a:spcAft>
            <a:buFont typeface="Symbol" panose="05050102010706020507" pitchFamily="18" charset="2"/>
            <a:buChar char=""/>
          </a:pPr>
          <a:r>
            <a:rPr lang="en-GB" sz="1600" kern="1200" dirty="0"/>
            <a:t>Information shared outside of MARAC</a:t>
          </a:r>
        </a:p>
        <a:p>
          <a:pPr marL="271463" lvl="0" indent="0" algn="l" defTabSz="711200">
            <a:lnSpc>
              <a:spcPct val="90000"/>
            </a:lnSpc>
            <a:spcBef>
              <a:spcPct val="0"/>
            </a:spcBef>
            <a:spcAft>
              <a:spcPct val="35000"/>
            </a:spcAft>
          </a:pPr>
          <a:r>
            <a:rPr lang="en-GB" sz="1600" kern="1200" dirty="0"/>
            <a:t>Professionals meeting</a:t>
          </a:r>
        </a:p>
      </dgm:t>
    </dgm:pt>
    <dgm:pt modelId="{6EAACA1E-026E-4B96-9D0F-AACAC5B41ECF}" type="parTrans" cxnId="{69A38D5F-E2C5-4ED2-B7E1-BF1F9721DC79}">
      <dgm:prSet/>
      <dgm:spPr/>
      <dgm:t>
        <a:bodyPr/>
        <a:lstStyle/>
        <a:p>
          <a:endParaRPr lang="en-GB"/>
        </a:p>
      </dgm:t>
    </dgm:pt>
    <dgm:pt modelId="{41F543A3-9920-40C2-9E5B-A9853ED637D4}" type="sibTrans" cxnId="{69A38D5F-E2C5-4ED2-B7E1-BF1F9721DC79}">
      <dgm:prSet/>
      <dgm:spPr/>
      <dgm:t>
        <a:bodyPr/>
        <a:lstStyle/>
        <a:p>
          <a:endParaRPr lang="en-GB"/>
        </a:p>
      </dgm:t>
    </dgm:pt>
    <dgm:pt modelId="{682CE774-3A37-48C6-86C9-6906BDA3B931}" type="pres">
      <dgm:prSet presAssocID="{F4AC3343-F464-47DA-AC53-9725038C1684}" presName="hierChild1" presStyleCnt="0">
        <dgm:presLayoutVars>
          <dgm:orgChart val="1"/>
          <dgm:chPref val="1"/>
          <dgm:dir/>
          <dgm:animOne val="branch"/>
          <dgm:animLvl val="lvl"/>
          <dgm:resizeHandles/>
        </dgm:presLayoutVars>
      </dgm:prSet>
      <dgm:spPr/>
    </dgm:pt>
    <dgm:pt modelId="{1E649DFD-2BBE-4E7B-8A7D-576D7100EA8E}" type="pres">
      <dgm:prSet presAssocID="{CBECB239-C0FE-4DF9-A64D-F563ECE93498}" presName="hierRoot1" presStyleCnt="0">
        <dgm:presLayoutVars>
          <dgm:hierBranch val="init"/>
        </dgm:presLayoutVars>
      </dgm:prSet>
      <dgm:spPr/>
    </dgm:pt>
    <dgm:pt modelId="{4AEF2311-DC92-4A81-9ED9-4988E283D938}" type="pres">
      <dgm:prSet presAssocID="{CBECB239-C0FE-4DF9-A64D-F563ECE93498}" presName="rootComposite1" presStyleCnt="0"/>
      <dgm:spPr/>
    </dgm:pt>
    <dgm:pt modelId="{FA34C1A1-BCF2-430C-9BDA-AFACD9BA3784}" type="pres">
      <dgm:prSet presAssocID="{CBECB239-C0FE-4DF9-A64D-F563ECE93498}" presName="rootText1" presStyleLbl="node0" presStyleIdx="0" presStyleCnt="1" custScaleX="261294" custScaleY="163839" custLinFactNeighborX="4845" custLinFactNeighborY="-42372">
        <dgm:presLayoutVars>
          <dgm:chPref val="3"/>
        </dgm:presLayoutVars>
      </dgm:prSet>
      <dgm:spPr/>
    </dgm:pt>
    <dgm:pt modelId="{0EBCA407-6494-466F-8B2F-FAD42E9DFC47}" type="pres">
      <dgm:prSet presAssocID="{CBECB239-C0FE-4DF9-A64D-F563ECE93498}" presName="rootConnector1" presStyleLbl="node1" presStyleIdx="0" presStyleCnt="0"/>
      <dgm:spPr/>
    </dgm:pt>
    <dgm:pt modelId="{5229E7DF-F8BE-4AF6-8F33-B34FE9668CAA}" type="pres">
      <dgm:prSet presAssocID="{CBECB239-C0FE-4DF9-A64D-F563ECE93498}" presName="hierChild2" presStyleCnt="0"/>
      <dgm:spPr/>
    </dgm:pt>
    <dgm:pt modelId="{AB9D304A-97CD-4136-A13A-052F6DAE8771}" type="pres">
      <dgm:prSet presAssocID="{DF5148AA-8599-4950-9AA6-C6080F0B4889}" presName="Name37" presStyleLbl="parChTrans1D2" presStyleIdx="0" presStyleCnt="4"/>
      <dgm:spPr/>
    </dgm:pt>
    <dgm:pt modelId="{51F5AD5A-F2C5-4931-9505-D3A1539D16C5}" type="pres">
      <dgm:prSet presAssocID="{6F00A038-C23A-433F-B696-3818405F17FF}" presName="hierRoot2" presStyleCnt="0">
        <dgm:presLayoutVars>
          <dgm:hierBranch val="init"/>
        </dgm:presLayoutVars>
      </dgm:prSet>
      <dgm:spPr/>
    </dgm:pt>
    <dgm:pt modelId="{FE4260CF-1592-4098-813E-98A00BA89EB1}" type="pres">
      <dgm:prSet presAssocID="{6F00A038-C23A-433F-B696-3818405F17FF}" presName="rootComposite" presStyleCnt="0"/>
      <dgm:spPr/>
    </dgm:pt>
    <dgm:pt modelId="{6A9F81C1-0C7D-4335-AA96-0F75376CD131}" type="pres">
      <dgm:prSet presAssocID="{6F00A038-C23A-433F-B696-3818405F17FF}" presName="rootText" presStyleLbl="node2" presStyleIdx="0" presStyleCnt="4" custScaleY="256685">
        <dgm:presLayoutVars>
          <dgm:chPref val="3"/>
        </dgm:presLayoutVars>
      </dgm:prSet>
      <dgm:spPr/>
    </dgm:pt>
    <dgm:pt modelId="{29E11FC7-5E29-4492-8404-16A0157B6FBC}" type="pres">
      <dgm:prSet presAssocID="{6F00A038-C23A-433F-B696-3818405F17FF}" presName="rootConnector" presStyleLbl="node2" presStyleIdx="0" presStyleCnt="4"/>
      <dgm:spPr/>
    </dgm:pt>
    <dgm:pt modelId="{21E25B22-1E45-4129-8C38-4C54A51AC410}" type="pres">
      <dgm:prSet presAssocID="{6F00A038-C23A-433F-B696-3818405F17FF}" presName="hierChild4" presStyleCnt="0"/>
      <dgm:spPr/>
    </dgm:pt>
    <dgm:pt modelId="{73C187D3-949C-4895-80A1-FB627F80CCB5}" type="pres">
      <dgm:prSet presAssocID="{6F00A038-C23A-433F-B696-3818405F17FF}" presName="hierChild5" presStyleCnt="0"/>
      <dgm:spPr/>
    </dgm:pt>
    <dgm:pt modelId="{38460D19-D183-4913-A606-1E00B1C0C6F5}" type="pres">
      <dgm:prSet presAssocID="{9CD267E6-CA0C-4D7E-8393-4B8A0AF68BE7}" presName="Name37" presStyleLbl="parChTrans1D2" presStyleIdx="1" presStyleCnt="4"/>
      <dgm:spPr/>
    </dgm:pt>
    <dgm:pt modelId="{8C4051D9-7445-4F97-BF0A-113739A08573}" type="pres">
      <dgm:prSet presAssocID="{A775532D-B70A-4B4B-9F35-2E06FB2CE4BA}" presName="hierRoot2" presStyleCnt="0">
        <dgm:presLayoutVars>
          <dgm:hierBranch val="init"/>
        </dgm:presLayoutVars>
      </dgm:prSet>
      <dgm:spPr/>
    </dgm:pt>
    <dgm:pt modelId="{F583EA02-E611-4C6F-854A-1227CD012FA8}" type="pres">
      <dgm:prSet presAssocID="{A775532D-B70A-4B4B-9F35-2E06FB2CE4BA}" presName="rootComposite" presStyleCnt="0"/>
      <dgm:spPr/>
    </dgm:pt>
    <dgm:pt modelId="{B47BCDC7-1CB9-4BFF-A6B6-D51A2CACC0F0}" type="pres">
      <dgm:prSet presAssocID="{A775532D-B70A-4B4B-9F35-2E06FB2CE4BA}" presName="rootText" presStyleLbl="node2" presStyleIdx="1" presStyleCnt="4" custScaleY="258458">
        <dgm:presLayoutVars>
          <dgm:chPref val="3"/>
        </dgm:presLayoutVars>
      </dgm:prSet>
      <dgm:spPr/>
    </dgm:pt>
    <dgm:pt modelId="{C5806DF2-7426-4438-BE58-FA48A5D0D06C}" type="pres">
      <dgm:prSet presAssocID="{A775532D-B70A-4B4B-9F35-2E06FB2CE4BA}" presName="rootConnector" presStyleLbl="node2" presStyleIdx="1" presStyleCnt="4"/>
      <dgm:spPr/>
    </dgm:pt>
    <dgm:pt modelId="{8B991546-F7FF-4586-9A7C-E10E6B20367B}" type="pres">
      <dgm:prSet presAssocID="{A775532D-B70A-4B4B-9F35-2E06FB2CE4BA}" presName="hierChild4" presStyleCnt="0"/>
      <dgm:spPr/>
    </dgm:pt>
    <dgm:pt modelId="{781F72DE-762C-46C2-A0F6-ABB321CD4D0C}" type="pres">
      <dgm:prSet presAssocID="{A775532D-B70A-4B4B-9F35-2E06FB2CE4BA}" presName="hierChild5" presStyleCnt="0"/>
      <dgm:spPr/>
    </dgm:pt>
    <dgm:pt modelId="{E03DF4C5-16B1-41B3-9443-7AEC277A677A}" type="pres">
      <dgm:prSet presAssocID="{4CEC304A-502C-46ED-963D-7A66AAB65A4B}" presName="Name37" presStyleLbl="parChTrans1D2" presStyleIdx="2" presStyleCnt="4"/>
      <dgm:spPr/>
    </dgm:pt>
    <dgm:pt modelId="{07CF1E0A-C27B-4107-87D0-0741A1E1C8B8}" type="pres">
      <dgm:prSet presAssocID="{64467BB4-9657-4ECF-AA3D-BA580A740014}" presName="hierRoot2" presStyleCnt="0">
        <dgm:presLayoutVars>
          <dgm:hierBranch val="init"/>
        </dgm:presLayoutVars>
      </dgm:prSet>
      <dgm:spPr/>
    </dgm:pt>
    <dgm:pt modelId="{DA59B148-C8C8-4EB2-A6B9-F78F7501FD02}" type="pres">
      <dgm:prSet presAssocID="{64467BB4-9657-4ECF-AA3D-BA580A740014}" presName="rootComposite" presStyleCnt="0"/>
      <dgm:spPr/>
    </dgm:pt>
    <dgm:pt modelId="{5A064004-3975-4C36-A4F5-C9D9B5A27FFC}" type="pres">
      <dgm:prSet presAssocID="{64467BB4-9657-4ECF-AA3D-BA580A740014}" presName="rootText" presStyleLbl="node2" presStyleIdx="2" presStyleCnt="4" custScaleY="256685">
        <dgm:presLayoutVars>
          <dgm:chPref val="3"/>
        </dgm:presLayoutVars>
      </dgm:prSet>
      <dgm:spPr/>
    </dgm:pt>
    <dgm:pt modelId="{39AE884A-A9AA-4571-9F03-5A8019FE6DB5}" type="pres">
      <dgm:prSet presAssocID="{64467BB4-9657-4ECF-AA3D-BA580A740014}" presName="rootConnector" presStyleLbl="node2" presStyleIdx="2" presStyleCnt="4"/>
      <dgm:spPr/>
    </dgm:pt>
    <dgm:pt modelId="{E941F2EC-F4EE-4CE8-8CB9-43F8D6B82F81}" type="pres">
      <dgm:prSet presAssocID="{64467BB4-9657-4ECF-AA3D-BA580A740014}" presName="hierChild4" presStyleCnt="0"/>
      <dgm:spPr/>
    </dgm:pt>
    <dgm:pt modelId="{9D80E4DB-4914-4537-B675-5A4EE0002830}" type="pres">
      <dgm:prSet presAssocID="{64467BB4-9657-4ECF-AA3D-BA580A740014}" presName="hierChild5" presStyleCnt="0"/>
      <dgm:spPr/>
    </dgm:pt>
    <dgm:pt modelId="{46C041A2-A284-49D9-AD49-02765C5962CA}" type="pres">
      <dgm:prSet presAssocID="{6EAACA1E-026E-4B96-9D0F-AACAC5B41ECF}" presName="Name37" presStyleLbl="parChTrans1D2" presStyleIdx="3" presStyleCnt="4"/>
      <dgm:spPr/>
    </dgm:pt>
    <dgm:pt modelId="{E0A87135-7168-4076-A0B2-4028F3BE9992}" type="pres">
      <dgm:prSet presAssocID="{46E99514-E609-4099-AC73-2212321FE9D6}" presName="hierRoot2" presStyleCnt="0">
        <dgm:presLayoutVars>
          <dgm:hierBranch val="init"/>
        </dgm:presLayoutVars>
      </dgm:prSet>
      <dgm:spPr/>
    </dgm:pt>
    <dgm:pt modelId="{E6BE4C2D-A1F4-41C0-B7B2-7EC26EFD3437}" type="pres">
      <dgm:prSet presAssocID="{46E99514-E609-4099-AC73-2212321FE9D6}" presName="rootComposite" presStyleCnt="0"/>
      <dgm:spPr/>
    </dgm:pt>
    <dgm:pt modelId="{2757F915-1C0B-4628-A695-929F7F9B07A0}" type="pres">
      <dgm:prSet presAssocID="{46E99514-E609-4099-AC73-2212321FE9D6}" presName="rootText" presStyleLbl="node2" presStyleIdx="3" presStyleCnt="4" custScaleY="256685">
        <dgm:presLayoutVars>
          <dgm:chPref val="3"/>
        </dgm:presLayoutVars>
      </dgm:prSet>
      <dgm:spPr/>
    </dgm:pt>
    <dgm:pt modelId="{E69C9610-FD25-4DF3-B5DB-937CB3DA3F6B}" type="pres">
      <dgm:prSet presAssocID="{46E99514-E609-4099-AC73-2212321FE9D6}" presName="rootConnector" presStyleLbl="node2" presStyleIdx="3" presStyleCnt="4"/>
      <dgm:spPr/>
    </dgm:pt>
    <dgm:pt modelId="{B91CB846-6423-4A0B-8632-3FD50C6E55E1}" type="pres">
      <dgm:prSet presAssocID="{46E99514-E609-4099-AC73-2212321FE9D6}" presName="hierChild4" presStyleCnt="0"/>
      <dgm:spPr/>
    </dgm:pt>
    <dgm:pt modelId="{734BC8F2-336A-412B-9498-28D707589244}" type="pres">
      <dgm:prSet presAssocID="{46E99514-E609-4099-AC73-2212321FE9D6}" presName="hierChild5" presStyleCnt="0"/>
      <dgm:spPr/>
    </dgm:pt>
    <dgm:pt modelId="{E3182345-D9C3-4F7E-9B89-657F20FE11F4}" type="pres">
      <dgm:prSet presAssocID="{CBECB239-C0FE-4DF9-A64D-F563ECE93498}" presName="hierChild3" presStyleCnt="0"/>
      <dgm:spPr/>
    </dgm:pt>
  </dgm:ptLst>
  <dgm:cxnLst>
    <dgm:cxn modelId="{32B2A40F-96CE-455D-A227-0EFFFB81B851}" type="presOf" srcId="{CBECB239-C0FE-4DF9-A64D-F563ECE93498}" destId="{0EBCA407-6494-466F-8B2F-FAD42E9DFC47}" srcOrd="1" destOrd="0" presId="urn:microsoft.com/office/officeart/2005/8/layout/orgChart1"/>
    <dgm:cxn modelId="{D627E911-877D-4660-A323-3130FA20EFF8}" type="presOf" srcId="{46E99514-E609-4099-AC73-2212321FE9D6}" destId="{E69C9610-FD25-4DF3-B5DB-937CB3DA3F6B}" srcOrd="1" destOrd="0" presId="urn:microsoft.com/office/officeart/2005/8/layout/orgChart1"/>
    <dgm:cxn modelId="{A7C7F719-F4FD-4442-BD49-3CCE9E8D1844}" type="presOf" srcId="{6F00A038-C23A-433F-B696-3818405F17FF}" destId="{6A9F81C1-0C7D-4335-AA96-0F75376CD131}" srcOrd="0" destOrd="0" presId="urn:microsoft.com/office/officeart/2005/8/layout/orgChart1"/>
    <dgm:cxn modelId="{C9670C2B-B9FE-4414-A081-C61D8170DFD0}" srcId="{F4AC3343-F464-47DA-AC53-9725038C1684}" destId="{CBECB239-C0FE-4DF9-A64D-F563ECE93498}" srcOrd="0" destOrd="0" parTransId="{D25A55E7-3E5C-412F-BB9B-613FF7E8B92C}" sibTransId="{D0EFE478-7588-498E-A1BA-C4E1B7E239FD}"/>
    <dgm:cxn modelId="{DE812D36-D9B5-4B33-8BD0-A6A57AE6905C}" type="presOf" srcId="{DF5148AA-8599-4950-9AA6-C6080F0B4889}" destId="{AB9D304A-97CD-4136-A13A-052F6DAE8771}" srcOrd="0" destOrd="0" presId="urn:microsoft.com/office/officeart/2005/8/layout/orgChart1"/>
    <dgm:cxn modelId="{69A38D5F-E2C5-4ED2-B7E1-BF1F9721DC79}" srcId="{CBECB239-C0FE-4DF9-A64D-F563ECE93498}" destId="{46E99514-E609-4099-AC73-2212321FE9D6}" srcOrd="3" destOrd="0" parTransId="{6EAACA1E-026E-4B96-9D0F-AACAC5B41ECF}" sibTransId="{41F543A3-9920-40C2-9E5B-A9853ED637D4}"/>
    <dgm:cxn modelId="{BFD49647-8DA6-4F24-8A39-91A216FAD8C8}" type="presOf" srcId="{9CD267E6-CA0C-4D7E-8393-4B8A0AF68BE7}" destId="{38460D19-D183-4913-A606-1E00B1C0C6F5}" srcOrd="0" destOrd="0" presId="urn:microsoft.com/office/officeart/2005/8/layout/orgChart1"/>
    <dgm:cxn modelId="{D41E604C-A778-4A84-BD75-789D89007066}" type="presOf" srcId="{4CEC304A-502C-46ED-963D-7A66AAB65A4B}" destId="{E03DF4C5-16B1-41B3-9443-7AEC277A677A}" srcOrd="0" destOrd="0" presId="urn:microsoft.com/office/officeart/2005/8/layout/orgChart1"/>
    <dgm:cxn modelId="{4427B572-EA6A-4A9E-B04A-C831ADF1CF11}" type="presOf" srcId="{A775532D-B70A-4B4B-9F35-2E06FB2CE4BA}" destId="{B47BCDC7-1CB9-4BFF-A6B6-D51A2CACC0F0}" srcOrd="0" destOrd="0" presId="urn:microsoft.com/office/officeart/2005/8/layout/orgChart1"/>
    <dgm:cxn modelId="{581EF872-865B-4C5D-B3D2-5F073038E2F9}" type="presOf" srcId="{A775532D-B70A-4B4B-9F35-2E06FB2CE4BA}" destId="{C5806DF2-7426-4438-BE58-FA48A5D0D06C}" srcOrd="1" destOrd="0" presId="urn:microsoft.com/office/officeart/2005/8/layout/orgChart1"/>
    <dgm:cxn modelId="{9EF3F275-62E4-4FC3-B013-CA69BE23BE42}" srcId="{CBECB239-C0FE-4DF9-A64D-F563ECE93498}" destId="{64467BB4-9657-4ECF-AA3D-BA580A740014}" srcOrd="2" destOrd="0" parTransId="{4CEC304A-502C-46ED-963D-7A66AAB65A4B}" sibTransId="{1C7EA957-82E9-45A7-BD29-39D5F8F5CDFA}"/>
    <dgm:cxn modelId="{555A767B-65F7-4DBD-BA90-3BC7DB759E66}" type="presOf" srcId="{6EAACA1E-026E-4B96-9D0F-AACAC5B41ECF}" destId="{46C041A2-A284-49D9-AD49-02765C5962CA}" srcOrd="0" destOrd="0" presId="urn:microsoft.com/office/officeart/2005/8/layout/orgChart1"/>
    <dgm:cxn modelId="{3941588C-8466-4B85-9684-9E477E7494CD}" type="presOf" srcId="{CBECB239-C0FE-4DF9-A64D-F563ECE93498}" destId="{FA34C1A1-BCF2-430C-9BDA-AFACD9BA3784}" srcOrd="0" destOrd="0" presId="urn:microsoft.com/office/officeart/2005/8/layout/orgChart1"/>
    <dgm:cxn modelId="{4B396FAF-1438-47EF-A22D-B302B7F07113}" srcId="{CBECB239-C0FE-4DF9-A64D-F563ECE93498}" destId="{6F00A038-C23A-433F-B696-3818405F17FF}" srcOrd="0" destOrd="0" parTransId="{DF5148AA-8599-4950-9AA6-C6080F0B4889}" sibTransId="{ABADB68E-283A-4CD9-B289-68132D36D24E}"/>
    <dgm:cxn modelId="{EE9B38B5-E34E-4A8F-8ECC-557CF925306E}" type="presOf" srcId="{64467BB4-9657-4ECF-AA3D-BA580A740014}" destId="{5A064004-3975-4C36-A4F5-C9D9B5A27FFC}" srcOrd="0" destOrd="0" presId="urn:microsoft.com/office/officeart/2005/8/layout/orgChart1"/>
    <dgm:cxn modelId="{4541CDB5-E109-45CD-BA1F-266000B884C6}" type="presOf" srcId="{6F00A038-C23A-433F-B696-3818405F17FF}" destId="{29E11FC7-5E29-4492-8404-16A0157B6FBC}" srcOrd="1" destOrd="0" presId="urn:microsoft.com/office/officeart/2005/8/layout/orgChart1"/>
    <dgm:cxn modelId="{29249FB7-1CD8-4781-9C0D-E05B531208BB}" srcId="{CBECB239-C0FE-4DF9-A64D-F563ECE93498}" destId="{A775532D-B70A-4B4B-9F35-2E06FB2CE4BA}" srcOrd="1" destOrd="0" parTransId="{9CD267E6-CA0C-4D7E-8393-4B8A0AF68BE7}" sibTransId="{31D72E2A-8D69-4583-B1DC-42FD15CC52A6}"/>
    <dgm:cxn modelId="{F74E67B9-4812-4C10-AF38-455018E1840A}" type="presOf" srcId="{F4AC3343-F464-47DA-AC53-9725038C1684}" destId="{682CE774-3A37-48C6-86C9-6906BDA3B931}" srcOrd="0" destOrd="0" presId="urn:microsoft.com/office/officeart/2005/8/layout/orgChart1"/>
    <dgm:cxn modelId="{C599CDDF-F6E0-471C-8CAF-E886C8A063FC}" type="presOf" srcId="{46E99514-E609-4099-AC73-2212321FE9D6}" destId="{2757F915-1C0B-4628-A695-929F7F9B07A0}" srcOrd="0" destOrd="0" presId="urn:microsoft.com/office/officeart/2005/8/layout/orgChart1"/>
    <dgm:cxn modelId="{9A9790F4-4727-4FD8-8420-AD49A8C0AC65}" type="presOf" srcId="{64467BB4-9657-4ECF-AA3D-BA580A740014}" destId="{39AE884A-A9AA-4571-9F03-5A8019FE6DB5}" srcOrd="1" destOrd="0" presId="urn:microsoft.com/office/officeart/2005/8/layout/orgChart1"/>
    <dgm:cxn modelId="{D0E68CBC-34C6-4A81-B29F-7928E2AE1E6B}" type="presParOf" srcId="{682CE774-3A37-48C6-86C9-6906BDA3B931}" destId="{1E649DFD-2BBE-4E7B-8A7D-576D7100EA8E}" srcOrd="0" destOrd="0" presId="urn:microsoft.com/office/officeart/2005/8/layout/orgChart1"/>
    <dgm:cxn modelId="{59F002C9-B883-41E1-8E10-431EBF02EBA6}" type="presParOf" srcId="{1E649DFD-2BBE-4E7B-8A7D-576D7100EA8E}" destId="{4AEF2311-DC92-4A81-9ED9-4988E283D938}" srcOrd="0" destOrd="0" presId="urn:microsoft.com/office/officeart/2005/8/layout/orgChart1"/>
    <dgm:cxn modelId="{293E7770-608B-44AB-8195-84FCDCE83273}" type="presParOf" srcId="{4AEF2311-DC92-4A81-9ED9-4988E283D938}" destId="{FA34C1A1-BCF2-430C-9BDA-AFACD9BA3784}" srcOrd="0" destOrd="0" presId="urn:microsoft.com/office/officeart/2005/8/layout/orgChart1"/>
    <dgm:cxn modelId="{43214E4F-7D9E-49C1-BD94-244FA8DFB5BF}" type="presParOf" srcId="{4AEF2311-DC92-4A81-9ED9-4988E283D938}" destId="{0EBCA407-6494-466F-8B2F-FAD42E9DFC47}" srcOrd="1" destOrd="0" presId="urn:microsoft.com/office/officeart/2005/8/layout/orgChart1"/>
    <dgm:cxn modelId="{7E790A6A-979D-462D-95C5-F3D93ED06D3D}" type="presParOf" srcId="{1E649DFD-2BBE-4E7B-8A7D-576D7100EA8E}" destId="{5229E7DF-F8BE-4AF6-8F33-B34FE9668CAA}" srcOrd="1" destOrd="0" presId="urn:microsoft.com/office/officeart/2005/8/layout/orgChart1"/>
    <dgm:cxn modelId="{8CBE034E-0D79-46E7-901B-E2EBFFAB1A8A}" type="presParOf" srcId="{5229E7DF-F8BE-4AF6-8F33-B34FE9668CAA}" destId="{AB9D304A-97CD-4136-A13A-052F6DAE8771}" srcOrd="0" destOrd="0" presId="urn:microsoft.com/office/officeart/2005/8/layout/orgChart1"/>
    <dgm:cxn modelId="{22F4EB55-5A16-4D55-A590-0ACBCC561E1C}" type="presParOf" srcId="{5229E7DF-F8BE-4AF6-8F33-B34FE9668CAA}" destId="{51F5AD5A-F2C5-4931-9505-D3A1539D16C5}" srcOrd="1" destOrd="0" presId="urn:microsoft.com/office/officeart/2005/8/layout/orgChart1"/>
    <dgm:cxn modelId="{175F7913-4C4C-4854-8AB1-AC27536E5051}" type="presParOf" srcId="{51F5AD5A-F2C5-4931-9505-D3A1539D16C5}" destId="{FE4260CF-1592-4098-813E-98A00BA89EB1}" srcOrd="0" destOrd="0" presId="urn:microsoft.com/office/officeart/2005/8/layout/orgChart1"/>
    <dgm:cxn modelId="{706E4B7B-ECBD-4338-B0FE-F68282B5B698}" type="presParOf" srcId="{FE4260CF-1592-4098-813E-98A00BA89EB1}" destId="{6A9F81C1-0C7D-4335-AA96-0F75376CD131}" srcOrd="0" destOrd="0" presId="urn:microsoft.com/office/officeart/2005/8/layout/orgChart1"/>
    <dgm:cxn modelId="{1279DC3A-D979-499B-A98D-1B31A34EB052}" type="presParOf" srcId="{FE4260CF-1592-4098-813E-98A00BA89EB1}" destId="{29E11FC7-5E29-4492-8404-16A0157B6FBC}" srcOrd="1" destOrd="0" presId="urn:microsoft.com/office/officeart/2005/8/layout/orgChart1"/>
    <dgm:cxn modelId="{965BA123-91AD-47E3-8CF1-DF7B0F74C45E}" type="presParOf" srcId="{51F5AD5A-F2C5-4931-9505-D3A1539D16C5}" destId="{21E25B22-1E45-4129-8C38-4C54A51AC410}" srcOrd="1" destOrd="0" presId="urn:microsoft.com/office/officeart/2005/8/layout/orgChart1"/>
    <dgm:cxn modelId="{F13A9102-1A6A-4DFB-A8D5-1EF84C38A00C}" type="presParOf" srcId="{51F5AD5A-F2C5-4931-9505-D3A1539D16C5}" destId="{73C187D3-949C-4895-80A1-FB627F80CCB5}" srcOrd="2" destOrd="0" presId="urn:microsoft.com/office/officeart/2005/8/layout/orgChart1"/>
    <dgm:cxn modelId="{D31F8B18-AE03-4D8B-BF83-5691C85AF8B9}" type="presParOf" srcId="{5229E7DF-F8BE-4AF6-8F33-B34FE9668CAA}" destId="{38460D19-D183-4913-A606-1E00B1C0C6F5}" srcOrd="2" destOrd="0" presId="urn:microsoft.com/office/officeart/2005/8/layout/orgChart1"/>
    <dgm:cxn modelId="{155468FC-75A8-4AF1-BF7A-A3AC0A59004A}" type="presParOf" srcId="{5229E7DF-F8BE-4AF6-8F33-B34FE9668CAA}" destId="{8C4051D9-7445-4F97-BF0A-113739A08573}" srcOrd="3" destOrd="0" presId="urn:microsoft.com/office/officeart/2005/8/layout/orgChart1"/>
    <dgm:cxn modelId="{3C5625B2-7577-4903-A6DC-25AA3B0D94B9}" type="presParOf" srcId="{8C4051D9-7445-4F97-BF0A-113739A08573}" destId="{F583EA02-E611-4C6F-854A-1227CD012FA8}" srcOrd="0" destOrd="0" presId="urn:microsoft.com/office/officeart/2005/8/layout/orgChart1"/>
    <dgm:cxn modelId="{DE98273F-88BE-408B-AA4D-8FA460A18F1A}" type="presParOf" srcId="{F583EA02-E611-4C6F-854A-1227CD012FA8}" destId="{B47BCDC7-1CB9-4BFF-A6B6-D51A2CACC0F0}" srcOrd="0" destOrd="0" presId="urn:microsoft.com/office/officeart/2005/8/layout/orgChart1"/>
    <dgm:cxn modelId="{B5AFF6BA-FD49-403A-80E8-1C7073023121}" type="presParOf" srcId="{F583EA02-E611-4C6F-854A-1227CD012FA8}" destId="{C5806DF2-7426-4438-BE58-FA48A5D0D06C}" srcOrd="1" destOrd="0" presId="urn:microsoft.com/office/officeart/2005/8/layout/orgChart1"/>
    <dgm:cxn modelId="{A54619B3-60FD-4279-9BC5-432076C419DD}" type="presParOf" srcId="{8C4051D9-7445-4F97-BF0A-113739A08573}" destId="{8B991546-F7FF-4586-9A7C-E10E6B20367B}" srcOrd="1" destOrd="0" presId="urn:microsoft.com/office/officeart/2005/8/layout/orgChart1"/>
    <dgm:cxn modelId="{1A5C5F8A-8407-4345-905D-DD8076BEBC15}" type="presParOf" srcId="{8C4051D9-7445-4F97-BF0A-113739A08573}" destId="{781F72DE-762C-46C2-A0F6-ABB321CD4D0C}" srcOrd="2" destOrd="0" presId="urn:microsoft.com/office/officeart/2005/8/layout/orgChart1"/>
    <dgm:cxn modelId="{9BBEBC96-8C57-462A-B983-C5A647A43E30}" type="presParOf" srcId="{5229E7DF-F8BE-4AF6-8F33-B34FE9668CAA}" destId="{E03DF4C5-16B1-41B3-9443-7AEC277A677A}" srcOrd="4" destOrd="0" presId="urn:microsoft.com/office/officeart/2005/8/layout/orgChart1"/>
    <dgm:cxn modelId="{8113F4B2-BE10-4102-B38D-4B8222E14CC0}" type="presParOf" srcId="{5229E7DF-F8BE-4AF6-8F33-B34FE9668CAA}" destId="{07CF1E0A-C27B-4107-87D0-0741A1E1C8B8}" srcOrd="5" destOrd="0" presId="urn:microsoft.com/office/officeart/2005/8/layout/orgChart1"/>
    <dgm:cxn modelId="{8FB0FD57-E18B-4E45-9842-E61229EFDE77}" type="presParOf" srcId="{07CF1E0A-C27B-4107-87D0-0741A1E1C8B8}" destId="{DA59B148-C8C8-4EB2-A6B9-F78F7501FD02}" srcOrd="0" destOrd="0" presId="urn:microsoft.com/office/officeart/2005/8/layout/orgChart1"/>
    <dgm:cxn modelId="{1587F213-AC78-43AF-ACC2-2808D6BE8547}" type="presParOf" srcId="{DA59B148-C8C8-4EB2-A6B9-F78F7501FD02}" destId="{5A064004-3975-4C36-A4F5-C9D9B5A27FFC}" srcOrd="0" destOrd="0" presId="urn:microsoft.com/office/officeart/2005/8/layout/orgChart1"/>
    <dgm:cxn modelId="{0FC3D49C-2937-4750-87F4-E6AFDC6FA8A3}" type="presParOf" srcId="{DA59B148-C8C8-4EB2-A6B9-F78F7501FD02}" destId="{39AE884A-A9AA-4571-9F03-5A8019FE6DB5}" srcOrd="1" destOrd="0" presId="urn:microsoft.com/office/officeart/2005/8/layout/orgChart1"/>
    <dgm:cxn modelId="{48DACC37-D911-4AD9-B430-F6C44C157CA6}" type="presParOf" srcId="{07CF1E0A-C27B-4107-87D0-0741A1E1C8B8}" destId="{E941F2EC-F4EE-4CE8-8CB9-43F8D6B82F81}" srcOrd="1" destOrd="0" presId="urn:microsoft.com/office/officeart/2005/8/layout/orgChart1"/>
    <dgm:cxn modelId="{28C5C4D5-4C36-4D56-91ED-D1F356BB0F68}" type="presParOf" srcId="{07CF1E0A-C27B-4107-87D0-0741A1E1C8B8}" destId="{9D80E4DB-4914-4537-B675-5A4EE0002830}" srcOrd="2" destOrd="0" presId="urn:microsoft.com/office/officeart/2005/8/layout/orgChart1"/>
    <dgm:cxn modelId="{2989BA74-D349-4A05-A072-F5CD1FB58B58}" type="presParOf" srcId="{5229E7DF-F8BE-4AF6-8F33-B34FE9668CAA}" destId="{46C041A2-A284-49D9-AD49-02765C5962CA}" srcOrd="6" destOrd="0" presId="urn:microsoft.com/office/officeart/2005/8/layout/orgChart1"/>
    <dgm:cxn modelId="{B9B0CA9A-DF86-4DEA-88FD-72C1FE77BD65}" type="presParOf" srcId="{5229E7DF-F8BE-4AF6-8F33-B34FE9668CAA}" destId="{E0A87135-7168-4076-A0B2-4028F3BE9992}" srcOrd="7" destOrd="0" presId="urn:microsoft.com/office/officeart/2005/8/layout/orgChart1"/>
    <dgm:cxn modelId="{9FF66B6E-FE5A-4448-8C93-9A5063D18962}" type="presParOf" srcId="{E0A87135-7168-4076-A0B2-4028F3BE9992}" destId="{E6BE4C2D-A1F4-41C0-B7B2-7EC26EFD3437}" srcOrd="0" destOrd="0" presId="urn:microsoft.com/office/officeart/2005/8/layout/orgChart1"/>
    <dgm:cxn modelId="{ED00BA04-921D-42F2-8A1E-70805CD0E11F}" type="presParOf" srcId="{E6BE4C2D-A1F4-41C0-B7B2-7EC26EFD3437}" destId="{2757F915-1C0B-4628-A695-929F7F9B07A0}" srcOrd="0" destOrd="0" presId="urn:microsoft.com/office/officeart/2005/8/layout/orgChart1"/>
    <dgm:cxn modelId="{9A7CCC2C-A936-4EF3-B132-75D0217F7CF9}" type="presParOf" srcId="{E6BE4C2D-A1F4-41C0-B7B2-7EC26EFD3437}" destId="{E69C9610-FD25-4DF3-B5DB-937CB3DA3F6B}" srcOrd="1" destOrd="0" presId="urn:microsoft.com/office/officeart/2005/8/layout/orgChart1"/>
    <dgm:cxn modelId="{5737472D-41A0-43CF-989B-7F1313A5FA66}" type="presParOf" srcId="{E0A87135-7168-4076-A0B2-4028F3BE9992}" destId="{B91CB846-6423-4A0B-8632-3FD50C6E55E1}" srcOrd="1" destOrd="0" presId="urn:microsoft.com/office/officeart/2005/8/layout/orgChart1"/>
    <dgm:cxn modelId="{1FA00EEB-607B-4460-AE2C-E32D73C983D1}" type="presParOf" srcId="{E0A87135-7168-4076-A0B2-4028F3BE9992}" destId="{734BC8F2-336A-412B-9498-28D707589244}" srcOrd="2" destOrd="0" presId="urn:microsoft.com/office/officeart/2005/8/layout/orgChart1"/>
    <dgm:cxn modelId="{7FB486E2-7F4D-4AAC-B400-0B7E6C5643BF}" type="presParOf" srcId="{1E649DFD-2BBE-4E7B-8A7D-576D7100EA8E}" destId="{E3182345-D9C3-4F7E-9B89-657F20FE11F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041A2-A284-49D9-AD49-02765C5962CA}">
      <dsp:nvSpPr>
        <dsp:cNvPr id="0" name=""/>
        <dsp:cNvSpPr/>
      </dsp:nvSpPr>
      <dsp:spPr>
        <a:xfrm>
          <a:off x="5292034" y="1832412"/>
          <a:ext cx="3951498" cy="622354"/>
        </a:xfrm>
        <a:custGeom>
          <a:avLst/>
          <a:gdLst/>
          <a:ahLst/>
          <a:cxnLst/>
          <a:rect l="0" t="0" r="0" b="0"/>
          <a:pathLst>
            <a:path>
              <a:moveTo>
                <a:pt x="0" y="0"/>
              </a:moveTo>
              <a:lnTo>
                <a:pt x="0" y="387485"/>
              </a:lnTo>
              <a:lnTo>
                <a:pt x="3951498" y="387485"/>
              </a:lnTo>
              <a:lnTo>
                <a:pt x="3951498" y="62235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3DF4C5-16B1-41B3-9443-7AEC277A677A}">
      <dsp:nvSpPr>
        <dsp:cNvPr id="0" name=""/>
        <dsp:cNvSpPr/>
      </dsp:nvSpPr>
      <dsp:spPr>
        <a:xfrm>
          <a:off x="5292034" y="1832412"/>
          <a:ext cx="1244916" cy="622354"/>
        </a:xfrm>
        <a:custGeom>
          <a:avLst/>
          <a:gdLst/>
          <a:ahLst/>
          <a:cxnLst/>
          <a:rect l="0" t="0" r="0" b="0"/>
          <a:pathLst>
            <a:path>
              <a:moveTo>
                <a:pt x="0" y="0"/>
              </a:moveTo>
              <a:lnTo>
                <a:pt x="0" y="387485"/>
              </a:lnTo>
              <a:lnTo>
                <a:pt x="1244916" y="387485"/>
              </a:lnTo>
              <a:lnTo>
                <a:pt x="1244916" y="62235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460D19-D183-4913-A606-1E00B1C0C6F5}">
      <dsp:nvSpPr>
        <dsp:cNvPr id="0" name=""/>
        <dsp:cNvSpPr/>
      </dsp:nvSpPr>
      <dsp:spPr>
        <a:xfrm>
          <a:off x="3830368" y="1832412"/>
          <a:ext cx="1461666" cy="622354"/>
        </a:xfrm>
        <a:custGeom>
          <a:avLst/>
          <a:gdLst/>
          <a:ahLst/>
          <a:cxnLst/>
          <a:rect l="0" t="0" r="0" b="0"/>
          <a:pathLst>
            <a:path>
              <a:moveTo>
                <a:pt x="1461666" y="0"/>
              </a:moveTo>
              <a:lnTo>
                <a:pt x="1461666" y="387485"/>
              </a:lnTo>
              <a:lnTo>
                <a:pt x="0" y="387485"/>
              </a:lnTo>
              <a:lnTo>
                <a:pt x="0" y="62235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9D304A-97CD-4136-A13A-052F6DAE8771}">
      <dsp:nvSpPr>
        <dsp:cNvPr id="0" name=""/>
        <dsp:cNvSpPr/>
      </dsp:nvSpPr>
      <dsp:spPr>
        <a:xfrm>
          <a:off x="1123785" y="1832412"/>
          <a:ext cx="4168249" cy="622354"/>
        </a:xfrm>
        <a:custGeom>
          <a:avLst/>
          <a:gdLst/>
          <a:ahLst/>
          <a:cxnLst/>
          <a:rect l="0" t="0" r="0" b="0"/>
          <a:pathLst>
            <a:path>
              <a:moveTo>
                <a:pt x="4168249" y="0"/>
              </a:moveTo>
              <a:lnTo>
                <a:pt x="4168249" y="387485"/>
              </a:lnTo>
              <a:lnTo>
                <a:pt x="0" y="387485"/>
              </a:lnTo>
              <a:lnTo>
                <a:pt x="0" y="62235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34C1A1-BCF2-430C-9BDA-AFACD9BA3784}">
      <dsp:nvSpPr>
        <dsp:cNvPr id="0" name=""/>
        <dsp:cNvSpPr/>
      </dsp:nvSpPr>
      <dsp:spPr>
        <a:xfrm>
          <a:off x="2369663" y="0"/>
          <a:ext cx="5844742" cy="18324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Rounded MT Bold" panose="020F0704030504030204" pitchFamily="34" charset="0"/>
            </a:rPr>
            <a:t>MARAC</a:t>
          </a:r>
        </a:p>
        <a:p>
          <a:pPr marL="0" lvl="0" indent="0" algn="ctr" defTabSz="889000">
            <a:lnSpc>
              <a:spcPct val="90000"/>
            </a:lnSpc>
            <a:spcBef>
              <a:spcPct val="0"/>
            </a:spcBef>
            <a:spcAft>
              <a:spcPct val="35000"/>
            </a:spcAft>
            <a:buNone/>
          </a:pPr>
          <a:r>
            <a:rPr lang="en-GB" sz="1600" kern="1200" dirty="0"/>
            <a:t>Local agencies meet every fortnight to share information </a:t>
          </a:r>
          <a:r>
            <a:rPr lang="en-GB" sz="1600" kern="1200" dirty="0">
              <a:solidFill>
                <a:srgbClr val="FFFFFF"/>
              </a:solidFill>
            </a:rPr>
            <a:t>held on agency systems about victims, perpetrators and any children linked.</a:t>
          </a:r>
          <a:r>
            <a:rPr lang="en-GB" sz="1600" kern="1200" dirty="0"/>
            <a:t>  The meeting builds on the work done by the DRAMM and may result in further actions to improve victim safety, including:</a:t>
          </a:r>
        </a:p>
      </dsp:txBody>
      <dsp:txXfrm>
        <a:off x="2369663" y="0"/>
        <a:ext cx="5844742" cy="1832412"/>
      </dsp:txXfrm>
    </dsp:sp>
    <dsp:sp modelId="{6A9F81C1-0C7D-4335-AA96-0F75376CD131}">
      <dsp:nvSpPr>
        <dsp:cNvPr id="0" name=""/>
        <dsp:cNvSpPr/>
      </dsp:nvSpPr>
      <dsp:spPr>
        <a:xfrm>
          <a:off x="5362" y="2454766"/>
          <a:ext cx="2236845" cy="287082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t" anchorCtr="0">
          <a:noAutofit/>
        </a:bodyPr>
        <a:lstStyle/>
        <a:p>
          <a:pPr marL="0" lvl="0" indent="0" algn="ctr" defTabSz="889000">
            <a:lnSpc>
              <a:spcPct val="90000"/>
            </a:lnSpc>
            <a:spcBef>
              <a:spcPct val="0"/>
            </a:spcBef>
            <a:spcAft>
              <a:spcPct val="35000"/>
            </a:spcAft>
            <a:buNone/>
          </a:pPr>
          <a:endParaRPr lang="en-GB" sz="1500" kern="1200" dirty="0">
            <a:solidFill>
              <a:prstClr val="white"/>
            </a:solidFill>
            <a:latin typeface="Arial Rounded MT Bold" panose="020F0704030504030204" pitchFamily="34" charset="0"/>
            <a:ea typeface="+mn-ea"/>
            <a:cs typeface="+mn-cs"/>
          </a:endParaRPr>
        </a:p>
        <a:p>
          <a:pPr marL="0" lvl="0" indent="0" algn="ctr" defTabSz="889000">
            <a:lnSpc>
              <a:spcPct val="90000"/>
            </a:lnSpc>
            <a:spcBef>
              <a:spcPct val="0"/>
            </a:spcBef>
            <a:spcAft>
              <a:spcPct val="35000"/>
            </a:spcAft>
            <a:buNone/>
          </a:pPr>
          <a:r>
            <a:rPr lang="en-GB" sz="1500" kern="1200" dirty="0">
              <a:solidFill>
                <a:prstClr val="white"/>
              </a:solidFill>
              <a:latin typeface="Arial Rounded MT Bold" panose="020F0704030504030204" pitchFamily="34" charset="0"/>
              <a:ea typeface="+mn-ea"/>
              <a:cs typeface="+mn-cs"/>
            </a:rPr>
            <a:t>Supporting Victims</a:t>
          </a:r>
        </a:p>
        <a:p>
          <a:pPr marL="185738" lvl="0" indent="0" algn="l" defTabSz="889000">
            <a:lnSpc>
              <a:spcPct val="90000"/>
            </a:lnSpc>
            <a:spcBef>
              <a:spcPct val="0"/>
            </a:spcBef>
            <a:spcAft>
              <a:spcPct val="35000"/>
            </a:spcAft>
            <a:buFont typeface="Courier New" panose="02070309020205020404" pitchFamily="49" charset="0"/>
            <a:buNone/>
            <a:tabLst>
              <a:tab pos="185738" algn="l"/>
            </a:tabLst>
          </a:pPr>
          <a:r>
            <a:rPr lang="en-GB" sz="1600" kern="1200" dirty="0"/>
            <a:t>Support around DV, through either PDAP or agency already working with victim</a:t>
          </a:r>
        </a:p>
        <a:p>
          <a:pPr marL="185738" lvl="0" indent="0" algn="l" defTabSz="889000">
            <a:lnSpc>
              <a:spcPct val="90000"/>
            </a:lnSpc>
            <a:spcBef>
              <a:spcPct val="0"/>
            </a:spcBef>
            <a:spcAft>
              <a:spcPct val="35000"/>
            </a:spcAft>
            <a:buFont typeface="Courier New" panose="02070309020205020404" pitchFamily="49" charset="0"/>
            <a:buNone/>
            <a:tabLst>
              <a:tab pos="185738" algn="l"/>
            </a:tabLst>
          </a:pPr>
          <a:r>
            <a:rPr lang="en-GB" sz="1600" kern="1200" dirty="0"/>
            <a:t>Support around substance use, housing, mental ill health, sexual exploitation.</a:t>
          </a:r>
        </a:p>
      </dsp:txBody>
      <dsp:txXfrm>
        <a:off x="5362" y="2454766"/>
        <a:ext cx="2236845" cy="2870823"/>
      </dsp:txXfrm>
    </dsp:sp>
    <dsp:sp modelId="{B47BCDC7-1CB9-4BFF-A6B6-D51A2CACC0F0}">
      <dsp:nvSpPr>
        <dsp:cNvPr id="0" name=""/>
        <dsp:cNvSpPr/>
      </dsp:nvSpPr>
      <dsp:spPr>
        <a:xfrm>
          <a:off x="2711945" y="2454766"/>
          <a:ext cx="2236845" cy="28906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t" anchorCtr="0">
          <a:noAutofit/>
        </a:bodyPr>
        <a:lstStyle/>
        <a:p>
          <a:pPr marL="0" lvl="0" indent="0" algn="ctr" defTabSz="889000">
            <a:lnSpc>
              <a:spcPct val="90000"/>
            </a:lnSpc>
            <a:spcBef>
              <a:spcPct val="0"/>
            </a:spcBef>
            <a:spcAft>
              <a:spcPct val="35000"/>
            </a:spcAft>
            <a:buNone/>
          </a:pPr>
          <a:endParaRPr lang="en-GB" sz="1500" kern="1200" dirty="0">
            <a:solidFill>
              <a:prstClr val="white"/>
            </a:solidFill>
            <a:latin typeface="Arial Rounded MT Bold" panose="020F0704030504030204" pitchFamily="34" charset="0"/>
            <a:ea typeface="+mn-ea"/>
            <a:cs typeface="+mn-cs"/>
          </a:endParaRPr>
        </a:p>
        <a:p>
          <a:pPr marL="0" lvl="0" indent="0" algn="ctr" defTabSz="889000">
            <a:lnSpc>
              <a:spcPct val="90000"/>
            </a:lnSpc>
            <a:spcBef>
              <a:spcPct val="0"/>
            </a:spcBef>
            <a:spcAft>
              <a:spcPct val="35000"/>
            </a:spcAft>
            <a:buNone/>
          </a:pPr>
          <a:r>
            <a:rPr lang="en-GB" sz="1500" kern="1200" dirty="0">
              <a:solidFill>
                <a:prstClr val="white"/>
              </a:solidFill>
              <a:latin typeface="Arial Rounded MT Bold" panose="020F0704030504030204" pitchFamily="34" charset="0"/>
              <a:ea typeface="+mn-ea"/>
              <a:cs typeface="+mn-cs"/>
            </a:rPr>
            <a:t>Managing Perpetrators</a:t>
          </a:r>
        </a:p>
        <a:p>
          <a:pPr marL="185738" lvl="0" indent="0" algn="l" defTabSz="800100">
            <a:lnSpc>
              <a:spcPct val="90000"/>
            </a:lnSpc>
            <a:spcBef>
              <a:spcPct val="0"/>
            </a:spcBef>
            <a:spcAft>
              <a:spcPct val="35000"/>
            </a:spcAft>
            <a:buNone/>
          </a:pPr>
          <a:r>
            <a:rPr lang="en-GB" sz="1600" kern="1200" dirty="0"/>
            <a:t>Criminal process</a:t>
          </a:r>
        </a:p>
        <a:p>
          <a:pPr marL="185738" lvl="0" indent="0" algn="l" defTabSz="800100">
            <a:lnSpc>
              <a:spcPct val="90000"/>
            </a:lnSpc>
            <a:spcBef>
              <a:spcPct val="0"/>
            </a:spcBef>
            <a:spcAft>
              <a:spcPct val="35000"/>
            </a:spcAft>
            <a:buNone/>
          </a:pPr>
          <a:r>
            <a:rPr lang="en-GB" sz="1600" kern="1200" dirty="0"/>
            <a:t>Integrated offender management</a:t>
          </a:r>
        </a:p>
        <a:p>
          <a:pPr marL="185738" lvl="0" indent="0" algn="l" defTabSz="800100">
            <a:lnSpc>
              <a:spcPct val="90000"/>
            </a:lnSpc>
            <a:spcBef>
              <a:spcPct val="0"/>
            </a:spcBef>
            <a:spcAft>
              <a:spcPct val="35000"/>
            </a:spcAft>
            <a:buNone/>
          </a:pPr>
          <a:r>
            <a:rPr lang="en-GB" sz="1600" kern="1200" dirty="0"/>
            <a:t>Perpetrator programmes</a:t>
          </a:r>
        </a:p>
        <a:p>
          <a:pPr marL="185738" lvl="0" indent="0" algn="l" defTabSz="800100">
            <a:lnSpc>
              <a:spcPct val="90000"/>
            </a:lnSpc>
            <a:spcBef>
              <a:spcPct val="0"/>
            </a:spcBef>
            <a:spcAft>
              <a:spcPct val="35000"/>
            </a:spcAft>
            <a:buNone/>
          </a:pPr>
          <a:r>
            <a:rPr lang="en-GB" sz="1600" kern="1200" dirty="0"/>
            <a:t>Support around substance use, mental health, housing</a:t>
          </a:r>
        </a:p>
      </dsp:txBody>
      <dsp:txXfrm>
        <a:off x="2711945" y="2454766"/>
        <a:ext cx="2236845" cy="2890652"/>
      </dsp:txXfrm>
    </dsp:sp>
    <dsp:sp modelId="{5A064004-3975-4C36-A4F5-C9D9B5A27FFC}">
      <dsp:nvSpPr>
        <dsp:cNvPr id="0" name=""/>
        <dsp:cNvSpPr/>
      </dsp:nvSpPr>
      <dsp:spPr>
        <a:xfrm>
          <a:off x="5418528" y="2454766"/>
          <a:ext cx="2236845" cy="287082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889000">
            <a:lnSpc>
              <a:spcPct val="90000"/>
            </a:lnSpc>
            <a:spcBef>
              <a:spcPct val="0"/>
            </a:spcBef>
            <a:spcAft>
              <a:spcPct val="35000"/>
            </a:spcAft>
            <a:buNone/>
          </a:pPr>
          <a:r>
            <a:rPr lang="en-GB" sz="1500" kern="1200" dirty="0">
              <a:solidFill>
                <a:prstClr val="white"/>
              </a:solidFill>
              <a:latin typeface="Arial Rounded MT Bold" panose="020F0704030504030204" pitchFamily="34" charset="0"/>
              <a:ea typeface="+mn-ea"/>
              <a:cs typeface="+mn-cs"/>
            </a:rPr>
            <a:t>Safeguarding Children</a:t>
          </a:r>
        </a:p>
        <a:p>
          <a:pPr marL="185738" lvl="0" indent="0" algn="l" defTabSz="711200">
            <a:lnSpc>
              <a:spcPct val="90000"/>
            </a:lnSpc>
            <a:spcBef>
              <a:spcPct val="0"/>
            </a:spcBef>
            <a:spcAft>
              <a:spcPct val="35000"/>
            </a:spcAft>
            <a:buFont typeface="Arial" panose="020B0604020202020204" pitchFamily="34" charset="0"/>
            <a:buNone/>
          </a:pPr>
          <a:r>
            <a:rPr lang="en-GB" sz="1600" kern="1200" dirty="0"/>
            <a:t>Information to be shared with social worker/relevant professionals</a:t>
          </a:r>
        </a:p>
        <a:p>
          <a:pPr marL="185738" lvl="0" indent="0" algn="l" defTabSz="711200">
            <a:lnSpc>
              <a:spcPct val="90000"/>
            </a:lnSpc>
            <a:spcBef>
              <a:spcPct val="0"/>
            </a:spcBef>
            <a:spcAft>
              <a:spcPct val="35000"/>
            </a:spcAft>
            <a:buFont typeface="Arial" panose="020B0604020202020204" pitchFamily="34" charset="0"/>
            <a:buNone/>
          </a:pPr>
          <a:r>
            <a:rPr lang="en-GB" sz="1600" kern="1200" dirty="0"/>
            <a:t>Professional with established relationship to start single assessment/ offer support</a:t>
          </a:r>
        </a:p>
      </dsp:txBody>
      <dsp:txXfrm>
        <a:off x="5418528" y="2454766"/>
        <a:ext cx="2236845" cy="2870823"/>
      </dsp:txXfrm>
    </dsp:sp>
    <dsp:sp modelId="{2757F915-1C0B-4628-A695-929F7F9B07A0}">
      <dsp:nvSpPr>
        <dsp:cNvPr id="0" name=""/>
        <dsp:cNvSpPr/>
      </dsp:nvSpPr>
      <dsp:spPr>
        <a:xfrm>
          <a:off x="8125111" y="2454766"/>
          <a:ext cx="2236845" cy="287082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889000">
            <a:lnSpc>
              <a:spcPct val="90000"/>
            </a:lnSpc>
            <a:spcBef>
              <a:spcPct val="0"/>
            </a:spcBef>
            <a:spcAft>
              <a:spcPct val="35000"/>
            </a:spcAft>
            <a:buNone/>
          </a:pPr>
          <a:r>
            <a:rPr lang="en-GB" sz="1500" kern="1200" dirty="0">
              <a:solidFill>
                <a:prstClr val="white"/>
              </a:solidFill>
              <a:latin typeface="Arial Rounded MT Bold" panose="020F0704030504030204" pitchFamily="34" charset="0"/>
              <a:ea typeface="+mn-ea"/>
              <a:cs typeface="+mn-cs"/>
            </a:rPr>
            <a:t>Information sharing</a:t>
          </a:r>
        </a:p>
        <a:p>
          <a:pPr marL="271463" lvl="0" indent="0" algn="l" defTabSz="711200">
            <a:lnSpc>
              <a:spcPct val="90000"/>
            </a:lnSpc>
            <a:spcBef>
              <a:spcPct val="0"/>
            </a:spcBef>
            <a:spcAft>
              <a:spcPct val="35000"/>
            </a:spcAft>
            <a:buNone/>
          </a:pPr>
          <a:r>
            <a:rPr lang="en-GB" sz="1600" kern="1200" dirty="0"/>
            <a:t>Flagging files for victim/children so that professionals are aware of history and respond appropriately to future incidents</a:t>
          </a:r>
        </a:p>
        <a:p>
          <a:pPr marL="271463" lvl="0" indent="0" algn="l" defTabSz="711200">
            <a:lnSpc>
              <a:spcPct val="90000"/>
            </a:lnSpc>
            <a:spcBef>
              <a:spcPct val="0"/>
            </a:spcBef>
            <a:spcAft>
              <a:spcPct val="35000"/>
            </a:spcAft>
            <a:buFont typeface="Symbol" panose="05050102010706020507" pitchFamily="18" charset="2"/>
            <a:buNone/>
          </a:pPr>
          <a:r>
            <a:rPr lang="en-GB" sz="1600" kern="1200" dirty="0"/>
            <a:t>Information shared outside of MARAC</a:t>
          </a:r>
        </a:p>
        <a:p>
          <a:pPr marL="271463" lvl="0" indent="0" algn="l" defTabSz="711200">
            <a:lnSpc>
              <a:spcPct val="90000"/>
            </a:lnSpc>
            <a:spcBef>
              <a:spcPct val="0"/>
            </a:spcBef>
            <a:spcAft>
              <a:spcPct val="35000"/>
            </a:spcAft>
            <a:buNone/>
          </a:pPr>
          <a:r>
            <a:rPr lang="en-GB" sz="1600" kern="1200" dirty="0"/>
            <a:t>Professionals meeting</a:t>
          </a:r>
        </a:p>
      </dsp:txBody>
      <dsp:txXfrm>
        <a:off x="8125111" y="2454766"/>
        <a:ext cx="2236845" cy="28708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93F647-7871-4FCA-AD96-0D700612878F}" type="datetimeFigureOut">
              <a:rPr lang="en-GB" smtClean="0"/>
              <a:t>09/09/2020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A43F7-8187-47D3-951F-C0A17E4ECCBF}" type="slidenum">
              <a:rPr lang="en-GB" smtClean="0"/>
              <a:t>‹#›</a:t>
            </a:fld>
            <a:endParaRPr lang="en-GB"/>
          </a:p>
        </p:txBody>
      </p:sp>
    </p:spTree>
    <p:extLst>
      <p:ext uri="{BB962C8B-B14F-4D97-AF65-F5344CB8AC3E}">
        <p14:creationId xmlns:p14="http://schemas.microsoft.com/office/powerpoint/2010/main" val="2951474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r>
              <a:rPr lang="en-GB" dirty="0"/>
              <a:t>Kirklees DRAMM established in 2016</a:t>
            </a:r>
            <a:endParaRPr lang="en-AU" dirty="0"/>
          </a:p>
        </p:txBody>
      </p:sp>
      <p:sp>
        <p:nvSpPr>
          <p:cNvPr id="4" name="Slide Number Placeholder 3"/>
          <p:cNvSpPr>
            <a:spLocks noGrp="1"/>
          </p:cNvSpPr>
          <p:nvPr>
            <p:ph type="sldNum" sz="quarter" idx="10"/>
          </p:nvPr>
        </p:nvSpPr>
        <p:spPr/>
        <p:txBody>
          <a:bodyPr/>
          <a:lstStyle/>
          <a:p>
            <a:fld id="{902B8E3D-E10F-4967-A6FE-77D6A12A1EE5}" type="slidenum">
              <a:rPr lang="en-AU" smtClean="0"/>
              <a:t>15</a:t>
            </a:fld>
            <a:endParaRPr lang="en-AU"/>
          </a:p>
        </p:txBody>
      </p:sp>
    </p:spTree>
    <p:extLst>
      <p:ext uri="{BB962C8B-B14F-4D97-AF65-F5344CB8AC3E}">
        <p14:creationId xmlns:p14="http://schemas.microsoft.com/office/powerpoint/2010/main" val="612939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046824-E047-4441-9739-64A42BFAC079}" type="slidenum">
              <a:rPr lang="en-GB" smtClean="0"/>
              <a:t>27</a:t>
            </a:fld>
            <a:endParaRPr lang="en-GB"/>
          </a:p>
        </p:txBody>
      </p:sp>
    </p:spTree>
    <p:extLst>
      <p:ext uri="{BB962C8B-B14F-4D97-AF65-F5344CB8AC3E}">
        <p14:creationId xmlns:p14="http://schemas.microsoft.com/office/powerpoint/2010/main" val="2986063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046824-E047-4441-9739-64A42BFAC079}" type="slidenum">
              <a:rPr lang="en-GB" smtClean="0"/>
              <a:t>28</a:t>
            </a:fld>
            <a:endParaRPr lang="en-GB"/>
          </a:p>
        </p:txBody>
      </p:sp>
    </p:spTree>
    <p:extLst>
      <p:ext uri="{BB962C8B-B14F-4D97-AF65-F5344CB8AC3E}">
        <p14:creationId xmlns:p14="http://schemas.microsoft.com/office/powerpoint/2010/main" val="3636813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r>
              <a:rPr lang="en-AU" dirty="0"/>
              <a:t>WY Police – West Yorkshire Police</a:t>
            </a:r>
          </a:p>
          <a:p>
            <a:r>
              <a:rPr lang="en-AU" dirty="0"/>
              <a:t>PDAP – Pennine Domestic Abuse Partnership</a:t>
            </a:r>
          </a:p>
          <a:p>
            <a:r>
              <a:rPr lang="en-AU" dirty="0"/>
              <a:t>ASC – Adults’ Social Care</a:t>
            </a:r>
          </a:p>
          <a:p>
            <a:r>
              <a:rPr lang="en-AU" dirty="0"/>
              <a:t>CHART – Choices for Health in Addiction Recovery and Treatment</a:t>
            </a:r>
          </a:p>
        </p:txBody>
      </p:sp>
      <p:sp>
        <p:nvSpPr>
          <p:cNvPr id="4" name="Slide Number Placeholder 3"/>
          <p:cNvSpPr>
            <a:spLocks noGrp="1"/>
          </p:cNvSpPr>
          <p:nvPr>
            <p:ph type="sldNum" sz="quarter" idx="10"/>
          </p:nvPr>
        </p:nvSpPr>
        <p:spPr/>
        <p:txBody>
          <a:bodyPr/>
          <a:lstStyle/>
          <a:p>
            <a:fld id="{902B8E3D-E10F-4967-A6FE-77D6A12A1EE5}" type="slidenum">
              <a:rPr lang="en-AU" smtClean="0"/>
              <a:t>16</a:t>
            </a:fld>
            <a:endParaRPr lang="en-AU"/>
          </a:p>
        </p:txBody>
      </p:sp>
    </p:spTree>
    <p:extLst>
      <p:ext uri="{BB962C8B-B14F-4D97-AF65-F5344CB8AC3E}">
        <p14:creationId xmlns:p14="http://schemas.microsoft.com/office/powerpoint/2010/main" val="1332124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A43F7-8187-47D3-951F-C0A17E4ECCBF}" type="slidenum">
              <a:rPr lang="en-GB" smtClean="0"/>
              <a:t>17</a:t>
            </a:fld>
            <a:endParaRPr lang="en-GB"/>
          </a:p>
        </p:txBody>
      </p:sp>
    </p:spTree>
    <p:extLst>
      <p:ext uri="{BB962C8B-B14F-4D97-AF65-F5344CB8AC3E}">
        <p14:creationId xmlns:p14="http://schemas.microsoft.com/office/powerpoint/2010/main" val="3490769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A43F7-8187-47D3-951F-C0A17E4ECCBF}" type="slidenum">
              <a:rPr lang="en-GB" smtClean="0"/>
              <a:t>18</a:t>
            </a:fld>
            <a:endParaRPr lang="en-GB"/>
          </a:p>
        </p:txBody>
      </p:sp>
    </p:spTree>
    <p:extLst>
      <p:ext uri="{BB962C8B-B14F-4D97-AF65-F5344CB8AC3E}">
        <p14:creationId xmlns:p14="http://schemas.microsoft.com/office/powerpoint/2010/main" val="3286637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r>
              <a:rPr lang="en-AU" dirty="0"/>
              <a:t>WY Police – West Yorkshire Police</a:t>
            </a:r>
          </a:p>
          <a:p>
            <a:r>
              <a:rPr lang="en-AU" dirty="0"/>
              <a:t>PDAP – Pennine Domestic Abuse Partnership</a:t>
            </a:r>
          </a:p>
          <a:p>
            <a:r>
              <a:rPr lang="en-AU" dirty="0"/>
              <a:t>ASC – Adults’ Social Care</a:t>
            </a:r>
          </a:p>
          <a:p>
            <a:r>
              <a:rPr lang="en-AU" dirty="0"/>
              <a:t>CHART – Choices for Health in Addiction Recovery and Treatment</a:t>
            </a:r>
          </a:p>
        </p:txBody>
      </p:sp>
      <p:sp>
        <p:nvSpPr>
          <p:cNvPr id="4" name="Slide Number Placeholder 3"/>
          <p:cNvSpPr>
            <a:spLocks noGrp="1"/>
          </p:cNvSpPr>
          <p:nvPr>
            <p:ph type="sldNum" sz="quarter" idx="10"/>
          </p:nvPr>
        </p:nvSpPr>
        <p:spPr/>
        <p:txBody>
          <a:bodyPr/>
          <a:lstStyle/>
          <a:p>
            <a:fld id="{902B8E3D-E10F-4967-A6FE-77D6A12A1EE5}" type="slidenum">
              <a:rPr lang="en-AU" smtClean="0"/>
              <a:t>20</a:t>
            </a:fld>
            <a:endParaRPr lang="en-AU"/>
          </a:p>
        </p:txBody>
      </p:sp>
    </p:spTree>
    <p:extLst>
      <p:ext uri="{BB962C8B-B14F-4D97-AF65-F5344CB8AC3E}">
        <p14:creationId xmlns:p14="http://schemas.microsoft.com/office/powerpoint/2010/main" val="2673750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5CE0AA-6264-40DC-84E2-3E83B1CF72A0}" type="slidenum">
              <a:rPr lang="en-GB" smtClean="0"/>
              <a:t>22</a:t>
            </a:fld>
            <a:endParaRPr lang="en-GB"/>
          </a:p>
        </p:txBody>
      </p:sp>
    </p:spTree>
    <p:extLst>
      <p:ext uri="{BB962C8B-B14F-4D97-AF65-F5344CB8AC3E}">
        <p14:creationId xmlns:p14="http://schemas.microsoft.com/office/powerpoint/2010/main" val="3777202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A43F7-8187-47D3-951F-C0A17E4ECCBF}" type="slidenum">
              <a:rPr lang="en-GB" smtClean="0"/>
              <a:t>23</a:t>
            </a:fld>
            <a:endParaRPr lang="en-GB"/>
          </a:p>
        </p:txBody>
      </p:sp>
    </p:spTree>
    <p:extLst>
      <p:ext uri="{BB962C8B-B14F-4D97-AF65-F5344CB8AC3E}">
        <p14:creationId xmlns:p14="http://schemas.microsoft.com/office/powerpoint/2010/main" val="4292522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A43F7-8187-47D3-951F-C0A17E4ECCBF}" type="slidenum">
              <a:rPr lang="en-GB" smtClean="0"/>
              <a:t>24</a:t>
            </a:fld>
            <a:endParaRPr lang="en-GB"/>
          </a:p>
        </p:txBody>
      </p:sp>
    </p:spTree>
    <p:extLst>
      <p:ext uri="{BB962C8B-B14F-4D97-AF65-F5344CB8AC3E}">
        <p14:creationId xmlns:p14="http://schemas.microsoft.com/office/powerpoint/2010/main" val="605955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A43F7-8187-47D3-951F-C0A17E4ECCBF}" type="slidenum">
              <a:rPr lang="en-GB" smtClean="0"/>
              <a:t>25</a:t>
            </a:fld>
            <a:endParaRPr lang="en-GB"/>
          </a:p>
        </p:txBody>
      </p:sp>
    </p:spTree>
    <p:extLst>
      <p:ext uri="{BB962C8B-B14F-4D97-AF65-F5344CB8AC3E}">
        <p14:creationId xmlns:p14="http://schemas.microsoft.com/office/powerpoint/2010/main" val="41915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151417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352258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8210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2066970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4088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3547830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2046883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377671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408534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FACC5-3FC2-46D4-A4D4-F7038196E87D}" type="datetimeFigureOut">
              <a:rPr lang="en-GB" smtClean="0"/>
              <a:t>09/09/2020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286976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9FACC5-3FC2-46D4-A4D4-F7038196E87D}" type="datetimeFigureOut">
              <a:rPr lang="en-GB" smtClean="0"/>
              <a:t>09/09/2020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39293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9FACC5-3FC2-46D4-A4D4-F7038196E87D}" type="datetimeFigureOut">
              <a:rPr lang="en-GB" smtClean="0"/>
              <a:t>09/09/2020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1999611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9FACC5-3FC2-46D4-A4D4-F7038196E87D}" type="datetimeFigureOut">
              <a:rPr lang="en-GB" smtClean="0"/>
              <a:t>09/09/2020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63360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FACC5-3FC2-46D4-A4D4-F7038196E87D}" type="datetimeFigureOut">
              <a:rPr lang="en-GB" smtClean="0"/>
              <a:t>09/09/2020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330453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9FACC5-3FC2-46D4-A4D4-F7038196E87D}" type="datetimeFigureOut">
              <a:rPr lang="en-GB" smtClean="0"/>
              <a:t>09/09/2020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211379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9FACC5-3FC2-46D4-A4D4-F7038196E87D}" type="datetimeFigureOut">
              <a:rPr lang="en-GB" smtClean="0"/>
              <a:t>09/09/2020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2406FB-D954-4FBB-AC35-95DEC2727F85}" type="slidenum">
              <a:rPr lang="en-GB" smtClean="0"/>
              <a:t>‹#›</a:t>
            </a:fld>
            <a:endParaRPr lang="en-GB"/>
          </a:p>
        </p:txBody>
      </p:sp>
    </p:spTree>
    <p:extLst>
      <p:ext uri="{BB962C8B-B14F-4D97-AF65-F5344CB8AC3E}">
        <p14:creationId xmlns:p14="http://schemas.microsoft.com/office/powerpoint/2010/main" val="99223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9FACC5-3FC2-46D4-A4D4-F7038196E87D}" type="datetimeFigureOut">
              <a:rPr lang="en-GB" smtClean="0"/>
              <a:t>09/09/2020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2406FB-D954-4FBB-AC35-95DEC2727F85}" type="slidenum">
              <a:rPr lang="en-GB" smtClean="0"/>
              <a:t>‹#›</a:t>
            </a:fld>
            <a:endParaRPr lang="en-GB"/>
          </a:p>
        </p:txBody>
      </p:sp>
    </p:spTree>
    <p:extLst>
      <p:ext uri="{BB962C8B-B14F-4D97-AF65-F5344CB8AC3E}">
        <p14:creationId xmlns:p14="http://schemas.microsoft.com/office/powerpoint/2010/main" val="2786220826"/>
      </p:ext>
    </p:extLst>
  </p:cSld>
  <p:clrMap bg1="dk1" tx1="lt1" bg2="dk2" tx2="lt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kirklees.gov.uk/beta/adult-social-care-providers/multi-agency-risk-assessment-conference.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kirklees.gov.uk/beta/adult-social-care-providers/multi-agency-risk-assessment-conference.asp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kirkleessafeguardingchildren.co.uk/wp-content/uploads/2019/10/Reporting-child-abuse-CM3219.1.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gatewaytocare@kirklees.gov.uk" TargetMode="External"/><Relationship Id="rId2" Type="http://schemas.openxmlformats.org/officeDocument/2006/relationships/hyperlink" Target="tel:0148441493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kirklees.event-booking.org.uk/elearning-detail/%3D%3DQO1gjN/Domestic-Abu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kirklees.gov.uk/beta/adult-social-care-providers/multi-agency-risk-assessment-conference.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2D825-1F4A-48B9-9EDE-613A1BA6FFAA}"/>
              </a:ext>
            </a:extLst>
          </p:cNvPr>
          <p:cNvSpPr>
            <a:spLocks noGrp="1"/>
          </p:cNvSpPr>
          <p:nvPr>
            <p:ph type="ctrTitle"/>
          </p:nvPr>
        </p:nvSpPr>
        <p:spPr/>
        <p:txBody>
          <a:bodyPr/>
          <a:lstStyle/>
          <a:p>
            <a:r>
              <a:rPr lang="en-GB" dirty="0"/>
              <a:t>DRAMM and MARAC</a:t>
            </a:r>
          </a:p>
        </p:txBody>
      </p:sp>
      <p:sp>
        <p:nvSpPr>
          <p:cNvPr id="3" name="Subtitle 2">
            <a:extLst>
              <a:ext uri="{FF2B5EF4-FFF2-40B4-BE49-F238E27FC236}">
                <a16:creationId xmlns:a16="http://schemas.microsoft.com/office/drawing/2014/main" id="{02EB4DC9-0903-4FA2-B606-AC15609BD10B}"/>
              </a:ext>
            </a:extLst>
          </p:cNvPr>
          <p:cNvSpPr>
            <a:spLocks noGrp="1"/>
          </p:cNvSpPr>
          <p:nvPr>
            <p:ph type="subTitle" idx="1"/>
          </p:nvPr>
        </p:nvSpPr>
        <p:spPr/>
        <p:txBody>
          <a:bodyPr/>
          <a:lstStyle/>
          <a:p>
            <a:r>
              <a:rPr lang="en-GB" dirty="0"/>
              <a:t>Overview of our multi-agency response to domestic abuse</a:t>
            </a:r>
          </a:p>
        </p:txBody>
      </p:sp>
    </p:spTree>
    <p:extLst>
      <p:ext uri="{BB962C8B-B14F-4D97-AF65-F5344CB8AC3E}">
        <p14:creationId xmlns:p14="http://schemas.microsoft.com/office/powerpoint/2010/main" val="384447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4D16F1A-5D78-4402-81FF-31A98AFD6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6B5E6B-1D78-44F6-B175-21197B200F18}"/>
              </a:ext>
            </a:extLst>
          </p:cNvPr>
          <p:cNvSpPr>
            <a:spLocks noGrp="1"/>
          </p:cNvSpPr>
          <p:nvPr>
            <p:ph type="title"/>
          </p:nvPr>
        </p:nvSpPr>
        <p:spPr>
          <a:xfrm>
            <a:off x="1216058" y="609600"/>
            <a:ext cx="10268369" cy="1099457"/>
          </a:xfrm>
        </p:spPr>
        <p:txBody>
          <a:bodyPr>
            <a:normAutofit/>
          </a:bodyPr>
          <a:lstStyle/>
          <a:p>
            <a:pPr>
              <a:lnSpc>
                <a:spcPct val="90000"/>
              </a:lnSpc>
            </a:pPr>
            <a:r>
              <a:rPr lang="en-GB" dirty="0">
                <a:solidFill>
                  <a:schemeClr val="tx1"/>
                </a:solidFill>
              </a:rPr>
              <a:t>Our multi-agency response to domestic abuse</a:t>
            </a:r>
          </a:p>
        </p:txBody>
      </p:sp>
      <p:sp>
        <p:nvSpPr>
          <p:cNvPr id="31" name="Isosceles Triangle 30">
            <a:extLst>
              <a:ext uri="{FF2B5EF4-FFF2-40B4-BE49-F238E27FC236}">
                <a16:creationId xmlns:a16="http://schemas.microsoft.com/office/drawing/2014/main" id="{1B2FB7F0-6A45-43E8-88A7-48E46E6D4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6BA9C607-662B-4FBB-A3F3-CF593AD73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Table 8">
            <a:extLst>
              <a:ext uri="{FF2B5EF4-FFF2-40B4-BE49-F238E27FC236}">
                <a16:creationId xmlns:a16="http://schemas.microsoft.com/office/drawing/2014/main" id="{42622B1B-8146-4056-9586-5C04EB68A887}"/>
              </a:ext>
            </a:extLst>
          </p:cNvPr>
          <p:cNvGraphicFramePr>
            <a:graphicFrameLocks noGrp="1"/>
          </p:cNvGraphicFramePr>
          <p:nvPr>
            <p:ph idx="1"/>
            <p:extLst>
              <p:ext uri="{D42A27DB-BD31-4B8C-83A1-F6EECF244321}">
                <p14:modId xmlns:p14="http://schemas.microsoft.com/office/powerpoint/2010/main" val="3700896269"/>
              </p:ext>
            </p:extLst>
          </p:nvPr>
        </p:nvGraphicFramePr>
        <p:xfrm>
          <a:off x="1286933" y="2211442"/>
          <a:ext cx="9618134" cy="4057617"/>
        </p:xfrm>
        <a:graphic>
          <a:graphicData uri="http://schemas.openxmlformats.org/drawingml/2006/table">
            <a:tbl>
              <a:tblPr firstRow="1" bandRow="1">
                <a:solidFill>
                  <a:schemeClr val="bg1"/>
                </a:solidFill>
                <a:tableStyleId>{5C22544A-7EE6-4342-B048-85BDC9FD1C3A}</a:tableStyleId>
              </a:tblPr>
              <a:tblGrid>
                <a:gridCol w="1211170">
                  <a:extLst>
                    <a:ext uri="{9D8B030D-6E8A-4147-A177-3AD203B41FA5}">
                      <a16:colId xmlns:a16="http://schemas.microsoft.com/office/drawing/2014/main" val="2531024234"/>
                    </a:ext>
                  </a:extLst>
                </a:gridCol>
                <a:gridCol w="3403076">
                  <a:extLst>
                    <a:ext uri="{9D8B030D-6E8A-4147-A177-3AD203B41FA5}">
                      <a16:colId xmlns:a16="http://schemas.microsoft.com/office/drawing/2014/main" val="3256854549"/>
                    </a:ext>
                  </a:extLst>
                </a:gridCol>
                <a:gridCol w="5003888">
                  <a:extLst>
                    <a:ext uri="{9D8B030D-6E8A-4147-A177-3AD203B41FA5}">
                      <a16:colId xmlns:a16="http://schemas.microsoft.com/office/drawing/2014/main" val="4226187439"/>
                    </a:ext>
                  </a:extLst>
                </a:gridCol>
              </a:tblGrid>
              <a:tr h="478839">
                <a:tc>
                  <a:txBody>
                    <a:bodyPr/>
                    <a:lstStyle/>
                    <a:p>
                      <a:r>
                        <a:rPr lang="en-GB" sz="1500" b="0" cap="none" spc="0" dirty="0">
                          <a:solidFill>
                            <a:schemeClr val="tx1"/>
                          </a:solidFill>
                        </a:rPr>
                        <a:t>Level of risk</a:t>
                      </a:r>
                    </a:p>
                  </a:txBody>
                  <a:tcPr marL="131512" marR="101163" marT="101163" marB="101163"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accent1"/>
                    </a:solidFill>
                  </a:tcPr>
                </a:tc>
                <a:tc>
                  <a:txBody>
                    <a:bodyPr/>
                    <a:lstStyle/>
                    <a:p>
                      <a:r>
                        <a:rPr lang="en-GB" sz="1500" b="0" cap="none" spc="0" dirty="0">
                          <a:solidFill>
                            <a:schemeClr val="tx1"/>
                          </a:solidFill>
                        </a:rPr>
                        <a:t>What will DA in this case look like?</a:t>
                      </a:r>
                    </a:p>
                  </a:txBody>
                  <a:tcPr marL="131512" marR="101163" marT="101163" marB="101163"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accent1"/>
                    </a:solidFill>
                  </a:tcPr>
                </a:tc>
                <a:tc>
                  <a:txBody>
                    <a:bodyPr/>
                    <a:lstStyle/>
                    <a:p>
                      <a:r>
                        <a:rPr lang="en-GB" sz="1500" b="0" cap="none" spc="0" dirty="0">
                          <a:solidFill>
                            <a:schemeClr val="tx1"/>
                          </a:solidFill>
                        </a:rPr>
                        <a:t>Multi-agency response</a:t>
                      </a:r>
                    </a:p>
                  </a:txBody>
                  <a:tcPr marL="131512" marR="101163" marT="101163" marB="101163"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accent1"/>
                    </a:solidFill>
                  </a:tcPr>
                </a:tc>
                <a:extLst>
                  <a:ext uri="{0D108BD9-81ED-4DB2-BD59-A6C34878D82A}">
                    <a16:rowId xmlns:a16="http://schemas.microsoft.com/office/drawing/2014/main" val="2125853176"/>
                  </a:ext>
                </a:extLst>
              </a:tr>
              <a:tr h="950933">
                <a:tc>
                  <a:txBody>
                    <a:bodyPr/>
                    <a:lstStyle/>
                    <a:p>
                      <a:r>
                        <a:rPr lang="en-GB" sz="1500" cap="none" spc="0" dirty="0">
                          <a:solidFill>
                            <a:schemeClr val="bg1">
                              <a:lumMod val="75000"/>
                              <a:lumOff val="25000"/>
                            </a:schemeClr>
                          </a:solidFill>
                        </a:rPr>
                        <a:t>Standard</a:t>
                      </a:r>
                    </a:p>
                  </a:txBody>
                  <a:tcPr marL="131512" marR="101163" marT="101163" marB="101163">
                    <a:lnL w="19050" cap="flat" cmpd="sng" algn="ctr">
                      <a:solidFill>
                        <a:schemeClr val="tx1"/>
                      </a:solidFill>
                      <a:prstDash val="solid"/>
                    </a:lnL>
                    <a:lnR w="6350" cap="flat" cmpd="sng" algn="ctr">
                      <a:solidFill>
                        <a:schemeClr val="tx1">
                          <a:lumMod val="50000"/>
                          <a:lumOff val="50000"/>
                        </a:schemeClr>
                      </a:solidFill>
                      <a:prstDash val="solid"/>
                      <a:round/>
                      <a:headEnd type="none" w="med" len="med"/>
                      <a:tailEnd type="none" w="med" len="med"/>
                    </a:lnR>
                    <a:lnT w="38100" cmpd="sng">
                      <a:noFill/>
                    </a:lnT>
                    <a:lnB w="19050" cap="flat" cmpd="sng" algn="ctr">
                      <a:noFill/>
                      <a:prstDash val="solid"/>
                    </a:lnB>
                    <a:solidFill>
                      <a:schemeClr val="accent1">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cap="none" spc="0" dirty="0">
                          <a:solidFill>
                            <a:schemeClr val="bg1">
                              <a:lumMod val="75000"/>
                              <a:lumOff val="25000"/>
                            </a:schemeClr>
                          </a:solidFill>
                          <a:latin typeface="+mn-lt"/>
                        </a:rPr>
                        <a:t>No pattern of abusive behaviour, or control of one person by another.  No indicators of  serious harm.</a:t>
                      </a:r>
                    </a:p>
                  </a:txBody>
                  <a:tcPr marL="131512" marR="101163" marT="101163" marB="101163">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38100" cmpd="sng">
                      <a:noFill/>
                    </a:lnT>
                    <a:lnB w="19050" cap="flat" cmpd="sng" algn="ctr">
                      <a:noFill/>
                      <a:prstDash val="solid"/>
                    </a:lnB>
                    <a:solidFill>
                      <a:schemeClr val="accent1">
                        <a:lumMod val="20000"/>
                        <a:lumOff val="80000"/>
                      </a:schemeClr>
                    </a:solidFill>
                  </a:tcPr>
                </a:tc>
                <a:tc>
                  <a:txBody>
                    <a:bodyPr/>
                    <a:lstStyle/>
                    <a:p>
                      <a:pPr marL="179388" indent="-179388">
                        <a:buFont typeface="Arial" panose="020B0604020202020204" pitchFamily="34" charset="0"/>
                        <a:buChar char="•"/>
                        <a:tabLst>
                          <a:tab pos="358775" algn="l"/>
                        </a:tabLst>
                      </a:pPr>
                      <a:r>
                        <a:rPr lang="en-GB" sz="1500" cap="none" spc="0" dirty="0">
                          <a:solidFill>
                            <a:schemeClr val="bg1">
                              <a:lumMod val="75000"/>
                              <a:lumOff val="25000"/>
                            </a:schemeClr>
                          </a:solidFill>
                        </a:rPr>
                        <a:t>Screening by Police and CSC</a:t>
                      </a:r>
                    </a:p>
                    <a:p>
                      <a:pPr marL="179388" indent="-179388">
                        <a:buFont typeface="Arial" panose="020B0604020202020204" pitchFamily="34" charset="0"/>
                        <a:buChar char="•"/>
                        <a:tabLst>
                          <a:tab pos="358775" algn="l"/>
                        </a:tabLst>
                      </a:pPr>
                      <a:r>
                        <a:rPr lang="en-GB" sz="1500" cap="none" spc="0" dirty="0">
                          <a:solidFill>
                            <a:schemeClr val="bg1">
                              <a:lumMod val="75000"/>
                              <a:lumOff val="25000"/>
                            </a:schemeClr>
                          </a:solidFill>
                        </a:rPr>
                        <a:t>Signposting to services</a:t>
                      </a:r>
                    </a:p>
                    <a:p>
                      <a:pPr marL="179388" indent="-179388">
                        <a:buFont typeface="Arial" panose="020B0604020202020204" pitchFamily="34" charset="0"/>
                        <a:buChar char="•"/>
                        <a:tabLst>
                          <a:tab pos="358775" algn="l"/>
                        </a:tabLst>
                      </a:pPr>
                      <a:r>
                        <a:rPr lang="en-GB" sz="1500" cap="none" spc="0" dirty="0">
                          <a:solidFill>
                            <a:schemeClr val="bg1">
                              <a:lumMod val="75000"/>
                              <a:lumOff val="25000"/>
                            </a:schemeClr>
                          </a:solidFill>
                        </a:rPr>
                        <a:t>Immediate information sharing with schools through operation encompass</a:t>
                      </a:r>
                    </a:p>
                  </a:txBody>
                  <a:tcPr marL="131512" marR="101163" marT="101163" marB="101163">
                    <a:lnL w="6350"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lnR>
                    <a:lnT w="38100" cmpd="sng">
                      <a:noFill/>
                    </a:lnT>
                    <a:lnB w="19050" cap="flat" cmpd="sng" algn="ctr">
                      <a:noFill/>
                      <a:prstDash val="solid"/>
                    </a:lnB>
                    <a:solidFill>
                      <a:schemeClr val="accent1">
                        <a:lumMod val="20000"/>
                        <a:lumOff val="80000"/>
                      </a:schemeClr>
                    </a:solidFill>
                  </a:tcPr>
                </a:tc>
                <a:extLst>
                  <a:ext uri="{0D108BD9-81ED-4DB2-BD59-A6C34878D82A}">
                    <a16:rowId xmlns:a16="http://schemas.microsoft.com/office/drawing/2014/main" val="1965158409"/>
                  </a:ext>
                </a:extLst>
              </a:tr>
              <a:tr h="950933">
                <a:tc>
                  <a:txBody>
                    <a:bodyPr/>
                    <a:lstStyle/>
                    <a:p>
                      <a:r>
                        <a:rPr lang="en-GB" sz="1500" cap="none" spc="0" dirty="0">
                          <a:solidFill>
                            <a:schemeClr val="bg1">
                              <a:lumMod val="85000"/>
                              <a:lumOff val="15000"/>
                            </a:schemeClr>
                          </a:solidFill>
                        </a:rPr>
                        <a:t>Medium</a:t>
                      </a:r>
                    </a:p>
                  </a:txBody>
                  <a:tcPr marL="131512" marR="101163" marT="101163" marB="101163">
                    <a:lnL w="19050" cap="flat" cmpd="sng" algn="ctr">
                      <a:solidFill>
                        <a:schemeClr val="tx1"/>
                      </a:solidFill>
                      <a:prstDash val="solid"/>
                    </a:lnL>
                    <a:lnR w="6350" cap="flat" cmpd="sng" algn="ctr">
                      <a:solidFill>
                        <a:schemeClr val="tx1">
                          <a:lumMod val="50000"/>
                          <a:lumOff val="50000"/>
                        </a:schemeClr>
                      </a:solidFill>
                      <a:prstDash val="solid"/>
                      <a:round/>
                      <a:headEnd type="none" w="med" len="med"/>
                      <a:tailEnd type="none" w="med" len="med"/>
                    </a:lnR>
                    <a:lnT w="38100" cmpd="sng">
                      <a:noFill/>
                    </a:lnT>
                    <a:lnB w="19050" cap="flat" cmpd="sng" algn="ctr">
                      <a:noFill/>
                      <a:prstDash val="solid"/>
                    </a:lnB>
                    <a:solidFill>
                      <a:schemeClr val="accent1">
                        <a:lumMod val="40000"/>
                        <a:lumOff val="60000"/>
                      </a:schemeClr>
                    </a:solidFill>
                  </a:tcPr>
                </a:tc>
                <a:tc>
                  <a:txBody>
                    <a:bodyPr/>
                    <a:lstStyle/>
                    <a:p>
                      <a:r>
                        <a:rPr lang="en-GB" sz="1500" cap="none" spc="0" dirty="0">
                          <a:solidFill>
                            <a:schemeClr val="bg1">
                              <a:lumMod val="85000"/>
                              <a:lumOff val="15000"/>
                            </a:schemeClr>
                          </a:solidFill>
                          <a:latin typeface="+mn-lt"/>
                        </a:rPr>
                        <a:t>Pattern of abuse and/or control of one person by another, and/or physical violence. Potential for serious harm but sufficient safeguards in place.</a:t>
                      </a:r>
                      <a:endParaRPr lang="en-GB" sz="1500" cap="none" spc="0" dirty="0">
                        <a:solidFill>
                          <a:schemeClr val="bg1">
                            <a:lumMod val="85000"/>
                            <a:lumOff val="15000"/>
                          </a:schemeClr>
                        </a:solidFill>
                      </a:endParaRPr>
                    </a:p>
                  </a:txBody>
                  <a:tcPr marL="131512" marR="101163" marT="101163" marB="101163">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38100" cmpd="sng">
                      <a:noFill/>
                    </a:lnT>
                    <a:lnB w="19050" cap="flat" cmpd="sng" algn="ctr">
                      <a:noFill/>
                      <a:prstDash val="solid"/>
                    </a:lnB>
                    <a:solidFill>
                      <a:schemeClr val="accent1">
                        <a:lumMod val="40000"/>
                        <a:lumOff val="60000"/>
                      </a:scheme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cap="none" spc="0" dirty="0">
                          <a:solidFill>
                            <a:schemeClr val="bg1">
                              <a:lumMod val="85000"/>
                              <a:lumOff val="15000"/>
                            </a:schemeClr>
                          </a:solidFill>
                        </a:rPr>
                        <a:t>Immediate multi-agency risk assessment and safety planning through DRAMM</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cap="none" spc="0" dirty="0">
                          <a:solidFill>
                            <a:schemeClr val="bg1">
                              <a:lumMod val="85000"/>
                              <a:lumOff val="15000"/>
                            </a:schemeClr>
                          </a:solidFill>
                        </a:rPr>
                        <a:t>Immediate information sharing with schools through operation encompass</a:t>
                      </a:r>
                    </a:p>
                  </a:txBody>
                  <a:tcPr marL="131512" marR="101163" marT="101163" marB="101163">
                    <a:lnL w="6350" cap="flat" cmpd="sng" algn="ctr">
                      <a:solidFill>
                        <a:schemeClr val="tx1">
                          <a:lumMod val="50000"/>
                          <a:lumOff val="50000"/>
                        </a:schemeClr>
                      </a:solidFill>
                      <a:prstDash val="solid"/>
                      <a:round/>
                      <a:headEnd type="none" w="med" len="med"/>
                      <a:tailEnd type="none" w="med" len="med"/>
                    </a:lnL>
                    <a:lnR w="19050" cap="flat" cmpd="sng" algn="ctr">
                      <a:solidFill>
                        <a:schemeClr val="tx1"/>
                      </a:solidFill>
                      <a:prstDash val="solid"/>
                    </a:lnR>
                    <a:lnT w="38100" cmpd="sng">
                      <a:noFill/>
                    </a:lnT>
                    <a:lnB w="19050" cap="flat" cmpd="sng" algn="ctr">
                      <a:noFill/>
                      <a:prstDash val="solid"/>
                    </a:lnB>
                    <a:solidFill>
                      <a:schemeClr val="accent1">
                        <a:lumMod val="40000"/>
                        <a:lumOff val="60000"/>
                      </a:schemeClr>
                    </a:solidFill>
                  </a:tcPr>
                </a:tc>
                <a:extLst>
                  <a:ext uri="{0D108BD9-81ED-4DB2-BD59-A6C34878D82A}">
                    <a16:rowId xmlns:a16="http://schemas.microsoft.com/office/drawing/2014/main" val="351528751"/>
                  </a:ext>
                </a:extLst>
              </a:tr>
              <a:tr h="950933">
                <a:tc>
                  <a:txBody>
                    <a:bodyPr/>
                    <a:lstStyle/>
                    <a:p>
                      <a:r>
                        <a:rPr lang="en-GB" sz="1500" cap="none" spc="0" dirty="0">
                          <a:solidFill>
                            <a:schemeClr val="bg1"/>
                          </a:solidFill>
                        </a:rPr>
                        <a:t>High</a:t>
                      </a:r>
                    </a:p>
                  </a:txBody>
                  <a:tcPr marL="131512" marR="101163" marT="101163" marB="101163">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solidFill>
                      <a:schemeClr val="accent1">
                        <a:lumMod val="60000"/>
                        <a:lumOff val="40000"/>
                      </a:schemeClr>
                    </a:solidFill>
                  </a:tcPr>
                </a:tc>
                <a:tc>
                  <a:txBody>
                    <a:bodyPr/>
                    <a:lstStyle/>
                    <a:p>
                      <a:r>
                        <a:rPr lang="en-GB" sz="1500" cap="none" spc="0" dirty="0">
                          <a:solidFill>
                            <a:schemeClr val="bg1"/>
                          </a:solidFill>
                        </a:rPr>
                        <a:t>Coercive control and/or frequent or very severe violence.  Significant risk of harm, could occur at any time and have serious consequences.</a:t>
                      </a:r>
                    </a:p>
                  </a:txBody>
                  <a:tcPr marL="131512" marR="101163" marT="101163" marB="101163">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solidFill>
                      <a:schemeClr val="accent1">
                        <a:lumMod val="60000"/>
                        <a:lumOff val="40000"/>
                      </a:scheme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cap="none" spc="0" dirty="0">
                          <a:solidFill>
                            <a:schemeClr val="bg1"/>
                          </a:solidFill>
                        </a:rPr>
                        <a:t>Immediate multi-agency risk assessment and safety planning through DRAMM</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cap="none" spc="0" dirty="0">
                          <a:solidFill>
                            <a:schemeClr val="bg1"/>
                          </a:solidFill>
                        </a:rPr>
                        <a:t>Follow up at  MARAC within 2 weeks</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cap="none" spc="0" dirty="0">
                          <a:solidFill>
                            <a:schemeClr val="bg1"/>
                          </a:solidFill>
                        </a:rPr>
                        <a:t>Immediate information sharing with schools through operation encompass</a:t>
                      </a:r>
                    </a:p>
                  </a:txBody>
                  <a:tcPr marL="131512" marR="101163" marT="101163" marB="101163">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19050" cap="flat" cmpd="sng" algn="ctr">
                      <a:solidFill>
                        <a:schemeClr val="tx1"/>
                      </a:solidFill>
                      <a:prstDash val="solid"/>
                    </a:lnB>
                    <a:solidFill>
                      <a:schemeClr val="accent1">
                        <a:lumMod val="60000"/>
                        <a:lumOff val="40000"/>
                      </a:schemeClr>
                    </a:solidFill>
                  </a:tcPr>
                </a:tc>
                <a:extLst>
                  <a:ext uri="{0D108BD9-81ED-4DB2-BD59-A6C34878D82A}">
                    <a16:rowId xmlns:a16="http://schemas.microsoft.com/office/drawing/2014/main" val="1248926164"/>
                  </a:ext>
                </a:extLst>
              </a:tr>
            </a:tbl>
          </a:graphicData>
        </a:graphic>
      </p:graphicFrame>
      <p:sp>
        <p:nvSpPr>
          <p:cNvPr id="10" name="TextBox 9">
            <a:extLst>
              <a:ext uri="{FF2B5EF4-FFF2-40B4-BE49-F238E27FC236}">
                <a16:creationId xmlns:a16="http://schemas.microsoft.com/office/drawing/2014/main" id="{49EF1DEB-E899-4105-9B6B-B289457A2888}"/>
              </a:ext>
            </a:extLst>
          </p:cNvPr>
          <p:cNvSpPr txBox="1"/>
          <p:nvPr/>
        </p:nvSpPr>
        <p:spPr>
          <a:xfrm>
            <a:off x="1286933" y="1310326"/>
            <a:ext cx="8894015" cy="646331"/>
          </a:xfrm>
          <a:prstGeom prst="rect">
            <a:avLst/>
          </a:prstGeom>
          <a:noFill/>
        </p:spPr>
        <p:txBody>
          <a:bodyPr wrap="square" rtlCol="0">
            <a:spAutoFit/>
          </a:bodyPr>
          <a:lstStyle/>
          <a:p>
            <a:r>
              <a:rPr lang="en-GB" dirty="0"/>
              <a:t>Kirklees agencies have established a number of processes to respond to domestic incidents that are reported to Police.  </a:t>
            </a:r>
          </a:p>
        </p:txBody>
      </p:sp>
    </p:spTree>
    <p:extLst>
      <p:ext uri="{BB962C8B-B14F-4D97-AF65-F5344CB8AC3E}">
        <p14:creationId xmlns:p14="http://schemas.microsoft.com/office/powerpoint/2010/main" val="14114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Shape 29">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FFD199F-5BBA-4E57-8D3B-EA9E8C32638E}"/>
              </a:ext>
            </a:extLst>
          </p:cNvPr>
          <p:cNvSpPr>
            <a:spLocks noGrp="1"/>
          </p:cNvSpPr>
          <p:nvPr>
            <p:ph type="title"/>
          </p:nvPr>
        </p:nvSpPr>
        <p:spPr>
          <a:xfrm>
            <a:off x="677334" y="609599"/>
            <a:ext cx="3843375" cy="5545667"/>
          </a:xfrm>
        </p:spPr>
        <p:txBody>
          <a:bodyPr anchor="ctr">
            <a:normAutofit/>
          </a:bodyPr>
          <a:lstStyle/>
          <a:p>
            <a:r>
              <a:rPr lang="en-GB" dirty="0">
                <a:solidFill>
                  <a:schemeClr val="tx1">
                    <a:lumMod val="85000"/>
                    <a:lumOff val="15000"/>
                  </a:schemeClr>
                </a:solidFill>
              </a:rPr>
              <a:t>Screening standard risk incidents</a:t>
            </a:r>
          </a:p>
        </p:txBody>
      </p:sp>
      <p:sp>
        <p:nvSpPr>
          <p:cNvPr id="7" name="Content Placeholder 6">
            <a:extLst>
              <a:ext uri="{FF2B5EF4-FFF2-40B4-BE49-F238E27FC236}">
                <a16:creationId xmlns:a16="http://schemas.microsoft.com/office/drawing/2014/main" id="{97699C9E-D605-4E20-BDB5-9E9541E30B75}"/>
              </a:ext>
            </a:extLst>
          </p:cNvPr>
          <p:cNvSpPr>
            <a:spLocks noGrp="1"/>
          </p:cNvSpPr>
          <p:nvPr>
            <p:ph idx="1"/>
          </p:nvPr>
        </p:nvSpPr>
        <p:spPr>
          <a:xfrm>
            <a:off x="6116084" y="609600"/>
            <a:ext cx="5511296" cy="5545667"/>
          </a:xfrm>
        </p:spPr>
        <p:txBody>
          <a:bodyPr anchor="ctr">
            <a:normAutofit/>
          </a:bodyPr>
          <a:lstStyle/>
          <a:p>
            <a:pPr marL="0" indent="0">
              <a:buNone/>
            </a:pPr>
            <a:r>
              <a:rPr lang="en-GB" dirty="0">
                <a:solidFill>
                  <a:srgbClr val="FFFFFF"/>
                </a:solidFill>
              </a:rPr>
              <a:t>Information sharing between police and children’s social care</a:t>
            </a:r>
          </a:p>
          <a:p>
            <a:r>
              <a:rPr lang="en-GB" dirty="0">
                <a:solidFill>
                  <a:srgbClr val="FFFFFF"/>
                </a:solidFill>
              </a:rPr>
              <a:t>Police attend a domestic incident and children are present or otherwise linked</a:t>
            </a:r>
          </a:p>
          <a:p>
            <a:r>
              <a:rPr lang="en-GB" dirty="0">
                <a:solidFill>
                  <a:srgbClr val="FFFFFF"/>
                </a:solidFill>
              </a:rPr>
              <a:t>Information about incident shared with Duty and Advice</a:t>
            </a:r>
          </a:p>
          <a:p>
            <a:r>
              <a:rPr lang="en-GB" dirty="0">
                <a:solidFill>
                  <a:srgbClr val="FFFFFF"/>
                </a:solidFill>
              </a:rPr>
              <a:t>Police officer and social worker review incident against history recorded on both systems</a:t>
            </a:r>
          </a:p>
          <a:p>
            <a:r>
              <a:rPr lang="en-GB" dirty="0">
                <a:solidFill>
                  <a:srgbClr val="FFFFFF"/>
                </a:solidFill>
              </a:rPr>
              <a:t>Decision to:</a:t>
            </a:r>
          </a:p>
          <a:p>
            <a:pPr lvl="1"/>
            <a:r>
              <a:rPr lang="en-GB" dirty="0">
                <a:solidFill>
                  <a:srgbClr val="FFFFFF"/>
                </a:solidFill>
              </a:rPr>
              <a:t>Signpost family to relevant support</a:t>
            </a:r>
          </a:p>
          <a:p>
            <a:pPr lvl="1"/>
            <a:r>
              <a:rPr lang="en-GB" dirty="0">
                <a:solidFill>
                  <a:srgbClr val="FFFFFF"/>
                </a:solidFill>
              </a:rPr>
              <a:t>Share information with allocated worker</a:t>
            </a:r>
          </a:p>
          <a:p>
            <a:pPr lvl="1"/>
            <a:r>
              <a:rPr lang="en-GB" dirty="0">
                <a:solidFill>
                  <a:srgbClr val="FFFFFF"/>
                </a:solidFill>
              </a:rPr>
              <a:t>Escalate to DRAMM or Duty social worker</a:t>
            </a:r>
          </a:p>
          <a:p>
            <a:pPr lvl="1"/>
            <a:endParaRPr lang="en-GB" dirty="0">
              <a:solidFill>
                <a:srgbClr val="FFFFFF"/>
              </a:solidFill>
            </a:endParaRPr>
          </a:p>
          <a:p>
            <a:pPr lvl="1"/>
            <a:endParaRPr lang="en-GB" dirty="0">
              <a:solidFill>
                <a:srgbClr val="FFFFFF"/>
              </a:solidFill>
            </a:endParaRPr>
          </a:p>
        </p:txBody>
      </p:sp>
    </p:spTree>
    <p:extLst>
      <p:ext uri="{BB962C8B-B14F-4D97-AF65-F5344CB8AC3E}">
        <p14:creationId xmlns:p14="http://schemas.microsoft.com/office/powerpoint/2010/main" val="504795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Shape 29">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FFD199F-5BBA-4E57-8D3B-EA9E8C32638E}"/>
              </a:ext>
            </a:extLst>
          </p:cNvPr>
          <p:cNvSpPr>
            <a:spLocks noGrp="1"/>
          </p:cNvSpPr>
          <p:nvPr>
            <p:ph type="title"/>
          </p:nvPr>
        </p:nvSpPr>
        <p:spPr>
          <a:xfrm>
            <a:off x="677334" y="609599"/>
            <a:ext cx="3843375" cy="5545667"/>
          </a:xfrm>
        </p:spPr>
        <p:txBody>
          <a:bodyPr anchor="ctr">
            <a:normAutofit/>
          </a:bodyPr>
          <a:lstStyle/>
          <a:p>
            <a:r>
              <a:rPr lang="en-GB" dirty="0">
                <a:solidFill>
                  <a:schemeClr val="tx1">
                    <a:lumMod val="85000"/>
                    <a:lumOff val="15000"/>
                  </a:schemeClr>
                </a:solidFill>
              </a:rPr>
              <a:t>Operation Encompass</a:t>
            </a:r>
          </a:p>
        </p:txBody>
      </p:sp>
      <p:sp>
        <p:nvSpPr>
          <p:cNvPr id="7" name="Content Placeholder 6">
            <a:extLst>
              <a:ext uri="{FF2B5EF4-FFF2-40B4-BE49-F238E27FC236}">
                <a16:creationId xmlns:a16="http://schemas.microsoft.com/office/drawing/2014/main" id="{97699C9E-D605-4E20-BDB5-9E9541E30B75}"/>
              </a:ext>
            </a:extLst>
          </p:cNvPr>
          <p:cNvSpPr>
            <a:spLocks noGrp="1"/>
          </p:cNvSpPr>
          <p:nvPr>
            <p:ph idx="1"/>
          </p:nvPr>
        </p:nvSpPr>
        <p:spPr>
          <a:xfrm>
            <a:off x="6116084" y="609600"/>
            <a:ext cx="5511296" cy="5545667"/>
          </a:xfrm>
        </p:spPr>
        <p:txBody>
          <a:bodyPr anchor="ctr">
            <a:normAutofit/>
          </a:bodyPr>
          <a:lstStyle/>
          <a:p>
            <a:pPr marL="0" indent="0">
              <a:lnSpc>
                <a:spcPct val="90000"/>
              </a:lnSpc>
              <a:buNone/>
            </a:pPr>
            <a:r>
              <a:rPr lang="en-GB" sz="1700" dirty="0">
                <a:solidFill>
                  <a:srgbClr val="FFFFFF"/>
                </a:solidFill>
              </a:rPr>
              <a:t>Information sharing between police and schools</a:t>
            </a:r>
          </a:p>
          <a:p>
            <a:pPr>
              <a:lnSpc>
                <a:spcPct val="90000"/>
              </a:lnSpc>
            </a:pPr>
            <a:r>
              <a:rPr lang="en-GB" sz="1700" dirty="0">
                <a:solidFill>
                  <a:srgbClr val="FFFFFF"/>
                </a:solidFill>
              </a:rPr>
              <a:t>Police attend a domestic incident and children are present</a:t>
            </a:r>
          </a:p>
          <a:p>
            <a:pPr>
              <a:lnSpc>
                <a:spcPct val="90000"/>
              </a:lnSpc>
            </a:pPr>
            <a:r>
              <a:rPr lang="en-GB" sz="1700" dirty="0">
                <a:solidFill>
                  <a:srgbClr val="FFFFFF"/>
                </a:solidFill>
              </a:rPr>
              <a:t>Information about incident shared with Education Safeguarding</a:t>
            </a:r>
          </a:p>
          <a:p>
            <a:pPr>
              <a:lnSpc>
                <a:spcPct val="90000"/>
              </a:lnSpc>
            </a:pPr>
            <a:r>
              <a:rPr lang="en-GB" sz="1700" dirty="0">
                <a:solidFill>
                  <a:srgbClr val="FFFFFF"/>
                </a:solidFill>
              </a:rPr>
              <a:t>School identified and contact made with Designated Safeguarding Lead</a:t>
            </a:r>
          </a:p>
          <a:p>
            <a:pPr>
              <a:lnSpc>
                <a:spcPct val="90000"/>
              </a:lnSpc>
            </a:pPr>
            <a:r>
              <a:rPr lang="en-GB" sz="1700" dirty="0">
                <a:solidFill>
                  <a:srgbClr val="FFFFFF"/>
                </a:solidFill>
              </a:rPr>
              <a:t>DSL to consider appropriate liaison with class teacher and support that may be required i.e. </a:t>
            </a:r>
            <a:r>
              <a:rPr lang="en-US" sz="1700" dirty="0">
                <a:solidFill>
                  <a:srgbClr val="FFFFFF"/>
                </a:solidFill>
              </a:rPr>
              <a:t>breakfast, uniform, meet and greet, silent support, homework, scripts, quiet space, peer support, helping children talk, what to say if they disclose</a:t>
            </a:r>
            <a:endParaRPr lang="en-GB" sz="1700" dirty="0">
              <a:solidFill>
                <a:srgbClr val="FFFFFF"/>
              </a:solidFill>
            </a:endParaRPr>
          </a:p>
        </p:txBody>
      </p:sp>
    </p:spTree>
    <p:extLst>
      <p:ext uri="{BB962C8B-B14F-4D97-AF65-F5344CB8AC3E}">
        <p14:creationId xmlns:p14="http://schemas.microsoft.com/office/powerpoint/2010/main" val="1726120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Shape 29">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FFD199F-5BBA-4E57-8D3B-EA9E8C32638E}"/>
              </a:ext>
            </a:extLst>
          </p:cNvPr>
          <p:cNvSpPr>
            <a:spLocks noGrp="1"/>
          </p:cNvSpPr>
          <p:nvPr>
            <p:ph type="title"/>
          </p:nvPr>
        </p:nvSpPr>
        <p:spPr>
          <a:xfrm>
            <a:off x="677334" y="609599"/>
            <a:ext cx="3843375" cy="5545667"/>
          </a:xfrm>
        </p:spPr>
        <p:txBody>
          <a:bodyPr anchor="ctr">
            <a:normAutofit/>
          </a:bodyPr>
          <a:lstStyle/>
          <a:p>
            <a:r>
              <a:rPr lang="en-GB" dirty="0">
                <a:solidFill>
                  <a:schemeClr val="tx1">
                    <a:lumMod val="85000"/>
                    <a:lumOff val="15000"/>
                  </a:schemeClr>
                </a:solidFill>
              </a:rPr>
              <a:t>Making a referral to DRAMM</a:t>
            </a:r>
          </a:p>
        </p:txBody>
      </p:sp>
      <p:sp>
        <p:nvSpPr>
          <p:cNvPr id="7" name="Content Placeholder 6">
            <a:extLst>
              <a:ext uri="{FF2B5EF4-FFF2-40B4-BE49-F238E27FC236}">
                <a16:creationId xmlns:a16="http://schemas.microsoft.com/office/drawing/2014/main" id="{97699C9E-D605-4E20-BDB5-9E9541E30B75}"/>
              </a:ext>
            </a:extLst>
          </p:cNvPr>
          <p:cNvSpPr>
            <a:spLocks noGrp="1"/>
          </p:cNvSpPr>
          <p:nvPr>
            <p:ph idx="1"/>
          </p:nvPr>
        </p:nvSpPr>
        <p:spPr>
          <a:xfrm>
            <a:off x="6116084" y="609600"/>
            <a:ext cx="5511296" cy="5545667"/>
          </a:xfrm>
        </p:spPr>
        <p:txBody>
          <a:bodyPr anchor="ctr">
            <a:normAutofit fontScale="92500" lnSpcReduction="10000"/>
          </a:bodyPr>
          <a:lstStyle/>
          <a:p>
            <a:pPr marL="0" indent="0">
              <a:buNone/>
            </a:pPr>
            <a:r>
              <a:rPr lang="en-GB" dirty="0">
                <a:solidFill>
                  <a:srgbClr val="FFFFFF"/>
                </a:solidFill>
              </a:rPr>
              <a:t>Police incidents</a:t>
            </a:r>
          </a:p>
          <a:p>
            <a:r>
              <a:rPr lang="en-GB" dirty="0">
                <a:solidFill>
                  <a:srgbClr val="FFFFFF"/>
                </a:solidFill>
              </a:rPr>
              <a:t>Any police incident assessed as high risk will automatically be referred to DRAMM</a:t>
            </a:r>
          </a:p>
          <a:p>
            <a:r>
              <a:rPr lang="en-GB" dirty="0">
                <a:solidFill>
                  <a:srgbClr val="FFFFFF"/>
                </a:solidFill>
              </a:rPr>
              <a:t>A police incident assessed as medium risk where children are believed to be affected will be discussed at DRAMM</a:t>
            </a:r>
          </a:p>
          <a:p>
            <a:r>
              <a:rPr lang="en-GB" dirty="0">
                <a:solidFill>
                  <a:srgbClr val="FFFFFF"/>
                </a:solidFill>
              </a:rPr>
              <a:t>A police incident assessed as medium risk where the victim has consented to information sharing will be discussed at DRAMM</a:t>
            </a:r>
          </a:p>
          <a:p>
            <a:r>
              <a:rPr lang="en-GB" dirty="0">
                <a:solidFill>
                  <a:srgbClr val="FFFFFF"/>
                </a:solidFill>
              </a:rPr>
              <a:t>This includes cases where professionals from other agencies have contacted police</a:t>
            </a:r>
          </a:p>
          <a:p>
            <a:pPr marL="0" indent="0">
              <a:buNone/>
            </a:pPr>
            <a:endParaRPr lang="en-GB" dirty="0">
              <a:solidFill>
                <a:srgbClr val="FFFFFF"/>
              </a:solidFill>
            </a:endParaRPr>
          </a:p>
          <a:p>
            <a:pPr marL="0" indent="0">
              <a:buNone/>
            </a:pPr>
            <a:r>
              <a:rPr lang="en-GB" dirty="0">
                <a:solidFill>
                  <a:srgbClr val="FFFFFF"/>
                </a:solidFill>
              </a:rPr>
              <a:t>Other agency referrals</a:t>
            </a:r>
          </a:p>
          <a:p>
            <a:r>
              <a:rPr lang="en-GB" dirty="0">
                <a:solidFill>
                  <a:srgbClr val="FFFFFF"/>
                </a:solidFill>
              </a:rPr>
              <a:t>Professionals may also wish to refer directly to DRAMM-MARAC</a:t>
            </a:r>
          </a:p>
          <a:p>
            <a:r>
              <a:rPr lang="en-GB" dirty="0">
                <a:solidFill>
                  <a:srgbClr val="FFFFFF"/>
                </a:solidFill>
              </a:rPr>
              <a:t>DRAMM-MARAC does not replace other safeguarding processes and cases may not be heard immediately.  Concerns should </a:t>
            </a:r>
            <a:r>
              <a:rPr lang="en-GB" u="sng" dirty="0">
                <a:solidFill>
                  <a:srgbClr val="FFFFFF"/>
                </a:solidFill>
              </a:rPr>
              <a:t>always</a:t>
            </a:r>
            <a:r>
              <a:rPr lang="en-GB" dirty="0">
                <a:solidFill>
                  <a:srgbClr val="FFFFFF"/>
                </a:solidFill>
              </a:rPr>
              <a:t> be reported separately to Police and social care</a:t>
            </a:r>
          </a:p>
        </p:txBody>
      </p:sp>
    </p:spTree>
    <p:extLst>
      <p:ext uri="{BB962C8B-B14F-4D97-AF65-F5344CB8AC3E}">
        <p14:creationId xmlns:p14="http://schemas.microsoft.com/office/powerpoint/2010/main" val="21985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30BBA1-CC1D-4BDC-B5C4-63908DA3BC29}"/>
              </a:ext>
            </a:extLst>
          </p:cNvPr>
          <p:cNvSpPr>
            <a:spLocks noGrp="1"/>
          </p:cNvSpPr>
          <p:nvPr>
            <p:ph type="title"/>
          </p:nvPr>
        </p:nvSpPr>
        <p:spPr>
          <a:xfrm>
            <a:off x="1333502" y="609600"/>
            <a:ext cx="8596668" cy="1320800"/>
          </a:xfrm>
        </p:spPr>
        <p:txBody>
          <a:bodyPr>
            <a:normAutofit/>
          </a:bodyPr>
          <a:lstStyle/>
          <a:p>
            <a:r>
              <a:rPr lang="en-GB" dirty="0"/>
              <a:t>DRAMM-MARAC referral form</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C60008F-E305-4B2D-ADA9-FCDBACC4FAFB}"/>
              </a:ext>
            </a:extLst>
          </p:cNvPr>
          <p:cNvSpPr>
            <a:spLocks noGrp="1"/>
          </p:cNvSpPr>
          <p:nvPr>
            <p:ph idx="1"/>
          </p:nvPr>
        </p:nvSpPr>
        <p:spPr>
          <a:xfrm>
            <a:off x="1333502" y="2160589"/>
            <a:ext cx="8596668" cy="3880773"/>
          </a:xfrm>
        </p:spPr>
        <p:txBody>
          <a:bodyPr>
            <a:normAutofit fontScale="92500" lnSpcReduction="20000"/>
          </a:bodyPr>
          <a:lstStyle/>
          <a:p>
            <a:pPr marL="0" indent="0">
              <a:buNone/>
            </a:pPr>
            <a:r>
              <a:rPr lang="en-GB" dirty="0"/>
              <a:t>Available from: </a:t>
            </a:r>
            <a:r>
              <a:rPr lang="en-GB" dirty="0">
                <a:hlinkClick r:id="rId2"/>
              </a:rPr>
              <a:t>https://www.kirklees.gov.uk/beta/adult-social-care-providers/multi-agency-risk-assessment-conference.aspx</a:t>
            </a:r>
            <a:endParaRPr lang="en-GB" dirty="0"/>
          </a:p>
          <a:p>
            <a:pPr marL="0" indent="0">
              <a:buNone/>
            </a:pPr>
            <a:endParaRPr lang="en-GB" dirty="0"/>
          </a:p>
          <a:p>
            <a:r>
              <a:rPr lang="en-GB" sz="1900" dirty="0"/>
              <a:t>Referrer details:  who do we contact for further information and to arrange dialling in to DRAMM meeting</a:t>
            </a:r>
          </a:p>
          <a:p>
            <a:r>
              <a:rPr lang="en-GB" sz="1900" dirty="0"/>
              <a:t>Details of victim, perpetrator and any children, including details of their relationships to each other</a:t>
            </a:r>
          </a:p>
          <a:p>
            <a:r>
              <a:rPr lang="en-GB" sz="1900" dirty="0"/>
              <a:t>Information regarding consent – crucial that you advise us if perpetrator is not aware that a disclosure has been made</a:t>
            </a:r>
          </a:p>
          <a:p>
            <a:r>
              <a:rPr lang="en-GB" sz="1900" dirty="0"/>
              <a:t>Reason for referral - what has happened to prompt you to make referral, be as specific as possible regarding risks, when incidents may have occurred etc</a:t>
            </a:r>
          </a:p>
          <a:p>
            <a:r>
              <a:rPr lang="en-GB" sz="1900" dirty="0"/>
              <a:t>Action already taken – to ensure DRAMM does not duplicate any work you have already done</a:t>
            </a:r>
          </a:p>
          <a:p>
            <a:pPr marL="0" indent="0">
              <a:buNone/>
            </a:pPr>
            <a:endParaRPr lang="en-GB"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87719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609600"/>
            <a:ext cx="8841516" cy="1320800"/>
          </a:xfrm>
        </p:spPr>
        <p:txBody>
          <a:bodyPr>
            <a:normAutofit/>
          </a:bodyPr>
          <a:lstStyle/>
          <a:p>
            <a:r>
              <a:rPr lang="en-GB" dirty="0"/>
              <a:t>Daily Risk Assessment Management Meeting (DRAMM)</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4294872"/>
              </p:ext>
            </p:extLst>
          </p:nvPr>
        </p:nvGraphicFramePr>
        <p:xfrm>
          <a:off x="677334" y="3646840"/>
          <a:ext cx="8229600" cy="2784528"/>
        </p:xfrm>
        <a:graphic>
          <a:graphicData uri="http://schemas.openxmlformats.org/drawingml/2006/table">
            <a:tbl>
              <a:tblPr firstRow="1" bandRow="1">
                <a:tableStyleId>{5C22544A-7EE6-4342-B048-85BDC9FD1C3A}</a:tableStyleId>
              </a:tblPr>
              <a:tblGrid>
                <a:gridCol w="578650">
                  <a:extLst>
                    <a:ext uri="{9D8B030D-6E8A-4147-A177-3AD203B41FA5}">
                      <a16:colId xmlns:a16="http://schemas.microsoft.com/office/drawing/2014/main" val="20000"/>
                    </a:ext>
                  </a:extLst>
                </a:gridCol>
                <a:gridCol w="289325">
                  <a:extLst>
                    <a:ext uri="{9D8B030D-6E8A-4147-A177-3AD203B41FA5}">
                      <a16:colId xmlns:a16="http://schemas.microsoft.com/office/drawing/2014/main" val="20001"/>
                    </a:ext>
                  </a:extLst>
                </a:gridCol>
                <a:gridCol w="289325">
                  <a:extLst>
                    <a:ext uri="{9D8B030D-6E8A-4147-A177-3AD203B41FA5}">
                      <a16:colId xmlns:a16="http://schemas.microsoft.com/office/drawing/2014/main" val="20002"/>
                    </a:ext>
                  </a:extLst>
                </a:gridCol>
                <a:gridCol w="1157300">
                  <a:extLst>
                    <a:ext uri="{9D8B030D-6E8A-4147-A177-3AD203B41FA5}">
                      <a16:colId xmlns:a16="http://schemas.microsoft.com/office/drawing/2014/main" val="20003"/>
                    </a:ext>
                  </a:extLst>
                </a:gridCol>
                <a:gridCol w="432048">
                  <a:extLst>
                    <a:ext uri="{9D8B030D-6E8A-4147-A177-3AD203B41FA5}">
                      <a16:colId xmlns:a16="http://schemas.microsoft.com/office/drawing/2014/main" val="20004"/>
                    </a:ext>
                  </a:extLst>
                </a:gridCol>
                <a:gridCol w="441848">
                  <a:extLst>
                    <a:ext uri="{9D8B030D-6E8A-4147-A177-3AD203B41FA5}">
                      <a16:colId xmlns:a16="http://schemas.microsoft.com/office/drawing/2014/main" val="20005"/>
                    </a:ext>
                  </a:extLst>
                </a:gridCol>
                <a:gridCol w="1106324">
                  <a:extLst>
                    <a:ext uri="{9D8B030D-6E8A-4147-A177-3AD203B41FA5}">
                      <a16:colId xmlns:a16="http://schemas.microsoft.com/office/drawing/2014/main" val="28029902"/>
                    </a:ext>
                  </a:extLst>
                </a:gridCol>
                <a:gridCol w="1120828">
                  <a:extLst>
                    <a:ext uri="{9D8B030D-6E8A-4147-A177-3AD203B41FA5}">
                      <a16:colId xmlns:a16="http://schemas.microsoft.com/office/drawing/2014/main" val="20006"/>
                    </a:ext>
                  </a:extLst>
                </a:gridCol>
                <a:gridCol w="427344">
                  <a:extLst>
                    <a:ext uri="{9D8B030D-6E8A-4147-A177-3AD203B41FA5}">
                      <a16:colId xmlns:a16="http://schemas.microsoft.com/office/drawing/2014/main" val="3463644179"/>
                    </a:ext>
                  </a:extLst>
                </a:gridCol>
                <a:gridCol w="432048">
                  <a:extLst>
                    <a:ext uri="{9D8B030D-6E8A-4147-A177-3AD203B41FA5}">
                      <a16:colId xmlns:a16="http://schemas.microsoft.com/office/drawing/2014/main" val="20007"/>
                    </a:ext>
                  </a:extLst>
                </a:gridCol>
                <a:gridCol w="977280">
                  <a:extLst>
                    <a:ext uri="{9D8B030D-6E8A-4147-A177-3AD203B41FA5}">
                      <a16:colId xmlns:a16="http://schemas.microsoft.com/office/drawing/2014/main" val="20008"/>
                    </a:ext>
                  </a:extLst>
                </a:gridCol>
                <a:gridCol w="244320">
                  <a:extLst>
                    <a:ext uri="{9D8B030D-6E8A-4147-A177-3AD203B41FA5}">
                      <a16:colId xmlns:a16="http://schemas.microsoft.com/office/drawing/2014/main" val="20009"/>
                    </a:ext>
                  </a:extLst>
                </a:gridCol>
                <a:gridCol w="244320">
                  <a:extLst>
                    <a:ext uri="{9D8B030D-6E8A-4147-A177-3AD203B41FA5}">
                      <a16:colId xmlns:a16="http://schemas.microsoft.com/office/drawing/2014/main" val="20010"/>
                    </a:ext>
                  </a:extLst>
                </a:gridCol>
                <a:gridCol w="488640">
                  <a:extLst>
                    <a:ext uri="{9D8B030D-6E8A-4147-A177-3AD203B41FA5}">
                      <a16:colId xmlns:a16="http://schemas.microsoft.com/office/drawing/2014/main" val="20011"/>
                    </a:ext>
                  </a:extLst>
                </a:gridCol>
              </a:tblGrid>
              <a:tr h="637091">
                <a:tc gridSpan="5">
                  <a:txBody>
                    <a:bodyPr/>
                    <a:lstStyle/>
                    <a:p>
                      <a:pPr algn="ctr"/>
                      <a:r>
                        <a:rPr lang="en-GB" sz="1600" dirty="0">
                          <a:solidFill>
                            <a:schemeClr val="tx1"/>
                          </a:solidFill>
                        </a:rPr>
                        <a:t>MARAC Referrals</a:t>
                      </a:r>
                      <a:endParaRPr lang="en-AU" sz="16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AU"/>
                    </a:p>
                  </a:txBody>
                  <a:tcPr/>
                </a:tc>
                <a:tc hMerge="1">
                  <a:txBody>
                    <a:bodyPr/>
                    <a:lstStyle/>
                    <a:p>
                      <a:endParaRPr lang="en-AU"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endParaRPr lang="en-AU"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gridSpan="2">
                  <a:txBody>
                    <a:bodyPr/>
                    <a:lstStyle/>
                    <a:p>
                      <a:pPr algn="ctr"/>
                      <a:r>
                        <a:rPr lang="en-GB" sz="1600" dirty="0"/>
                        <a:t>Police Incidents</a:t>
                      </a:r>
                    </a:p>
                    <a:p>
                      <a:pPr algn="ctr"/>
                      <a:r>
                        <a:rPr lang="en-GB" sz="1600" dirty="0"/>
                        <a:t>Medium</a:t>
                      </a:r>
                      <a:r>
                        <a:rPr lang="en-GB" sz="1600" baseline="0" dirty="0"/>
                        <a:t> &amp; High</a:t>
                      </a:r>
                      <a:endParaRPr lang="en-AU" sz="1600" dirty="0"/>
                    </a:p>
                    <a:p>
                      <a:pPr algn="ctr"/>
                      <a:endParaRPr lang="en-AU"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AU"/>
                    </a:p>
                  </a:txBody>
                  <a:tcPr/>
                </a:tc>
                <a:tc>
                  <a:txBody>
                    <a:bodyPr/>
                    <a:lstStyle/>
                    <a:p>
                      <a:pPr algn="ctr"/>
                      <a:endParaRPr lang="en-AU"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gridSpan="5">
                  <a:txBody>
                    <a:bodyPr/>
                    <a:lstStyle/>
                    <a:p>
                      <a:pPr algn="ctr"/>
                      <a:r>
                        <a:rPr lang="en-GB" sz="1600" dirty="0"/>
                        <a:t>MARAC repeats, transfers from other areas, Clare’s Law</a:t>
                      </a:r>
                      <a:endParaRPr lang="en-AU"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hMerge="1">
                  <a:txBody>
                    <a:bodyPr/>
                    <a:lstStyle/>
                    <a:p>
                      <a:pPr algn="ctr"/>
                      <a:endParaRPr lang="en-AU"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AU"/>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02373">
                <a:tc rowSpan="2">
                  <a:txBody>
                    <a:bodyPr/>
                    <a:lstStyle/>
                    <a:p>
                      <a:endParaRPr lang="en-AU" dirty="0"/>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rowSpan="2" gridSpan="2">
                  <a:txBody>
                    <a:bodyPr/>
                    <a:lstStyle/>
                    <a:p>
                      <a:endParaRPr lang="en-AU"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rowSpan="2" hMerge="1">
                  <a:txBody>
                    <a:bodyPr/>
                    <a:lstStyle/>
                    <a:p>
                      <a:endParaRPr lang="en-GB"/>
                    </a:p>
                  </a:txBody>
                  <a:tcPr/>
                </a:tc>
                <a:tc rowSpan="2">
                  <a:txBody>
                    <a:bodyPr/>
                    <a:lstStyle/>
                    <a:p>
                      <a:endParaRPr lang="en-AU" dirty="0"/>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rowSpan="2">
                  <a:txBody>
                    <a:bodyPr/>
                    <a:lstStyle/>
                    <a:p>
                      <a:endParaRPr lang="en-AU"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gridSpan="2">
                  <a:txBody>
                    <a:bodyPr/>
                    <a:lstStyle/>
                    <a:p>
                      <a:endParaRPr lang="en-AU" dirty="0"/>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hMerge="1">
                  <a:txBody>
                    <a:bodyPr/>
                    <a:lstStyle/>
                    <a:p>
                      <a:endParaRPr lang="en-GB"/>
                    </a:p>
                  </a:txBody>
                  <a:tcPr/>
                </a:tc>
                <a:tc gridSpan="2">
                  <a:txBody>
                    <a:bodyPr/>
                    <a:lstStyle/>
                    <a:p>
                      <a:endParaRPr lang="en-AU" dirty="0"/>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en-GB"/>
                    </a:p>
                  </a:txBody>
                  <a:tcPr/>
                </a:tc>
                <a:tc rowSpan="2">
                  <a:txBody>
                    <a:bodyPr/>
                    <a:lstStyle/>
                    <a:p>
                      <a:endParaRPr lang="en-AU"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rowSpan="2">
                  <a:txBody>
                    <a:bodyPr/>
                    <a:lstStyle/>
                    <a:p>
                      <a:endParaRPr lang="en-AU" dirty="0"/>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rowSpan="2" gridSpan="2">
                  <a:txBody>
                    <a:bodyPr/>
                    <a:lstStyle/>
                    <a:p>
                      <a:endParaRPr lang="en-AU"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rowSpan="2" hMerge="1">
                  <a:txBody>
                    <a:bodyPr/>
                    <a:lstStyle/>
                    <a:p>
                      <a:endParaRPr lang="en-GB"/>
                    </a:p>
                  </a:txBody>
                  <a:tcPr/>
                </a:tc>
                <a:tc rowSpan="2">
                  <a:txBody>
                    <a:bodyPr/>
                    <a:lstStyle/>
                    <a:p>
                      <a:endParaRPr lang="en-AU" dirty="0"/>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2373">
                <a:tc vMerge="1">
                  <a:txBody>
                    <a:bodyPr/>
                    <a:lstStyle/>
                    <a:p>
                      <a:endParaRPr lang="en-AU"/>
                    </a:p>
                  </a:txBody>
                  <a:tcPr/>
                </a:tc>
                <a:tc gridSpan="2" vMerge="1">
                  <a:txBody>
                    <a:bodyPr/>
                    <a:lstStyle/>
                    <a:p>
                      <a:endParaRPr lang="en-GB"/>
                    </a:p>
                  </a:txBody>
                  <a:tcPr/>
                </a:tc>
                <a:tc hMerge="1" vMerge="1">
                  <a:txBody>
                    <a:bodyPr/>
                    <a:lstStyle/>
                    <a:p>
                      <a:endParaRPr lang="en-GB"/>
                    </a:p>
                  </a:txBody>
                  <a:tcPr/>
                </a:tc>
                <a:tc vMerge="1">
                  <a:txBody>
                    <a:bodyPr/>
                    <a:lstStyle/>
                    <a:p>
                      <a:endParaRPr lang="en-AU"/>
                    </a:p>
                  </a:txBody>
                  <a:tcPr/>
                </a:tc>
                <a:tc vMerge="1">
                  <a:txBody>
                    <a:bodyPr/>
                    <a:lstStyle/>
                    <a:p>
                      <a:endParaRPr lang="en-AU"/>
                    </a:p>
                  </a:txBody>
                  <a:tcPr/>
                </a:tc>
                <a:tc gridSpan="2">
                  <a:txBody>
                    <a:bodyPr/>
                    <a:lstStyle/>
                    <a:p>
                      <a:endParaRPr lang="en-AU"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en-GB"/>
                    </a:p>
                  </a:txBody>
                  <a:tcPr/>
                </a:tc>
                <a:tc gridSpan="2">
                  <a:txBody>
                    <a:bodyPr/>
                    <a:lstStyle/>
                    <a:p>
                      <a:endParaRPr lang="en-AU"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en-GB"/>
                    </a:p>
                  </a:txBody>
                  <a:tcPr/>
                </a:tc>
                <a:tc vMerge="1">
                  <a:txBody>
                    <a:bodyPr/>
                    <a:lstStyle/>
                    <a:p>
                      <a:endParaRPr lang="en-AU"/>
                    </a:p>
                  </a:txBody>
                  <a:tcPr/>
                </a:tc>
                <a:tc vMerge="1">
                  <a:txBody>
                    <a:bodyPr/>
                    <a:lstStyle/>
                    <a:p>
                      <a:endParaRPr lang="en-AU"/>
                    </a:p>
                  </a:txBody>
                  <a:tcPr/>
                </a:tc>
                <a:tc gridSpan="2" vMerge="1">
                  <a:txBody>
                    <a:bodyPr/>
                    <a:lstStyle/>
                    <a:p>
                      <a:endParaRPr lang="en-AU"/>
                    </a:p>
                  </a:txBody>
                  <a:tcPr/>
                </a:tc>
                <a:tc hMerge="1"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402373">
                <a:tc>
                  <a:txBody>
                    <a:bodyPr/>
                    <a:lstStyle/>
                    <a:p>
                      <a:endParaRPr lang="en-AU"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gridSpan="8">
                  <a:txBody>
                    <a:bodyPr/>
                    <a:lstStyle/>
                    <a:p>
                      <a:pPr marL="0" algn="ctr" defTabSz="914400" rtl="0" eaLnBrk="1" latinLnBrk="0" hangingPunct="1"/>
                      <a:r>
                        <a:rPr lang="en-GB" sz="1800" b="1" kern="1200" dirty="0">
                          <a:solidFill>
                            <a:schemeClr val="bg1"/>
                          </a:solidFill>
                          <a:latin typeface="+mn-lt"/>
                          <a:ea typeface="+mn-ea"/>
                          <a:cs typeface="+mn-cs"/>
                        </a:rPr>
                        <a:t>DRAMM</a:t>
                      </a:r>
                    </a:p>
                    <a:p>
                      <a:pPr marL="0" algn="ctr" defTabSz="914400" rtl="0" eaLnBrk="1" latinLnBrk="0" hangingPunct="1"/>
                      <a:r>
                        <a:rPr lang="en-GB" sz="1500" b="1" kern="1200" dirty="0">
                          <a:solidFill>
                            <a:schemeClr val="bg1"/>
                          </a:solidFill>
                          <a:latin typeface="+mn-lt"/>
                          <a:ea typeface="+mn-ea"/>
                          <a:cs typeface="+mn-cs"/>
                        </a:rPr>
                        <a:t>WY Police, Children’s Social Care, Pennine Domestic</a:t>
                      </a:r>
                      <a:r>
                        <a:rPr lang="en-GB" sz="1500" b="1" kern="1200" baseline="0" dirty="0">
                          <a:solidFill>
                            <a:schemeClr val="bg1"/>
                          </a:solidFill>
                          <a:latin typeface="+mn-lt"/>
                          <a:ea typeface="+mn-ea"/>
                          <a:cs typeface="+mn-cs"/>
                        </a:rPr>
                        <a:t> Abuse Partnership, CHART and </a:t>
                      </a:r>
                      <a:r>
                        <a:rPr lang="en-GB" sz="1500" b="1" kern="1200" baseline="0" dirty="0" err="1">
                          <a:solidFill>
                            <a:schemeClr val="bg1"/>
                          </a:solidFill>
                          <a:latin typeface="+mn-lt"/>
                          <a:ea typeface="+mn-ea"/>
                          <a:cs typeface="+mn-cs"/>
                        </a:rPr>
                        <a:t>Locala</a:t>
                      </a:r>
                      <a:r>
                        <a:rPr lang="en-GB" sz="1500" b="1" kern="1200" baseline="0" dirty="0">
                          <a:solidFill>
                            <a:schemeClr val="bg1"/>
                          </a:solidFill>
                          <a:latin typeface="+mn-lt"/>
                          <a:ea typeface="+mn-ea"/>
                          <a:cs typeface="+mn-cs"/>
                        </a:rPr>
                        <a:t> </a:t>
                      </a:r>
                      <a:r>
                        <a:rPr lang="en-GB" sz="1500" b="1" kern="1200" dirty="0">
                          <a:solidFill>
                            <a:schemeClr val="bg1"/>
                          </a:solidFill>
                          <a:latin typeface="+mn-lt"/>
                          <a:ea typeface="+mn-ea"/>
                          <a:cs typeface="+mn-cs"/>
                        </a:rPr>
                        <a:t>meet to share information, assess risk and set</a:t>
                      </a:r>
                      <a:r>
                        <a:rPr lang="en-GB" sz="1500" b="1" kern="1200" baseline="0" dirty="0">
                          <a:solidFill>
                            <a:schemeClr val="bg1"/>
                          </a:solidFill>
                          <a:latin typeface="+mn-lt"/>
                          <a:ea typeface="+mn-ea"/>
                          <a:cs typeface="+mn-cs"/>
                        </a:rPr>
                        <a:t> actions to safeguard victims and their children</a:t>
                      </a:r>
                      <a:endParaRPr lang="en-AU" sz="1500" b="1" kern="1200" dirty="0">
                        <a:solidFill>
                          <a:schemeClr val="bg1"/>
                        </a:solidFill>
                        <a:latin typeface="+mn-lt"/>
                        <a:ea typeface="+mn-ea"/>
                        <a:cs typeface="+mn-cs"/>
                      </a:endParaRPr>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rowSpan="2" hMerge="1">
                  <a:txBody>
                    <a:bodyPr/>
                    <a:lstStyle/>
                    <a:p>
                      <a:endParaRPr lang="en-A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hMerge="1">
                  <a:txBody>
                    <a:bodyPr/>
                    <a:lstStyle/>
                    <a:p>
                      <a:pPr marL="0" algn="ctr" defTabSz="914400" rtl="0" eaLnBrk="1" latinLnBrk="0" hangingPunct="1"/>
                      <a:endParaRPr lang="en-AU" sz="1500" b="1" kern="1200" dirty="0">
                        <a:solidFill>
                          <a:schemeClr val="bg1"/>
                        </a:solidFill>
                        <a:latin typeface="+mn-lt"/>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60000"/>
                        <a:lumOff val="40000"/>
                      </a:schemeClr>
                    </a:solidFill>
                  </a:tcPr>
                </a:tc>
                <a:tc rowSpan="2" hMerge="1">
                  <a:txBody>
                    <a:bodyPr/>
                    <a:lstStyle/>
                    <a:p>
                      <a:endParaRPr lang="en-GB"/>
                    </a:p>
                  </a:txBody>
                  <a:tcPr/>
                </a:tc>
                <a:tc rowSpan="2" hMerge="1">
                  <a:txBody>
                    <a:bodyPr/>
                    <a:lstStyle/>
                    <a:p>
                      <a:endParaRPr lang="en-AU"/>
                    </a:p>
                  </a:txBody>
                  <a:tcPr/>
                </a:tc>
                <a:tc rowSpan="2" hMerge="1">
                  <a:txBody>
                    <a:bodyPr/>
                    <a:lstStyle/>
                    <a:p>
                      <a:endParaRPr lang="en-GB"/>
                    </a:p>
                  </a:txBody>
                  <a:tcPr/>
                </a:tc>
                <a:tc rowSpan="2" hMerge="1">
                  <a:txBody>
                    <a:bodyPr/>
                    <a:lstStyle/>
                    <a:p>
                      <a:endParaRPr lang="en-A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hMerge="1">
                  <a:txBody>
                    <a:bodyPr/>
                    <a:lstStyle/>
                    <a:p>
                      <a:endParaRPr lang="en-AU" dirty="0"/>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54449">
                <a:tc gridSpan="3">
                  <a:txBody>
                    <a:bodyPr/>
                    <a:lstStyle/>
                    <a:p>
                      <a:endParaRPr lang="en-AU"/>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gridSpan="8" vMerge="1">
                  <a:txBody>
                    <a:bodyPr/>
                    <a:lstStyle/>
                    <a:p>
                      <a:endParaRPr lang="en-AU"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vMerge="1">
                  <a:txBody>
                    <a:bodyPr/>
                    <a:lstStyle/>
                    <a:p>
                      <a:endParaRPr lang="en-AU"/>
                    </a:p>
                  </a:txBody>
                  <a:tcPr/>
                </a:tc>
                <a:tc hMerge="1" vMerge="1">
                  <a:txBody>
                    <a:bodyPr/>
                    <a:lstStyle/>
                    <a:p>
                      <a:endParaRPr lang="en-AU"/>
                    </a:p>
                  </a:txBody>
                  <a:tcPr/>
                </a:tc>
                <a:tc hMerge="1" vMerge="1">
                  <a:txBody>
                    <a:bodyPr/>
                    <a:lstStyle/>
                    <a:p>
                      <a:endParaRPr lang="en-GB"/>
                    </a:p>
                  </a:txBody>
                  <a:tcPr/>
                </a:tc>
                <a:tc hMerge="1" vMerge="1">
                  <a:txBody>
                    <a:bodyPr/>
                    <a:lstStyle/>
                    <a:p>
                      <a:endParaRPr lang="en-AU"/>
                    </a:p>
                  </a:txBody>
                  <a:tcPr/>
                </a:tc>
                <a:tc hMerge="1" vMerge="1">
                  <a:txBody>
                    <a:bodyPr/>
                    <a:lstStyle/>
                    <a:p>
                      <a:endParaRPr lang="en-GB"/>
                    </a:p>
                  </a:txBody>
                  <a:tcPr/>
                </a:tc>
                <a:tc hMerge="1" vMerge="1">
                  <a:txBody>
                    <a:bodyPr/>
                    <a:lstStyle/>
                    <a:p>
                      <a:endParaRPr lang="en-AU"/>
                    </a:p>
                  </a:txBody>
                  <a:tcPr/>
                </a:tc>
                <a:tc hMerge="1" vMerge="1">
                  <a:txBody>
                    <a:bodyPr/>
                    <a:lstStyle/>
                    <a:p>
                      <a:endParaRPr lang="en-AU"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endParaRPr lang="en-AU"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bl>
          </a:graphicData>
        </a:graphic>
      </p:graphicFrame>
      <p:sp>
        <p:nvSpPr>
          <p:cNvPr id="19" name="Right Arrow 18">
            <a:extLst>
              <a:ext uri="{C183D7F6-B498-43B3-948B-1728B52AA6E4}">
                <adec:decorative xmlns:adec="http://schemas.microsoft.com/office/drawing/2017/decorative" val="1"/>
              </a:ext>
            </a:extLst>
          </p:cNvPr>
          <p:cNvSpPr/>
          <p:nvPr/>
        </p:nvSpPr>
        <p:spPr>
          <a:xfrm>
            <a:off x="1592448" y="5385469"/>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Left Arrow 20" descr="Arrow pointing left"/>
          <p:cNvSpPr/>
          <p:nvPr/>
        </p:nvSpPr>
        <p:spPr>
          <a:xfrm>
            <a:off x="7916318" y="5385469"/>
            <a:ext cx="216024"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Down Arrow 21">
            <a:extLst>
              <a:ext uri="{C183D7F6-B498-43B3-948B-1728B52AA6E4}">
                <adec:decorative xmlns:adec="http://schemas.microsoft.com/office/drawing/2017/decorative" val="1"/>
              </a:ext>
            </a:extLst>
          </p:cNvPr>
          <p:cNvSpPr/>
          <p:nvPr/>
        </p:nvSpPr>
        <p:spPr>
          <a:xfrm>
            <a:off x="4867656" y="4823167"/>
            <a:ext cx="216024"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Box 2">
            <a:extLst>
              <a:ext uri="{FF2B5EF4-FFF2-40B4-BE49-F238E27FC236}">
                <a16:creationId xmlns:a16="http://schemas.microsoft.com/office/drawing/2014/main" id="{C11D9769-FA15-4206-818B-80767FE1DD9B}"/>
              </a:ext>
            </a:extLst>
          </p:cNvPr>
          <p:cNvSpPr txBox="1"/>
          <p:nvPr/>
        </p:nvSpPr>
        <p:spPr>
          <a:xfrm>
            <a:off x="677334" y="1691433"/>
            <a:ext cx="8146155" cy="1955407"/>
          </a:xfrm>
          <a:prstGeom prst="rect">
            <a:avLst/>
          </a:prstGeom>
          <a:noFill/>
        </p:spPr>
        <p:txBody>
          <a:bodyPr wrap="square" rtlCol="0">
            <a:spAutoFit/>
          </a:bodyPr>
          <a:lstStyle/>
          <a:p>
            <a:pPr marL="342900" indent="-342900">
              <a:lnSpc>
                <a:spcPct val="80000"/>
              </a:lnSpc>
              <a:spcBef>
                <a:spcPts val="1000"/>
              </a:spcBef>
              <a:buClr>
                <a:schemeClr val="accent1"/>
              </a:buClr>
              <a:buSzPct val="80000"/>
              <a:buFont typeface="Wingdings 3" charset="2"/>
              <a:buChar char=""/>
            </a:pPr>
            <a:endParaRPr lang="en-GB" dirty="0">
              <a:solidFill>
                <a:schemeClr val="tx1">
                  <a:lumMod val="75000"/>
                  <a:lumOff val="25000"/>
                </a:schemeClr>
              </a:solidFill>
            </a:endParaRPr>
          </a:p>
          <a:p>
            <a:pPr marL="342900" indent="-342900">
              <a:lnSpc>
                <a:spcPct val="80000"/>
              </a:lnSpc>
              <a:spcBef>
                <a:spcPts val="1000"/>
              </a:spcBef>
              <a:buClr>
                <a:schemeClr val="accent1"/>
              </a:buClr>
              <a:buSzPct val="80000"/>
              <a:buFont typeface="Wingdings 3" charset="2"/>
              <a:buChar char=""/>
            </a:pPr>
            <a:r>
              <a:rPr lang="en-GB" dirty="0">
                <a:solidFill>
                  <a:schemeClr val="tx1">
                    <a:lumMod val="75000"/>
                    <a:lumOff val="25000"/>
                  </a:schemeClr>
                </a:solidFill>
              </a:rPr>
              <a:t>DRAMM provides early opportunity for partner agencies to safeguard people from domestic abuse</a:t>
            </a:r>
          </a:p>
          <a:p>
            <a:pPr marL="342900" indent="-342900">
              <a:lnSpc>
                <a:spcPct val="80000"/>
              </a:lnSpc>
              <a:spcBef>
                <a:spcPts val="1000"/>
              </a:spcBef>
              <a:buClr>
                <a:schemeClr val="accent1"/>
              </a:buClr>
              <a:buSzPct val="80000"/>
              <a:buFont typeface="Wingdings 3" charset="2"/>
              <a:buChar char=""/>
            </a:pPr>
            <a:r>
              <a:rPr lang="en-GB" dirty="0">
                <a:solidFill>
                  <a:schemeClr val="tx1">
                    <a:lumMod val="75000"/>
                    <a:lumOff val="25000"/>
                  </a:schemeClr>
                </a:solidFill>
              </a:rPr>
              <a:t>Professionals meet daily (Mon-Fri) at 11:ooam to discuss incidents that occurred within last 24 hours, so agencies can take  immediate action to safeguard in medium and high risk cases.</a:t>
            </a:r>
          </a:p>
          <a:p>
            <a:endParaRPr lang="en-GB" dirty="0"/>
          </a:p>
        </p:txBody>
      </p:sp>
    </p:spTree>
    <p:extLst>
      <p:ext uri="{BB962C8B-B14F-4D97-AF65-F5344CB8AC3E}">
        <p14:creationId xmlns:p14="http://schemas.microsoft.com/office/powerpoint/2010/main" val="3128694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677334" y="609599"/>
            <a:ext cx="3843375" cy="5545667"/>
          </a:xfrm>
        </p:spPr>
        <p:txBody>
          <a:bodyPr anchor="ctr">
            <a:normAutofit/>
          </a:bodyPr>
          <a:lstStyle/>
          <a:p>
            <a:r>
              <a:rPr lang="en-GB" dirty="0">
                <a:solidFill>
                  <a:schemeClr val="tx1">
                    <a:lumMod val="85000"/>
                    <a:lumOff val="15000"/>
                  </a:schemeClr>
                </a:solidFill>
              </a:rPr>
              <a:t>DRAMM will:</a:t>
            </a:r>
            <a:endParaRPr lang="en-AU" dirty="0">
              <a:solidFill>
                <a:schemeClr val="tx1">
                  <a:lumMod val="85000"/>
                  <a:lumOff val="15000"/>
                </a:schemeClr>
              </a:solidFill>
            </a:endParaRPr>
          </a:p>
        </p:txBody>
      </p:sp>
      <p:sp>
        <p:nvSpPr>
          <p:cNvPr id="3" name="Content Placeholder 2"/>
          <p:cNvSpPr>
            <a:spLocks noGrp="1"/>
          </p:cNvSpPr>
          <p:nvPr>
            <p:ph idx="1"/>
          </p:nvPr>
        </p:nvSpPr>
        <p:spPr>
          <a:xfrm>
            <a:off x="6116084" y="609600"/>
            <a:ext cx="5511296" cy="5545667"/>
          </a:xfrm>
        </p:spPr>
        <p:txBody>
          <a:bodyPr anchor="ctr">
            <a:normAutofit/>
          </a:bodyPr>
          <a:lstStyle/>
          <a:p>
            <a:r>
              <a:rPr lang="en-GB" dirty="0">
                <a:solidFill>
                  <a:srgbClr val="FFFFFF"/>
                </a:solidFill>
              </a:rPr>
              <a:t>Review referral</a:t>
            </a:r>
          </a:p>
          <a:p>
            <a:pPr lvl="1"/>
            <a:r>
              <a:rPr lang="en-GB" dirty="0">
                <a:solidFill>
                  <a:srgbClr val="FFFFFF"/>
                </a:solidFill>
              </a:rPr>
              <a:t>Does it include details of crime or child protection concern?</a:t>
            </a:r>
          </a:p>
          <a:p>
            <a:pPr marL="342900" lvl="1" indent="-342900"/>
            <a:r>
              <a:rPr lang="en-GB" sz="1800" dirty="0">
                <a:solidFill>
                  <a:srgbClr val="FFFFFF"/>
                </a:solidFill>
              </a:rPr>
              <a:t>Share information held on agency systems about victims, perpetrators and any children linked. Includes current involvement/relevant history</a:t>
            </a:r>
          </a:p>
          <a:p>
            <a:r>
              <a:rPr lang="en-GB" dirty="0">
                <a:solidFill>
                  <a:srgbClr val="FFFFFF"/>
                </a:solidFill>
              </a:rPr>
              <a:t>Review risk assessment in light of information shared – medium or high?</a:t>
            </a:r>
          </a:p>
          <a:p>
            <a:r>
              <a:rPr lang="en-GB" dirty="0">
                <a:solidFill>
                  <a:srgbClr val="FFFFFF"/>
                </a:solidFill>
              </a:rPr>
              <a:t>Safety plan:</a:t>
            </a:r>
          </a:p>
          <a:p>
            <a:pPr lvl="1"/>
            <a:r>
              <a:rPr lang="en-GB" dirty="0"/>
              <a:t>WY Police to progress criminal investigation</a:t>
            </a:r>
          </a:p>
          <a:p>
            <a:pPr lvl="1"/>
            <a:r>
              <a:rPr lang="en-GB" dirty="0"/>
              <a:t>PDAP/ASC to contact and offer support</a:t>
            </a:r>
          </a:p>
          <a:p>
            <a:pPr lvl="1"/>
            <a:r>
              <a:rPr lang="en-GB" dirty="0"/>
              <a:t>Duty and Advice to undertake assessment /offer early help</a:t>
            </a:r>
          </a:p>
          <a:p>
            <a:pPr lvl="1"/>
            <a:r>
              <a:rPr lang="en-GB" dirty="0" err="1"/>
              <a:t>Locala</a:t>
            </a:r>
            <a:r>
              <a:rPr lang="en-GB" dirty="0"/>
              <a:t> to task health visitor/school nurse</a:t>
            </a:r>
          </a:p>
          <a:p>
            <a:pPr lvl="1"/>
            <a:r>
              <a:rPr lang="en-GB" dirty="0"/>
              <a:t>CHART to contact and offer support</a:t>
            </a:r>
          </a:p>
          <a:p>
            <a:pPr lvl="1"/>
            <a:r>
              <a:rPr lang="en-GB" dirty="0"/>
              <a:t>Refer to MARAC </a:t>
            </a:r>
          </a:p>
          <a:p>
            <a:endParaRPr lang="en-AU" dirty="0">
              <a:solidFill>
                <a:srgbClr val="FFFFFF"/>
              </a:solidFill>
            </a:endParaRPr>
          </a:p>
        </p:txBody>
      </p:sp>
    </p:spTree>
    <p:extLst>
      <p:ext uri="{BB962C8B-B14F-4D97-AF65-F5344CB8AC3E}">
        <p14:creationId xmlns:p14="http://schemas.microsoft.com/office/powerpoint/2010/main" val="610197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B7C1440-4A76-4135-A14A-D9D4B888A17C}"/>
              </a:ext>
            </a:extLst>
          </p:cNvPr>
          <p:cNvSpPr txBox="1">
            <a:spLocks noGrp="1"/>
          </p:cNvSpPr>
          <p:nvPr>
            <p:ph type="title" idx="4294967295"/>
          </p:nvPr>
        </p:nvSpPr>
        <p:spPr>
          <a:xfrm>
            <a:off x="1333502" y="346710"/>
            <a:ext cx="8596668" cy="1320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90000"/>
              </a:lnSpc>
              <a:spcBef>
                <a:spcPct val="0"/>
              </a:spcBef>
              <a:spcAft>
                <a:spcPts val="600"/>
              </a:spcAft>
              <a:buClrTx/>
              <a:buSzTx/>
              <a:buFontTx/>
              <a:buNone/>
              <a:tabLst/>
              <a:defRPr/>
            </a:pPr>
            <a:r>
              <a:rPr kumimoji="0" lang="en-US" sz="3600" b="0" i="0" u="none" strike="noStrike" kern="1200" cap="none" spc="0" normalizeH="0" baseline="0" noProof="0" dirty="0">
                <a:ln>
                  <a:noFill/>
                </a:ln>
                <a:solidFill>
                  <a:schemeClr val="accent1"/>
                </a:solidFill>
                <a:effectLst/>
                <a:uLnTx/>
                <a:uFillTx/>
                <a:latin typeface="+mj-lt"/>
                <a:ea typeface="+mj-ea"/>
                <a:cs typeface="+mj-cs"/>
              </a:rPr>
              <a:t>Case example 2:</a:t>
            </a:r>
            <a:br>
              <a:rPr kumimoji="0" lang="en-US" sz="3600" b="0" i="0" u="none" strike="noStrike" kern="1200" cap="none" spc="0" normalizeH="0" baseline="0" noProof="0" dirty="0">
                <a:ln>
                  <a:noFill/>
                </a:ln>
                <a:solidFill>
                  <a:schemeClr val="accent1"/>
                </a:solidFill>
                <a:effectLst/>
                <a:uLnTx/>
                <a:uFillTx/>
                <a:latin typeface="+mj-lt"/>
                <a:ea typeface="+mj-ea"/>
                <a:cs typeface="+mj-cs"/>
              </a:rPr>
            </a:br>
            <a:r>
              <a:rPr kumimoji="0" lang="en-US" sz="1700" b="0" i="1" u="none" strike="noStrike" kern="1200" cap="none" spc="0" normalizeH="0" baseline="0" noProof="0" dirty="0">
                <a:ln>
                  <a:noFill/>
                </a:ln>
                <a:solidFill>
                  <a:schemeClr val="accent1"/>
                </a:solidFill>
                <a:effectLst/>
                <a:uLnTx/>
                <a:uFillTx/>
                <a:latin typeface="+mj-lt"/>
                <a:ea typeface="+mj-ea"/>
                <a:cs typeface="+mj-cs"/>
              </a:rPr>
              <a:t>Jane disclosed that was strangled and threatened with knife during an assault by her partner when she tried to end the relationship.  John says that he will kill her if she ever leaves him.  She is isolated from friends and family and John controls everything she does.</a:t>
            </a:r>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Content Placeholder 2">
            <a:extLst>
              <a:ext uri="{FF2B5EF4-FFF2-40B4-BE49-F238E27FC236}">
                <a16:creationId xmlns:a16="http://schemas.microsoft.com/office/drawing/2014/main" id="{00BACA51-6D29-4E62-A7EC-39776E9B2E36}"/>
              </a:ext>
            </a:extLst>
          </p:cNvPr>
          <p:cNvSpPr txBox="1">
            <a:spLocks/>
          </p:cNvSpPr>
          <p:nvPr/>
        </p:nvSpPr>
        <p:spPr>
          <a:xfrm>
            <a:off x="1333502" y="2014220"/>
            <a:ext cx="10027918" cy="35092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dirty="0"/>
              <a:t>Information shared at DRAMM:</a:t>
            </a:r>
          </a:p>
          <a:p>
            <a:r>
              <a:rPr lang="en-US" dirty="0"/>
              <a:t>Police – victim reported via 999 following the assault.  Perpetrator currently in custody.</a:t>
            </a:r>
          </a:p>
          <a:p>
            <a:r>
              <a:rPr lang="en-US" dirty="0"/>
              <a:t>PDAP – not previously known to us but we can contact whilst he is in custody.</a:t>
            </a:r>
          </a:p>
          <a:p>
            <a:r>
              <a:rPr lang="en-US" dirty="0"/>
              <a:t>CSC – John has a daughter that lives with her mother, not sure how much contact he has with her.</a:t>
            </a:r>
          </a:p>
          <a:p>
            <a:r>
              <a:rPr lang="en-US" dirty="0" err="1"/>
              <a:t>Locala</a:t>
            </a:r>
            <a:r>
              <a:rPr lang="en-US" dirty="0"/>
              <a:t> – nothing relevant on John’s daughter’s health record</a:t>
            </a:r>
          </a:p>
          <a:p>
            <a:r>
              <a:rPr lang="en-US" dirty="0"/>
              <a:t>CHART – he is known historically for drug use but not currently open</a:t>
            </a:r>
          </a:p>
          <a:p>
            <a:endParaRPr lang="en-US" dirty="0"/>
          </a:p>
          <a:p>
            <a:endParaRPr lang="en-US" dirty="0"/>
          </a:p>
        </p:txBody>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0095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B7C1440-4A76-4135-A14A-D9D4B888A17C}"/>
              </a:ext>
            </a:extLst>
          </p:cNvPr>
          <p:cNvSpPr txBox="1">
            <a:spLocks noGrp="1"/>
          </p:cNvSpPr>
          <p:nvPr>
            <p:ph type="title" idx="4294967295"/>
          </p:nvPr>
        </p:nvSpPr>
        <p:spPr>
          <a:xfrm>
            <a:off x="1333502" y="346710"/>
            <a:ext cx="8596668" cy="1320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90000"/>
              </a:lnSpc>
              <a:spcBef>
                <a:spcPct val="0"/>
              </a:spcBef>
              <a:spcAft>
                <a:spcPts val="600"/>
              </a:spcAft>
              <a:buClrTx/>
              <a:buSzTx/>
              <a:buFontTx/>
              <a:buNone/>
              <a:tabLst/>
              <a:defRPr/>
            </a:pPr>
            <a:r>
              <a:rPr kumimoji="0" lang="en-US" sz="3600" b="0" i="0" u="none" strike="noStrike" kern="1200" cap="none" spc="0" normalizeH="0" baseline="0" noProof="0" dirty="0">
                <a:ln>
                  <a:noFill/>
                </a:ln>
                <a:solidFill>
                  <a:schemeClr val="accent1"/>
                </a:solidFill>
                <a:effectLst/>
                <a:uLnTx/>
                <a:uFillTx/>
                <a:latin typeface="+mj-lt"/>
                <a:ea typeface="+mj-ea"/>
                <a:cs typeface="+mj-cs"/>
              </a:rPr>
              <a:t>Action plan from DRAMM</a:t>
            </a:r>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3" name="Table 12">
            <a:extLst>
              <a:ext uri="{FF2B5EF4-FFF2-40B4-BE49-F238E27FC236}">
                <a16:creationId xmlns:a16="http://schemas.microsoft.com/office/drawing/2014/main" id="{DD8EA8D9-0AF4-4989-954D-47A611651244}"/>
              </a:ext>
            </a:extLst>
          </p:cNvPr>
          <p:cNvGraphicFramePr>
            <a:graphicFrameLocks noGrp="1"/>
          </p:cNvGraphicFramePr>
          <p:nvPr>
            <p:extLst>
              <p:ext uri="{D42A27DB-BD31-4B8C-83A1-F6EECF244321}">
                <p14:modId xmlns:p14="http://schemas.microsoft.com/office/powerpoint/2010/main" val="473418940"/>
              </p:ext>
            </p:extLst>
          </p:nvPr>
        </p:nvGraphicFramePr>
        <p:xfrm>
          <a:off x="1333502" y="1452265"/>
          <a:ext cx="10409764" cy="2560935"/>
        </p:xfrm>
        <a:graphic>
          <a:graphicData uri="http://schemas.openxmlformats.org/drawingml/2006/table">
            <a:tbl>
              <a:tblPr firstRow="1" firstCol="1" bandRow="1">
                <a:tableStyleId>{5C22544A-7EE6-4342-B048-85BDC9FD1C3A}</a:tableStyleId>
              </a:tblPr>
              <a:tblGrid>
                <a:gridCol w="1238248">
                  <a:extLst>
                    <a:ext uri="{9D8B030D-6E8A-4147-A177-3AD203B41FA5}">
                      <a16:colId xmlns:a16="http://schemas.microsoft.com/office/drawing/2014/main" val="291578135"/>
                    </a:ext>
                  </a:extLst>
                </a:gridCol>
                <a:gridCol w="3228702">
                  <a:extLst>
                    <a:ext uri="{9D8B030D-6E8A-4147-A177-3AD203B41FA5}">
                      <a16:colId xmlns:a16="http://schemas.microsoft.com/office/drawing/2014/main" val="3970295721"/>
                    </a:ext>
                  </a:extLst>
                </a:gridCol>
                <a:gridCol w="2971407">
                  <a:extLst>
                    <a:ext uri="{9D8B030D-6E8A-4147-A177-3AD203B41FA5}">
                      <a16:colId xmlns:a16="http://schemas.microsoft.com/office/drawing/2014/main" val="3651473513"/>
                    </a:ext>
                  </a:extLst>
                </a:gridCol>
                <a:gridCol w="2971407">
                  <a:extLst>
                    <a:ext uri="{9D8B030D-6E8A-4147-A177-3AD203B41FA5}">
                      <a16:colId xmlns:a16="http://schemas.microsoft.com/office/drawing/2014/main" val="1751946630"/>
                    </a:ext>
                  </a:extLst>
                </a:gridCol>
              </a:tblGrid>
              <a:tr h="492176">
                <a:tc>
                  <a:txBody>
                    <a:bodyPr/>
                    <a:lstStyle/>
                    <a:p>
                      <a:pPr>
                        <a:spcAft>
                          <a:spcPts val="0"/>
                        </a:spcAft>
                      </a:pPr>
                      <a:r>
                        <a:rPr lang="en-GB" sz="1500" dirty="0">
                          <a:effectLst/>
                        </a:rPr>
                        <a:t>Risk to:</a:t>
                      </a:r>
                      <a:endParaRPr lang="en-GB" sz="15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a:spcAft>
                          <a:spcPts val="0"/>
                        </a:spcAft>
                      </a:pPr>
                      <a:r>
                        <a:rPr lang="en-GB" sz="1500" dirty="0">
                          <a:effectLst/>
                        </a:rPr>
                        <a:t>Risk-Context</a:t>
                      </a:r>
                      <a:endParaRPr lang="en-GB" sz="15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a:spcAft>
                          <a:spcPts val="0"/>
                        </a:spcAft>
                      </a:pPr>
                      <a:r>
                        <a:rPr lang="en-GB" sz="1500" dirty="0">
                          <a:effectLst/>
                        </a:rPr>
                        <a:t>Existing Safeguards</a:t>
                      </a:r>
                      <a:endParaRPr lang="en-GB" sz="15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a:spcAft>
                          <a:spcPts val="0"/>
                        </a:spcAft>
                      </a:pPr>
                      <a:r>
                        <a:rPr lang="en-GB" sz="1500" dirty="0">
                          <a:effectLst/>
                        </a:rPr>
                        <a:t>Further action required</a:t>
                      </a:r>
                      <a:endParaRPr lang="en-GB" sz="15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extLst>
                  <a:ext uri="{0D108BD9-81ED-4DB2-BD59-A6C34878D82A}">
                    <a16:rowId xmlns:a16="http://schemas.microsoft.com/office/drawing/2014/main" val="3205885302"/>
                  </a:ext>
                </a:extLst>
              </a:tr>
              <a:tr h="747052">
                <a:tc>
                  <a:txBody>
                    <a:bodyPr/>
                    <a:lstStyle/>
                    <a:p>
                      <a:pPr>
                        <a:spcAft>
                          <a:spcPts val="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Victim</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Jane has disclosed CCB and significant assault including strangulation</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Perpetrator is currently in custody, ongoing police investigation</a:t>
                      </a:r>
                    </a:p>
                  </a:txBody>
                  <a:tcPr marL="61770" marR="6177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Arial" panose="020B0604020202020204" pitchFamily="34" charset="0"/>
                          <a:ea typeface="+mn-ea"/>
                          <a:cs typeface="Times New Roman" panose="02020603050405020304" pitchFamily="18" charset="0"/>
                        </a:rPr>
                        <a:t>PDAP to contact her whilst he is in cells</a:t>
                      </a:r>
                    </a:p>
                  </a:txBody>
                  <a:tcPr marL="61770" marR="61770" marT="0" marB="0"/>
                </a:tc>
                <a:extLst>
                  <a:ext uri="{0D108BD9-81ED-4DB2-BD59-A6C34878D82A}">
                    <a16:rowId xmlns:a16="http://schemas.microsoft.com/office/drawing/2014/main" val="2251084060"/>
                  </a:ext>
                </a:extLst>
              </a:tr>
              <a:tr h="747052">
                <a:tc>
                  <a:txBody>
                    <a:bodyPr/>
                    <a:lstStyle/>
                    <a:p>
                      <a:pPr>
                        <a:spcAft>
                          <a:spcPts val="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Child</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John has a child with an ex-partner, his level of contact with this child is not clear</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Child does not live in home with either victim or perpetrator and was not present during the incident</a:t>
                      </a:r>
                    </a:p>
                  </a:txBody>
                  <a:tcPr marL="61770" marR="6177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Arial" panose="020B0604020202020204" pitchFamily="34" charset="0"/>
                          <a:cs typeface="Times New Roman" panose="02020603050405020304" pitchFamily="18" charset="0"/>
                        </a:rPr>
                        <a:t>CSC to contact child’s mother to make her aware of incident and explore contact with the perpetrator</a:t>
                      </a:r>
                    </a:p>
                  </a:txBody>
                  <a:tcPr marL="61770" marR="61770" marT="0" marB="0"/>
                </a:tc>
                <a:extLst>
                  <a:ext uri="{0D108BD9-81ED-4DB2-BD59-A6C34878D82A}">
                    <a16:rowId xmlns:a16="http://schemas.microsoft.com/office/drawing/2014/main" val="1061372594"/>
                  </a:ext>
                </a:extLst>
              </a:tr>
              <a:tr h="574655">
                <a:tc>
                  <a:txBody>
                    <a:bodyPr/>
                    <a:lstStyle/>
                    <a:p>
                      <a:pPr>
                        <a:spcAft>
                          <a:spcPts val="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Perpetrator </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He has historically had issues with substance misuse</a:t>
                      </a:r>
                    </a:p>
                  </a:txBody>
                  <a:tcPr marL="61770" marR="61770" marT="0" marB="0"/>
                </a:tc>
                <a:tc>
                  <a:txBody>
                    <a:bodyPr/>
                    <a:lstStyle/>
                    <a:p>
                      <a:pPr>
                        <a:spcAft>
                          <a:spcPts val="0"/>
                        </a:spcAft>
                      </a:pP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Arial" panose="020B0604020202020204" pitchFamily="34" charset="0"/>
                          <a:cs typeface="Times New Roman" panose="02020603050405020304" pitchFamily="18" charset="0"/>
                        </a:rPr>
                        <a:t>CHART to contact him in the cells</a:t>
                      </a:r>
                    </a:p>
                    <a:p>
                      <a:pPr>
                        <a:spcAft>
                          <a:spcPts val="0"/>
                        </a:spcAft>
                      </a:pPr>
                      <a:endParaRPr lang="en-GB" sz="13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extLst>
                  <a:ext uri="{0D108BD9-81ED-4DB2-BD59-A6C34878D82A}">
                    <a16:rowId xmlns:a16="http://schemas.microsoft.com/office/drawing/2014/main" val="2125718432"/>
                  </a:ext>
                </a:extLst>
              </a:tr>
            </a:tbl>
          </a:graphicData>
        </a:graphic>
      </p:graphicFrame>
      <p:sp>
        <p:nvSpPr>
          <p:cNvPr id="8" name="Content Placeholder 2">
            <a:extLst>
              <a:ext uri="{FF2B5EF4-FFF2-40B4-BE49-F238E27FC236}">
                <a16:creationId xmlns:a16="http://schemas.microsoft.com/office/drawing/2014/main" id="{08296056-250E-4943-9A8C-1955A1014760}"/>
              </a:ext>
            </a:extLst>
          </p:cNvPr>
          <p:cNvSpPr txBox="1">
            <a:spLocks/>
          </p:cNvSpPr>
          <p:nvPr/>
        </p:nvSpPr>
        <p:spPr>
          <a:xfrm>
            <a:off x="1333502" y="4804410"/>
            <a:ext cx="10027918" cy="126237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dirty="0"/>
              <a:t>Risk assessment at DRAMM:</a:t>
            </a:r>
          </a:p>
          <a:p>
            <a:r>
              <a:rPr lang="en-US" dirty="0"/>
              <a:t>Significant assault and CCB, strangulation and use of weapons – high risk</a:t>
            </a:r>
          </a:p>
          <a:p>
            <a:r>
              <a:rPr lang="en-US" b="1" dirty="0"/>
              <a:t>Referral to MARAC</a:t>
            </a:r>
          </a:p>
          <a:p>
            <a:endParaRPr lang="en-US" dirty="0"/>
          </a:p>
        </p:txBody>
      </p:sp>
    </p:spTree>
    <p:extLst>
      <p:ext uri="{BB962C8B-B14F-4D97-AF65-F5344CB8AC3E}">
        <p14:creationId xmlns:p14="http://schemas.microsoft.com/office/powerpoint/2010/main" val="93045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Multi-Agency Risk Assessment Conference (MARAC)</a:t>
            </a:r>
          </a:p>
        </p:txBody>
      </p:sp>
      <p:sp>
        <p:nvSpPr>
          <p:cNvPr id="3" name="Content Placeholder 2"/>
          <p:cNvSpPr>
            <a:spLocks noGrp="1"/>
          </p:cNvSpPr>
          <p:nvPr>
            <p:ph idx="1"/>
          </p:nvPr>
        </p:nvSpPr>
        <p:spPr>
          <a:xfrm>
            <a:off x="677334" y="2100649"/>
            <a:ext cx="8596668" cy="3940714"/>
          </a:xfrm>
        </p:spPr>
        <p:txBody>
          <a:bodyPr>
            <a:normAutofit/>
          </a:bodyPr>
          <a:lstStyle/>
          <a:p>
            <a:r>
              <a:rPr lang="en-GB" dirty="0"/>
              <a:t>Fortnightly professionals meeting for high risk cases referred by DRAMM </a:t>
            </a:r>
          </a:p>
          <a:p>
            <a:r>
              <a:rPr lang="en-GB" dirty="0"/>
              <a:t>Not statutory, but every local authority area has one</a:t>
            </a:r>
          </a:p>
          <a:p>
            <a:endParaRPr lang="en-GB" dirty="0"/>
          </a:p>
          <a:p>
            <a:r>
              <a:rPr lang="en-GB" dirty="0"/>
              <a:t>Cases to be discussed are shared with agencies prior to the MARAC meeting:</a:t>
            </a:r>
          </a:p>
          <a:p>
            <a:pPr lvl="1"/>
            <a:r>
              <a:rPr lang="en-GB" dirty="0"/>
              <a:t>All details provided in agency referrals</a:t>
            </a:r>
          </a:p>
          <a:p>
            <a:pPr lvl="1"/>
            <a:r>
              <a:rPr lang="en-GB" dirty="0"/>
              <a:t>Information shared as part of the DRAMM</a:t>
            </a:r>
          </a:p>
          <a:p>
            <a:pPr lvl="1"/>
            <a:r>
              <a:rPr lang="en-GB" dirty="0"/>
              <a:t>Existing risk assessment and safety plan</a:t>
            </a:r>
          </a:p>
          <a:p>
            <a:endParaRPr lang="en-GB" dirty="0"/>
          </a:p>
        </p:txBody>
      </p:sp>
    </p:spTree>
    <p:extLst>
      <p:ext uri="{BB962C8B-B14F-4D97-AF65-F5344CB8AC3E}">
        <p14:creationId xmlns:p14="http://schemas.microsoft.com/office/powerpoint/2010/main" val="175113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AF513E9-4A0F-40B4-B7D4-13F60FCA6285}"/>
              </a:ext>
            </a:extLst>
          </p:cNvPr>
          <p:cNvSpPr>
            <a:spLocks noGrp="1"/>
          </p:cNvSpPr>
          <p:nvPr>
            <p:ph type="title"/>
          </p:nvPr>
        </p:nvSpPr>
        <p:spPr>
          <a:xfrm>
            <a:off x="677334" y="609599"/>
            <a:ext cx="3843375" cy="5545667"/>
          </a:xfrm>
        </p:spPr>
        <p:txBody>
          <a:bodyPr anchor="ctr">
            <a:normAutofit/>
          </a:bodyPr>
          <a:lstStyle/>
          <a:p>
            <a:r>
              <a:rPr lang="en-GB" dirty="0">
                <a:solidFill>
                  <a:schemeClr val="tx1">
                    <a:lumMod val="85000"/>
                    <a:lumOff val="15000"/>
                  </a:schemeClr>
                </a:solidFill>
              </a:rPr>
              <a:t>Briefing </a:t>
            </a:r>
            <a:br>
              <a:rPr lang="en-GB" dirty="0">
                <a:solidFill>
                  <a:schemeClr val="tx1">
                    <a:lumMod val="85000"/>
                    <a:lumOff val="15000"/>
                  </a:schemeClr>
                </a:solidFill>
              </a:rPr>
            </a:br>
            <a:r>
              <a:rPr lang="en-GB" dirty="0">
                <a:solidFill>
                  <a:schemeClr val="tx1">
                    <a:lumMod val="85000"/>
                    <a:lumOff val="15000"/>
                  </a:schemeClr>
                </a:solidFill>
              </a:rPr>
              <a:t>Overview</a:t>
            </a:r>
          </a:p>
        </p:txBody>
      </p:sp>
      <p:sp>
        <p:nvSpPr>
          <p:cNvPr id="3" name="Content Placeholder 2">
            <a:extLst>
              <a:ext uri="{FF2B5EF4-FFF2-40B4-BE49-F238E27FC236}">
                <a16:creationId xmlns:a16="http://schemas.microsoft.com/office/drawing/2014/main" id="{07DBC740-4409-4EB0-BF01-6B4A19F93E6A}"/>
              </a:ext>
            </a:extLst>
          </p:cNvPr>
          <p:cNvSpPr>
            <a:spLocks noGrp="1"/>
          </p:cNvSpPr>
          <p:nvPr>
            <p:ph idx="1"/>
          </p:nvPr>
        </p:nvSpPr>
        <p:spPr>
          <a:xfrm>
            <a:off x="6116084" y="609600"/>
            <a:ext cx="5511296" cy="5545667"/>
          </a:xfrm>
        </p:spPr>
        <p:txBody>
          <a:bodyPr anchor="ctr">
            <a:normAutofit/>
          </a:bodyPr>
          <a:lstStyle/>
          <a:p>
            <a:r>
              <a:rPr lang="en-GB" sz="2000" dirty="0"/>
              <a:t>Risk assessment in domestic abuse cases</a:t>
            </a:r>
          </a:p>
          <a:p>
            <a:pPr marL="342900" lvl="1" indent="-342900"/>
            <a:r>
              <a:rPr lang="en-GB" sz="2000" dirty="0"/>
              <a:t>Immediate safeguarding/support</a:t>
            </a:r>
          </a:p>
          <a:p>
            <a:pPr marL="342900" lvl="1" indent="-342900"/>
            <a:r>
              <a:rPr lang="en-GB" sz="2000" dirty="0"/>
              <a:t>Consent and Information Sharing</a:t>
            </a:r>
          </a:p>
          <a:p>
            <a:pPr marL="342900" lvl="1" indent="-342900"/>
            <a:r>
              <a:rPr lang="en-GB" sz="2000" dirty="0"/>
              <a:t>Our multi-agency response to domestic abuse</a:t>
            </a:r>
          </a:p>
          <a:p>
            <a:pPr marL="742950" lvl="2" indent="-342900"/>
            <a:r>
              <a:rPr lang="en-GB" sz="1800" dirty="0"/>
              <a:t>Operation Encompass</a:t>
            </a:r>
          </a:p>
          <a:p>
            <a:pPr marL="742950" lvl="2" indent="-342900"/>
            <a:r>
              <a:rPr lang="en-GB" sz="1800" dirty="0"/>
              <a:t>Standard risk screening</a:t>
            </a:r>
          </a:p>
          <a:p>
            <a:pPr marL="742950" lvl="2" indent="-342900"/>
            <a:r>
              <a:rPr lang="en-GB" sz="1800" dirty="0"/>
              <a:t>DRAMM</a:t>
            </a:r>
          </a:p>
          <a:p>
            <a:pPr marL="742950" lvl="2" indent="-342900"/>
            <a:r>
              <a:rPr lang="en-GB" sz="1800" dirty="0"/>
              <a:t>MARAC </a:t>
            </a:r>
          </a:p>
        </p:txBody>
      </p:sp>
    </p:spTree>
    <p:extLst>
      <p:ext uri="{BB962C8B-B14F-4D97-AF65-F5344CB8AC3E}">
        <p14:creationId xmlns:p14="http://schemas.microsoft.com/office/powerpoint/2010/main" val="4265261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677334" y="609599"/>
            <a:ext cx="3843375" cy="5545667"/>
          </a:xfrm>
        </p:spPr>
        <p:txBody>
          <a:bodyPr anchor="ctr">
            <a:normAutofit/>
          </a:bodyPr>
          <a:lstStyle/>
          <a:p>
            <a:r>
              <a:rPr lang="en-GB" dirty="0">
                <a:solidFill>
                  <a:schemeClr val="tx1">
                    <a:lumMod val="85000"/>
                    <a:lumOff val="15000"/>
                  </a:schemeClr>
                </a:solidFill>
              </a:rPr>
              <a:t>MARAC </a:t>
            </a:r>
            <a:br>
              <a:rPr lang="en-GB" dirty="0">
                <a:solidFill>
                  <a:schemeClr val="tx1">
                    <a:lumMod val="85000"/>
                    <a:lumOff val="15000"/>
                  </a:schemeClr>
                </a:solidFill>
              </a:rPr>
            </a:br>
            <a:r>
              <a:rPr lang="en-GB" dirty="0">
                <a:solidFill>
                  <a:schemeClr val="tx1">
                    <a:lumMod val="85000"/>
                    <a:lumOff val="15000"/>
                  </a:schemeClr>
                </a:solidFill>
              </a:rPr>
              <a:t>agencies</a:t>
            </a:r>
            <a:endParaRPr lang="en-AU" dirty="0">
              <a:solidFill>
                <a:schemeClr val="tx1">
                  <a:lumMod val="85000"/>
                  <a:lumOff val="15000"/>
                </a:schemeClr>
              </a:solidFill>
            </a:endParaRPr>
          </a:p>
        </p:txBody>
      </p:sp>
      <p:sp>
        <p:nvSpPr>
          <p:cNvPr id="3" name="Content Placeholder 2"/>
          <p:cNvSpPr>
            <a:spLocks noGrp="1"/>
          </p:cNvSpPr>
          <p:nvPr>
            <p:ph idx="1"/>
          </p:nvPr>
        </p:nvSpPr>
        <p:spPr>
          <a:xfrm>
            <a:off x="6508132" y="609600"/>
            <a:ext cx="5119247" cy="5545667"/>
          </a:xfrm>
        </p:spPr>
        <p:txBody>
          <a:bodyPr anchor="ctr">
            <a:normAutofit lnSpcReduction="10000"/>
          </a:bodyPr>
          <a:lstStyle/>
          <a:p>
            <a:r>
              <a:rPr lang="en-GB" altLang="en-US" dirty="0"/>
              <a:t>Police</a:t>
            </a:r>
          </a:p>
          <a:p>
            <a:r>
              <a:rPr lang="en-GB" altLang="en-US" dirty="0"/>
              <a:t>Independent Domestic Abuse Service</a:t>
            </a:r>
          </a:p>
          <a:p>
            <a:r>
              <a:rPr lang="en-GB" altLang="en-US" dirty="0"/>
              <a:t>Children’s social care</a:t>
            </a:r>
          </a:p>
          <a:p>
            <a:r>
              <a:rPr lang="en-GB" altLang="en-US" dirty="0" err="1"/>
              <a:t>Locala</a:t>
            </a:r>
            <a:endParaRPr lang="en-GB" altLang="en-US" dirty="0"/>
          </a:p>
          <a:p>
            <a:r>
              <a:rPr lang="en-GB" altLang="en-US" dirty="0"/>
              <a:t>Education Safeguarding</a:t>
            </a:r>
          </a:p>
          <a:p>
            <a:r>
              <a:rPr lang="en-GB" altLang="en-US" dirty="0"/>
              <a:t>Kirklees Neighbourhood Housing</a:t>
            </a:r>
          </a:p>
          <a:p>
            <a:r>
              <a:rPr lang="en-GB" altLang="en-US" dirty="0"/>
              <a:t>Housing Solutions</a:t>
            </a:r>
          </a:p>
          <a:p>
            <a:r>
              <a:rPr lang="en-GB" altLang="en-US" dirty="0"/>
              <a:t>Probation &amp; CRC</a:t>
            </a:r>
          </a:p>
          <a:p>
            <a:r>
              <a:rPr lang="en-GB" altLang="en-US" dirty="0"/>
              <a:t>Adults Social Care </a:t>
            </a:r>
          </a:p>
          <a:p>
            <a:r>
              <a:rPr lang="en-GB" altLang="en-US" dirty="0"/>
              <a:t>Substance Misuse</a:t>
            </a:r>
          </a:p>
          <a:p>
            <a:r>
              <a:rPr lang="en-GB" altLang="en-US" dirty="0"/>
              <a:t>Community Mental Health Team</a:t>
            </a:r>
          </a:p>
          <a:p>
            <a:r>
              <a:rPr lang="en-GB" altLang="en-US" dirty="0"/>
              <a:t>Hospital Trusts</a:t>
            </a:r>
          </a:p>
          <a:p>
            <a:r>
              <a:rPr lang="en-GB" altLang="en-US" dirty="0"/>
              <a:t>Victim Support</a:t>
            </a:r>
          </a:p>
          <a:p>
            <a:r>
              <a:rPr lang="en-GB" altLang="en-US" dirty="0"/>
              <a:t>Refuge</a:t>
            </a:r>
          </a:p>
        </p:txBody>
      </p:sp>
    </p:spTree>
    <p:extLst>
      <p:ext uri="{BB962C8B-B14F-4D97-AF65-F5344CB8AC3E}">
        <p14:creationId xmlns:p14="http://schemas.microsoft.com/office/powerpoint/2010/main" val="3027485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9601BA7-875B-40C8-9493-37EBED9A4C66}"/>
              </a:ext>
            </a:extLst>
          </p:cNvPr>
          <p:cNvSpPr>
            <a:spLocks noGrp="1"/>
          </p:cNvSpPr>
          <p:nvPr>
            <p:ph type="title"/>
          </p:nvPr>
        </p:nvSpPr>
        <p:spPr>
          <a:xfrm>
            <a:off x="643467" y="816638"/>
            <a:ext cx="3367359" cy="5224724"/>
          </a:xfrm>
        </p:spPr>
        <p:txBody>
          <a:bodyPr anchor="ctr">
            <a:normAutofit/>
          </a:bodyPr>
          <a:lstStyle/>
          <a:p>
            <a:r>
              <a:rPr lang="en-GB" dirty="0"/>
              <a:t>What information will MARAC need from me?</a:t>
            </a:r>
          </a:p>
        </p:txBody>
      </p:sp>
      <p:sp>
        <p:nvSpPr>
          <p:cNvPr id="3" name="Content Placeholder 2">
            <a:extLst>
              <a:ext uri="{FF2B5EF4-FFF2-40B4-BE49-F238E27FC236}">
                <a16:creationId xmlns:a16="http://schemas.microsoft.com/office/drawing/2014/main" id="{64F99009-5FB2-47E6-8C31-4B4D8D8CEAD1}"/>
              </a:ext>
            </a:extLst>
          </p:cNvPr>
          <p:cNvSpPr>
            <a:spLocks noGrp="1"/>
          </p:cNvSpPr>
          <p:nvPr>
            <p:ph idx="1"/>
          </p:nvPr>
        </p:nvSpPr>
        <p:spPr>
          <a:xfrm>
            <a:off x="4654295" y="816638"/>
            <a:ext cx="4619706" cy="5224724"/>
          </a:xfrm>
        </p:spPr>
        <p:txBody>
          <a:bodyPr anchor="ctr">
            <a:normAutofit/>
          </a:bodyPr>
          <a:lstStyle/>
          <a:p>
            <a:pPr marL="0" lvl="0" indent="0">
              <a:buNone/>
            </a:pPr>
            <a:r>
              <a:rPr lang="en-GB" dirty="0"/>
              <a:t>If you are working with someone who will be discussed at MARAC, your designated representative may ask you to provide:</a:t>
            </a:r>
          </a:p>
          <a:p>
            <a:pPr lvl="0"/>
            <a:r>
              <a:rPr lang="en-GB" dirty="0"/>
              <a:t>details of current work and recent contact, meetings, sightings, phone calls, attendance or non-attendance at appointments and/or who is present during home visits and appointments;</a:t>
            </a:r>
          </a:p>
          <a:p>
            <a:pPr lvl="0"/>
            <a:r>
              <a:rPr lang="en-GB" dirty="0"/>
              <a:t>relevant historic information regarding previous work, family or relationships history, other safety options considered or any risks to professionals;</a:t>
            </a:r>
          </a:p>
          <a:p>
            <a:pPr lvl="0"/>
            <a:r>
              <a:rPr lang="en-GB" dirty="0"/>
              <a:t>other information relating to the risks facing the victim or other individuals that may be affected or at risk from the perpetrator. </a:t>
            </a:r>
          </a:p>
        </p:txBody>
      </p:sp>
    </p:spTree>
    <p:extLst>
      <p:ext uri="{BB962C8B-B14F-4D97-AF65-F5344CB8AC3E}">
        <p14:creationId xmlns:p14="http://schemas.microsoft.com/office/powerpoint/2010/main" val="1992653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02030"/>
          </a:xfrm>
        </p:spPr>
        <p:txBody>
          <a:bodyPr/>
          <a:lstStyle/>
          <a:p>
            <a:r>
              <a:rPr lang="en-GB" dirty="0"/>
              <a:t>MARAC Meetings</a:t>
            </a:r>
            <a:endParaRPr lang="en-AU" dirty="0"/>
          </a:p>
        </p:txBody>
      </p:sp>
      <p:sp>
        <p:nvSpPr>
          <p:cNvPr id="3" name="Content Placeholder 2"/>
          <p:cNvSpPr>
            <a:spLocks noGrp="1"/>
          </p:cNvSpPr>
          <p:nvPr>
            <p:ph idx="1"/>
          </p:nvPr>
        </p:nvSpPr>
        <p:spPr>
          <a:xfrm>
            <a:off x="677334" y="1794829"/>
            <a:ext cx="8596668" cy="3880773"/>
          </a:xfrm>
        </p:spPr>
        <p:txBody>
          <a:bodyPr>
            <a:normAutofit lnSpcReduction="10000"/>
          </a:bodyPr>
          <a:lstStyle/>
          <a:p>
            <a:r>
              <a:rPr lang="en-GB" dirty="0"/>
              <a:t>Always start at 9:30am on a Thursday</a:t>
            </a:r>
          </a:p>
          <a:p>
            <a:r>
              <a:rPr lang="en-GB" dirty="0"/>
              <a:t>The Chair will remind attendees of the confidentiality statement</a:t>
            </a:r>
          </a:p>
          <a:p>
            <a:r>
              <a:rPr lang="en-GB" dirty="0"/>
              <a:t>The Chair will review outstanding actions from the last meeting</a:t>
            </a:r>
          </a:p>
          <a:p>
            <a:r>
              <a:rPr lang="en-GB" dirty="0"/>
              <a:t>Cases will then be discussed in the following order:</a:t>
            </a:r>
          </a:p>
          <a:p>
            <a:pPr lvl="1"/>
            <a:r>
              <a:rPr lang="en-GB" dirty="0"/>
              <a:t>MARAC repeat (further high risk incident within 12 months) with no existing safeguards in place</a:t>
            </a:r>
          </a:p>
          <a:p>
            <a:pPr lvl="1"/>
            <a:r>
              <a:rPr lang="en-GB" dirty="0"/>
              <a:t>New cases with no existing safeguards in place </a:t>
            </a:r>
          </a:p>
          <a:p>
            <a:pPr lvl="1"/>
            <a:r>
              <a:rPr lang="en-GB" dirty="0"/>
              <a:t>New cases with safeguards in place (i.e. victim in refuge, perpetrator in custody)</a:t>
            </a:r>
          </a:p>
          <a:p>
            <a:pPr lvl="1"/>
            <a:r>
              <a:rPr lang="en-GB" dirty="0"/>
              <a:t>MARAC repeat with safeguards in place (</a:t>
            </a:r>
            <a:r>
              <a:rPr lang="en-GB" dirty="0" err="1"/>
              <a:t>i.e</a:t>
            </a:r>
            <a:r>
              <a:rPr lang="en-GB" dirty="0"/>
              <a:t> victim reporting incidents/engaging with support)</a:t>
            </a:r>
          </a:p>
          <a:p>
            <a:pPr lvl="1"/>
            <a:r>
              <a:rPr lang="en-GB" dirty="0"/>
              <a:t>Domestic Violence Disclosure Scheme (Clare’s Law) </a:t>
            </a:r>
          </a:p>
        </p:txBody>
      </p:sp>
    </p:spTree>
    <p:extLst>
      <p:ext uri="{BB962C8B-B14F-4D97-AF65-F5344CB8AC3E}">
        <p14:creationId xmlns:p14="http://schemas.microsoft.com/office/powerpoint/2010/main" val="2380297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0" name="Diagram 9">
            <a:extLst>
              <a:ext uri="{FF2B5EF4-FFF2-40B4-BE49-F238E27FC236}">
                <a16:creationId xmlns:a16="http://schemas.microsoft.com/office/drawing/2014/main" id="{79C981CD-5041-4B5D-BF27-CD4B052DFC2B}"/>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836805223"/>
              </p:ext>
            </p:extLst>
          </p:nvPr>
        </p:nvGraphicFramePr>
        <p:xfrm>
          <a:off x="1000897" y="1013255"/>
          <a:ext cx="10367319" cy="54980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6199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B7C1440-4A76-4135-A14A-D9D4B888A17C}"/>
              </a:ext>
            </a:extLst>
          </p:cNvPr>
          <p:cNvSpPr txBox="1">
            <a:spLocks noGrp="1"/>
          </p:cNvSpPr>
          <p:nvPr>
            <p:ph type="title" idx="4294967295"/>
          </p:nvPr>
        </p:nvSpPr>
        <p:spPr>
          <a:xfrm>
            <a:off x="1333502" y="346710"/>
            <a:ext cx="8596668" cy="1320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90000"/>
              </a:lnSpc>
              <a:spcBef>
                <a:spcPct val="0"/>
              </a:spcBef>
              <a:spcAft>
                <a:spcPts val="600"/>
              </a:spcAft>
              <a:buClrTx/>
              <a:buSzTx/>
              <a:buFontTx/>
              <a:buNone/>
              <a:tabLst/>
              <a:defRPr/>
            </a:pPr>
            <a:r>
              <a:rPr kumimoji="0" lang="en-US" sz="3600" b="0" i="0" u="none" strike="noStrike" kern="1200" cap="none" spc="0" normalizeH="0" baseline="0" noProof="0" dirty="0">
                <a:ln>
                  <a:noFill/>
                </a:ln>
                <a:solidFill>
                  <a:schemeClr val="accent1"/>
                </a:solidFill>
                <a:effectLst/>
                <a:uLnTx/>
                <a:uFillTx/>
                <a:latin typeface="+mj-lt"/>
                <a:ea typeface="+mj-ea"/>
                <a:cs typeface="+mj-cs"/>
              </a:rPr>
              <a:t>Case example 2:</a:t>
            </a:r>
            <a:br>
              <a:rPr kumimoji="0" lang="en-US" sz="3600" b="0" i="0" u="none" strike="noStrike" kern="1200" cap="none" spc="0" normalizeH="0" baseline="0" noProof="0" dirty="0">
                <a:ln>
                  <a:noFill/>
                </a:ln>
                <a:solidFill>
                  <a:schemeClr val="accent1"/>
                </a:solidFill>
                <a:effectLst/>
                <a:uLnTx/>
                <a:uFillTx/>
                <a:latin typeface="+mj-lt"/>
                <a:ea typeface="+mj-ea"/>
                <a:cs typeface="+mj-cs"/>
              </a:rPr>
            </a:br>
            <a:r>
              <a:rPr kumimoji="0" lang="en-US" sz="1700" b="0" i="1" u="none" strike="noStrike" kern="1200" cap="none" spc="0" normalizeH="0" baseline="0" noProof="0" dirty="0">
                <a:ln>
                  <a:noFill/>
                </a:ln>
                <a:solidFill>
                  <a:schemeClr val="accent1"/>
                </a:solidFill>
                <a:effectLst/>
                <a:uLnTx/>
                <a:uFillTx/>
                <a:latin typeface="+mj-lt"/>
                <a:ea typeface="+mj-ea"/>
                <a:cs typeface="+mj-cs"/>
              </a:rPr>
              <a:t>Jane disclosed that was strangled and threatened with knife during an assault by her partner when she tried to end the relationship.  John says that he will kill her if she ever leaves him.  She is isolated from friends and family and John controls everything she does.</a:t>
            </a:r>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Content Placeholder 2">
            <a:extLst>
              <a:ext uri="{FF2B5EF4-FFF2-40B4-BE49-F238E27FC236}">
                <a16:creationId xmlns:a16="http://schemas.microsoft.com/office/drawing/2014/main" id="{00BACA51-6D29-4E62-A7EC-39776E9B2E36}"/>
              </a:ext>
            </a:extLst>
          </p:cNvPr>
          <p:cNvSpPr txBox="1">
            <a:spLocks/>
          </p:cNvSpPr>
          <p:nvPr/>
        </p:nvSpPr>
        <p:spPr>
          <a:xfrm>
            <a:off x="1333502" y="2014221"/>
            <a:ext cx="10027918" cy="430008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dirty="0"/>
              <a:t>Information shared at MARAC:</a:t>
            </a:r>
          </a:p>
          <a:p>
            <a:r>
              <a:rPr lang="en-US" dirty="0"/>
              <a:t>Police – John was arrested and released with bail conditions not to contact or attend her address.</a:t>
            </a:r>
          </a:p>
          <a:p>
            <a:r>
              <a:rPr lang="en-US" dirty="0"/>
              <a:t>PDAP – Jane is being supported by PDAP.  He has not contacted her since the bail conditions were put in place, but she is really anxious that he will.  She feels depressed.</a:t>
            </a:r>
          </a:p>
          <a:p>
            <a:r>
              <a:rPr lang="en-US" dirty="0"/>
              <a:t>CSC – John does not have any contact with his daughter, her mother disclosed domestic abuse in her own relationship with John, she ended it and stopped contact when she felt her daughter might be affected.  </a:t>
            </a:r>
          </a:p>
          <a:p>
            <a:r>
              <a:rPr lang="en-US" dirty="0"/>
              <a:t>Education safeguarding – child is a little withdrawn, but achieving well academically</a:t>
            </a:r>
          </a:p>
          <a:p>
            <a:r>
              <a:rPr lang="en-US" dirty="0"/>
              <a:t>CHART – John is back in service with CHART.</a:t>
            </a:r>
          </a:p>
          <a:p>
            <a:r>
              <a:rPr lang="en-US" dirty="0"/>
              <a:t>KNH – there has been some complaints about anti-social behavior at the property, now that we know it may be related to domestic abuse we can support her to make the property more secure.</a:t>
            </a:r>
          </a:p>
          <a:p>
            <a:r>
              <a:rPr lang="en-US" dirty="0"/>
              <a:t>CMHT – she is not known, but if she wants some support with her mental health she can contact her GP or Single Point of Access</a:t>
            </a:r>
          </a:p>
          <a:p>
            <a:endParaRPr lang="en-US" dirty="0"/>
          </a:p>
          <a:p>
            <a:endParaRPr lang="en-US" dirty="0"/>
          </a:p>
        </p:txBody>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5444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B7C1440-4A76-4135-A14A-D9D4B888A17C}"/>
              </a:ext>
            </a:extLst>
          </p:cNvPr>
          <p:cNvSpPr txBox="1">
            <a:spLocks noGrp="1"/>
          </p:cNvSpPr>
          <p:nvPr>
            <p:ph type="title" idx="4294967295"/>
          </p:nvPr>
        </p:nvSpPr>
        <p:spPr>
          <a:xfrm>
            <a:off x="1333502" y="346710"/>
            <a:ext cx="8596668" cy="1320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90000"/>
              </a:lnSpc>
              <a:spcBef>
                <a:spcPct val="0"/>
              </a:spcBef>
              <a:spcAft>
                <a:spcPts val="600"/>
              </a:spcAft>
              <a:buClrTx/>
              <a:buSzTx/>
              <a:buFontTx/>
              <a:buNone/>
              <a:tabLst/>
              <a:defRPr/>
            </a:pPr>
            <a:r>
              <a:rPr kumimoji="0" lang="en-US" sz="3600" b="0" i="0" u="none" strike="noStrike" kern="1200" cap="none" spc="0" normalizeH="0" baseline="0" noProof="0" dirty="0">
                <a:ln>
                  <a:noFill/>
                </a:ln>
                <a:solidFill>
                  <a:schemeClr val="accent1"/>
                </a:solidFill>
                <a:effectLst/>
                <a:uLnTx/>
                <a:uFillTx/>
                <a:latin typeface="+mj-lt"/>
                <a:ea typeface="+mj-ea"/>
                <a:cs typeface="+mj-cs"/>
              </a:rPr>
              <a:t>Action plan from MARAC</a:t>
            </a:r>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3" name="Table 12">
            <a:extLst>
              <a:ext uri="{FF2B5EF4-FFF2-40B4-BE49-F238E27FC236}">
                <a16:creationId xmlns:a16="http://schemas.microsoft.com/office/drawing/2014/main" id="{DD8EA8D9-0AF4-4989-954D-47A611651244}"/>
              </a:ext>
            </a:extLst>
          </p:cNvPr>
          <p:cNvGraphicFramePr>
            <a:graphicFrameLocks noGrp="1"/>
          </p:cNvGraphicFramePr>
          <p:nvPr>
            <p:extLst>
              <p:ext uri="{D42A27DB-BD31-4B8C-83A1-F6EECF244321}">
                <p14:modId xmlns:p14="http://schemas.microsoft.com/office/powerpoint/2010/main" val="3959962897"/>
              </p:ext>
            </p:extLst>
          </p:nvPr>
        </p:nvGraphicFramePr>
        <p:xfrm>
          <a:off x="842597" y="1048592"/>
          <a:ext cx="10599759" cy="4609376"/>
        </p:xfrm>
        <a:graphic>
          <a:graphicData uri="http://schemas.openxmlformats.org/drawingml/2006/table">
            <a:tbl>
              <a:tblPr firstRow="1" firstCol="1" bandRow="1">
                <a:tableStyleId>{5C22544A-7EE6-4342-B048-85BDC9FD1C3A}</a:tableStyleId>
              </a:tblPr>
              <a:tblGrid>
                <a:gridCol w="1260848">
                  <a:extLst>
                    <a:ext uri="{9D8B030D-6E8A-4147-A177-3AD203B41FA5}">
                      <a16:colId xmlns:a16="http://schemas.microsoft.com/office/drawing/2014/main" val="291578135"/>
                    </a:ext>
                  </a:extLst>
                </a:gridCol>
                <a:gridCol w="3287631">
                  <a:extLst>
                    <a:ext uri="{9D8B030D-6E8A-4147-A177-3AD203B41FA5}">
                      <a16:colId xmlns:a16="http://schemas.microsoft.com/office/drawing/2014/main" val="3970295721"/>
                    </a:ext>
                  </a:extLst>
                </a:gridCol>
                <a:gridCol w="3025640">
                  <a:extLst>
                    <a:ext uri="{9D8B030D-6E8A-4147-A177-3AD203B41FA5}">
                      <a16:colId xmlns:a16="http://schemas.microsoft.com/office/drawing/2014/main" val="3651473513"/>
                    </a:ext>
                  </a:extLst>
                </a:gridCol>
                <a:gridCol w="3025640">
                  <a:extLst>
                    <a:ext uri="{9D8B030D-6E8A-4147-A177-3AD203B41FA5}">
                      <a16:colId xmlns:a16="http://schemas.microsoft.com/office/drawing/2014/main" val="1751946630"/>
                    </a:ext>
                  </a:extLst>
                </a:gridCol>
              </a:tblGrid>
              <a:tr h="492176">
                <a:tc>
                  <a:txBody>
                    <a:bodyPr/>
                    <a:lstStyle/>
                    <a:p>
                      <a:pPr>
                        <a:spcAft>
                          <a:spcPts val="0"/>
                        </a:spcAft>
                      </a:pPr>
                      <a:r>
                        <a:rPr lang="en-GB" sz="1500" dirty="0">
                          <a:effectLst/>
                        </a:rPr>
                        <a:t>Risk to:</a:t>
                      </a:r>
                      <a:endParaRPr lang="en-GB" sz="15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a:spcAft>
                          <a:spcPts val="0"/>
                        </a:spcAft>
                      </a:pPr>
                      <a:r>
                        <a:rPr lang="en-GB" sz="1500" dirty="0">
                          <a:effectLst/>
                        </a:rPr>
                        <a:t>Risk-Context</a:t>
                      </a:r>
                      <a:endParaRPr lang="en-GB" sz="15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a:spcAft>
                          <a:spcPts val="0"/>
                        </a:spcAft>
                      </a:pPr>
                      <a:r>
                        <a:rPr lang="en-GB" sz="1500" dirty="0">
                          <a:effectLst/>
                        </a:rPr>
                        <a:t>Existing Safeguards</a:t>
                      </a:r>
                      <a:endParaRPr lang="en-GB" sz="15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a:spcAft>
                          <a:spcPts val="0"/>
                        </a:spcAft>
                      </a:pPr>
                      <a:r>
                        <a:rPr lang="en-GB" sz="1500" dirty="0">
                          <a:effectLst/>
                        </a:rPr>
                        <a:t>Further action required</a:t>
                      </a:r>
                      <a:endParaRPr lang="en-GB" sz="15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extLst>
                  <a:ext uri="{0D108BD9-81ED-4DB2-BD59-A6C34878D82A}">
                    <a16:rowId xmlns:a16="http://schemas.microsoft.com/office/drawing/2014/main" val="3205885302"/>
                  </a:ext>
                </a:extLst>
              </a:tr>
              <a:tr h="747052">
                <a:tc>
                  <a:txBody>
                    <a:bodyPr/>
                    <a:lstStyle/>
                    <a:p>
                      <a:pPr>
                        <a:spcAft>
                          <a:spcPts val="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Victim </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Jane has disclosed CCB and significant assault including strangulation.  She fears that he will contact her again. Reports of anti-social behaviour at property.</a:t>
                      </a:r>
                    </a:p>
                    <a:p>
                      <a:pPr>
                        <a:spcAft>
                          <a:spcPts val="0"/>
                        </a:spcAft>
                      </a:pP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dirty="0">
                          <a:effectLst/>
                          <a:latin typeface="Arial" panose="020B0604020202020204" pitchFamily="34" charset="0"/>
                          <a:ea typeface="Calibri" panose="020F0502020204030204" pitchFamily="34" charset="0"/>
                          <a:cs typeface="Times New Roman" panose="02020603050405020304" pitchFamily="18" charset="0"/>
                        </a:rPr>
                        <a:t>She is engaging well with PDAP</a:t>
                      </a:r>
                    </a:p>
                    <a:p>
                      <a:pPr>
                        <a:spcAft>
                          <a:spcPts val="0"/>
                        </a:spcAft>
                      </a:pP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Arial" panose="020B0604020202020204" pitchFamily="34" charset="0"/>
                          <a:ea typeface="+mn-ea"/>
                          <a:cs typeface="Times New Roman" panose="02020603050405020304" pitchFamily="18" charset="0"/>
                        </a:rPr>
                        <a:t>KNH to contact Jane and consider how they can make her property more secure.</a:t>
                      </a:r>
                    </a:p>
                  </a:txBody>
                  <a:tcPr marL="61770" marR="61770" marT="0" marB="0"/>
                </a:tc>
                <a:extLst>
                  <a:ext uri="{0D108BD9-81ED-4DB2-BD59-A6C34878D82A}">
                    <a16:rowId xmlns:a16="http://schemas.microsoft.com/office/drawing/2014/main" val="4008346251"/>
                  </a:ext>
                </a:extLst>
              </a:tr>
              <a:tr h="747052">
                <a:tc>
                  <a:txBody>
                    <a:bodyPr/>
                    <a:lstStyle/>
                    <a:p>
                      <a:pPr>
                        <a:spcAft>
                          <a:spcPts val="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Victim</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Jane has reported feeling depressed and really anxious</a:t>
                      </a:r>
                    </a:p>
                  </a:txBody>
                  <a:tcPr marL="61770" marR="61770" marT="0" marB="0"/>
                </a:tc>
                <a:tc>
                  <a:txBody>
                    <a:bodyPr/>
                    <a:lstStyle/>
                    <a:p>
                      <a:pPr>
                        <a:spcAft>
                          <a:spcPts val="0"/>
                        </a:spcAft>
                      </a:pP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a:txBody>
                  <a:tcPr marL="61770" marR="6177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Arial" panose="020B0604020202020204" pitchFamily="34" charset="0"/>
                          <a:ea typeface="+mn-ea"/>
                          <a:cs typeface="Times New Roman" panose="02020603050405020304" pitchFamily="18" charset="0"/>
                        </a:rPr>
                        <a:t>PDAP to signpost her to her GP/SPA</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Arial" panose="020B0604020202020204" pitchFamily="34" charset="0"/>
                          <a:ea typeface="+mn-ea"/>
                          <a:cs typeface="Times New Roman" panose="02020603050405020304" pitchFamily="18" charset="0"/>
                        </a:rPr>
                        <a:t>MARAC to share information with her GP</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300" kern="1200" dirty="0">
                        <a:solidFill>
                          <a:schemeClr val="dk1"/>
                        </a:solidFill>
                        <a:effectLst/>
                        <a:latin typeface="Arial" panose="020B0604020202020204" pitchFamily="34" charset="0"/>
                        <a:ea typeface="+mn-ea"/>
                        <a:cs typeface="Times New Roman" panose="02020603050405020304" pitchFamily="18" charset="0"/>
                      </a:endParaRPr>
                    </a:p>
                  </a:txBody>
                  <a:tcPr marL="61770" marR="61770" marT="0" marB="0"/>
                </a:tc>
                <a:extLst>
                  <a:ext uri="{0D108BD9-81ED-4DB2-BD59-A6C34878D82A}">
                    <a16:rowId xmlns:a16="http://schemas.microsoft.com/office/drawing/2014/main" val="2251084060"/>
                  </a:ext>
                </a:extLst>
              </a:tr>
              <a:tr h="747052">
                <a:tc>
                  <a:txBody>
                    <a:bodyPr/>
                    <a:lstStyle/>
                    <a:p>
                      <a:pPr>
                        <a:spcAft>
                          <a:spcPts val="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Child</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John has a child with an ex-partner, she is reported to be a little withdrawn</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Child has no contact with father, her mother is now aware of domestic abuse in his current relationship</a:t>
                      </a:r>
                    </a:p>
                  </a:txBody>
                  <a:tcPr marL="61770" marR="6177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Arial" panose="020B0604020202020204" pitchFamily="34" charset="0"/>
                          <a:cs typeface="Times New Roman" panose="02020603050405020304" pitchFamily="18" charset="0"/>
                        </a:rPr>
                        <a:t>Education Safeguarding – to talk to school about pastoral support for child and explore impact of earlier domestic abuse.  Consider early help support if required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300" kern="1200" dirty="0">
                        <a:solidFill>
                          <a:schemeClr val="dk1"/>
                        </a:solidFill>
                        <a:effectLst/>
                        <a:latin typeface="Arial" panose="020B0604020202020204" pitchFamily="34" charset="0"/>
                        <a:cs typeface="Times New Roman" panose="02020603050405020304" pitchFamily="18" charset="0"/>
                      </a:endParaRPr>
                    </a:p>
                  </a:txBody>
                  <a:tcPr marL="61770" marR="61770" marT="0" marB="0"/>
                </a:tc>
                <a:extLst>
                  <a:ext uri="{0D108BD9-81ED-4DB2-BD59-A6C34878D82A}">
                    <a16:rowId xmlns:a16="http://schemas.microsoft.com/office/drawing/2014/main" val="1061372594"/>
                  </a:ext>
                </a:extLst>
              </a:tr>
              <a:tr h="551040">
                <a:tc>
                  <a:txBody>
                    <a:bodyPr/>
                    <a:lstStyle/>
                    <a:p>
                      <a:pPr>
                        <a:spcAft>
                          <a:spcPts val="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Perpetrator</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John committed a nasty assault and subject Jane to coercive controlling behaviour.</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He has bail conditions not to contact her, police investigation is ongoing.</a:t>
                      </a:r>
                    </a:p>
                  </a:txBody>
                  <a:tcPr marL="61770" marR="61770" marT="0" marB="0"/>
                </a:tc>
                <a:tc>
                  <a:txBody>
                    <a:bodyPr/>
                    <a:lstStyle/>
                    <a:p>
                      <a:pPr>
                        <a:spcAft>
                          <a:spcPts val="0"/>
                        </a:spcAft>
                      </a:pPr>
                      <a:r>
                        <a:rPr lang="en-GB" sz="13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No further actions</a:t>
                      </a:r>
                    </a:p>
                  </a:txBody>
                  <a:tcPr marL="61770" marR="61770" marT="0" marB="0"/>
                </a:tc>
                <a:extLst>
                  <a:ext uri="{0D108BD9-81ED-4DB2-BD59-A6C34878D82A}">
                    <a16:rowId xmlns:a16="http://schemas.microsoft.com/office/drawing/2014/main" val="3430421018"/>
                  </a:ext>
                </a:extLst>
              </a:tr>
              <a:tr h="551040">
                <a:tc>
                  <a:txBody>
                    <a:bodyPr/>
                    <a:lstStyle/>
                    <a:p>
                      <a:pPr>
                        <a:spcAft>
                          <a:spcPts val="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Perpetrator </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He has issues with substance misuse</a:t>
                      </a:r>
                    </a:p>
                  </a:txBody>
                  <a:tcPr marL="61770" marR="61770" marT="0" marB="0"/>
                </a:tc>
                <a:tc>
                  <a:txBody>
                    <a:bodyPr/>
                    <a:lstStyle/>
                    <a:p>
                      <a:pPr>
                        <a:spcAft>
                          <a:spcPts val="0"/>
                        </a:spcAft>
                      </a:pPr>
                      <a:r>
                        <a:rPr lang="en-GB" sz="1300" dirty="0">
                          <a:effectLst/>
                          <a:latin typeface="Arial" panose="020B0604020202020204" pitchFamily="34" charset="0"/>
                          <a:ea typeface="Calibri" panose="020F0502020204030204" pitchFamily="34" charset="0"/>
                          <a:cs typeface="Times New Roman" panose="02020603050405020304" pitchFamily="18" charset="0"/>
                        </a:rPr>
                        <a:t>He is now in service with CHART</a:t>
                      </a:r>
                    </a:p>
                  </a:txBody>
                  <a:tcPr marL="61770" marR="61770" marT="0" marB="0"/>
                </a:tc>
                <a:tc>
                  <a:txBody>
                    <a:bodyPr/>
                    <a:lstStyle/>
                    <a:p>
                      <a:pPr>
                        <a:spcAft>
                          <a:spcPts val="0"/>
                        </a:spcAft>
                      </a:pPr>
                      <a:r>
                        <a:rPr lang="en-GB" sz="13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No further actions</a:t>
                      </a:r>
                    </a:p>
                  </a:txBody>
                  <a:tcPr marL="61770" marR="61770" marT="0" marB="0"/>
                </a:tc>
                <a:extLst>
                  <a:ext uri="{0D108BD9-81ED-4DB2-BD59-A6C34878D82A}">
                    <a16:rowId xmlns:a16="http://schemas.microsoft.com/office/drawing/2014/main" val="2125718432"/>
                  </a:ext>
                </a:extLst>
              </a:tr>
            </a:tbl>
          </a:graphicData>
        </a:graphic>
      </p:graphicFrame>
      <p:sp>
        <p:nvSpPr>
          <p:cNvPr id="2" name="TextBox 1">
            <a:extLst>
              <a:ext uri="{FF2B5EF4-FFF2-40B4-BE49-F238E27FC236}">
                <a16:creationId xmlns:a16="http://schemas.microsoft.com/office/drawing/2014/main" id="{ECD094FA-7D08-48BA-B6FD-EAB511E7B12D}"/>
              </a:ext>
            </a:extLst>
          </p:cNvPr>
          <p:cNvSpPr txBox="1"/>
          <p:nvPr/>
        </p:nvSpPr>
        <p:spPr>
          <a:xfrm>
            <a:off x="842597" y="5666154"/>
            <a:ext cx="10599759" cy="646331"/>
          </a:xfrm>
          <a:prstGeom prst="rect">
            <a:avLst/>
          </a:prstGeom>
          <a:noFill/>
        </p:spPr>
        <p:txBody>
          <a:bodyPr wrap="square" rtlCol="0">
            <a:spAutoFit/>
          </a:bodyPr>
          <a:lstStyle/>
          <a:p>
            <a:r>
              <a:rPr lang="en-GB" dirty="0"/>
              <a:t>All agencies to flag files for victim and child to ensure  any further disclosures are referred back to DRAMM.</a:t>
            </a:r>
          </a:p>
          <a:p>
            <a:r>
              <a:rPr lang="en-GB" dirty="0"/>
              <a:t>CHART to be aware of his perpetrator behaviour and sensitively explore as part of their ongoing work.  </a:t>
            </a:r>
          </a:p>
        </p:txBody>
      </p:sp>
    </p:spTree>
    <p:extLst>
      <p:ext uri="{BB962C8B-B14F-4D97-AF65-F5344CB8AC3E}">
        <p14:creationId xmlns:p14="http://schemas.microsoft.com/office/powerpoint/2010/main" val="3958964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Information Sharing</a:t>
            </a:r>
          </a:p>
        </p:txBody>
      </p:sp>
      <p:sp>
        <p:nvSpPr>
          <p:cNvPr id="3" name="Content Placeholder 2"/>
          <p:cNvSpPr>
            <a:spLocks noGrp="1"/>
          </p:cNvSpPr>
          <p:nvPr>
            <p:ph idx="1"/>
          </p:nvPr>
        </p:nvSpPr>
        <p:spPr>
          <a:xfrm>
            <a:off x="677334" y="1734533"/>
            <a:ext cx="8596668" cy="4306830"/>
          </a:xfrm>
        </p:spPr>
        <p:txBody>
          <a:bodyPr>
            <a:normAutofit fontScale="70000" lnSpcReduction="20000"/>
          </a:bodyPr>
          <a:lstStyle/>
          <a:p>
            <a:pPr marL="342900" lvl="2" indent="-342900"/>
            <a:r>
              <a:rPr lang="en-GB" sz="3800" dirty="0"/>
              <a:t>Professionals can use information shared through DRAMM-MARAC to deliver services to victim/children</a:t>
            </a:r>
          </a:p>
          <a:p>
            <a:pPr marL="342900" lvl="2" indent="-342900"/>
            <a:r>
              <a:rPr lang="en-GB" sz="3800" dirty="0"/>
              <a:t>Extraordinary care should be taken to ensure perpetrator is not made aware of safety plan</a:t>
            </a:r>
          </a:p>
          <a:p>
            <a:pPr marL="342900" lvl="2" indent="-342900"/>
            <a:r>
              <a:rPr lang="en-GB" sz="3800" dirty="0"/>
              <a:t>Information cannot be shared with any 3</a:t>
            </a:r>
            <a:r>
              <a:rPr lang="en-GB" sz="3800" baseline="30000" dirty="0"/>
              <a:t>rd</a:t>
            </a:r>
            <a:r>
              <a:rPr lang="en-GB" sz="3800" dirty="0"/>
              <a:t> party without consent of MARAC Chair</a:t>
            </a:r>
          </a:p>
          <a:p>
            <a:pPr marL="342900" lvl="2" indent="-342900"/>
            <a:r>
              <a:rPr lang="en-GB" sz="3800" dirty="0"/>
              <a:t>DRAMM-MARAC is not a legal entity and does not own  information that is shared with it</a:t>
            </a:r>
          </a:p>
          <a:p>
            <a:pPr marL="342900" lvl="2" indent="-342900"/>
            <a:r>
              <a:rPr lang="en-GB" sz="3800" dirty="0"/>
              <a:t>Information sharing protocol available from: </a:t>
            </a:r>
            <a:r>
              <a:rPr lang="en-GB" sz="2600" dirty="0">
                <a:hlinkClick r:id="rId2"/>
              </a:rPr>
              <a:t>https://www.kirklees.gov.uk/beta/adult-social-care-providers/multi-agency-risk-assessment-conference.aspx</a:t>
            </a:r>
            <a:endParaRPr lang="en-GB" sz="2600" dirty="0"/>
          </a:p>
        </p:txBody>
      </p:sp>
    </p:spTree>
    <p:extLst>
      <p:ext uri="{BB962C8B-B14F-4D97-AF65-F5344CB8AC3E}">
        <p14:creationId xmlns:p14="http://schemas.microsoft.com/office/powerpoint/2010/main" val="531065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anchor="ctr">
            <a:normAutofit/>
          </a:bodyPr>
          <a:lstStyle/>
          <a:p>
            <a:r>
              <a:rPr lang="en-GB" dirty="0"/>
              <a:t>Contact Numbers</a:t>
            </a:r>
          </a:p>
        </p:txBody>
      </p:sp>
      <p:sp>
        <p:nvSpPr>
          <p:cNvPr id="3" name="Content Placeholder 2"/>
          <p:cNvSpPr>
            <a:spLocks noGrp="1"/>
          </p:cNvSpPr>
          <p:nvPr>
            <p:ph idx="1"/>
          </p:nvPr>
        </p:nvSpPr>
        <p:spPr>
          <a:xfrm>
            <a:off x="4654295" y="816638"/>
            <a:ext cx="4619706" cy="5224724"/>
          </a:xfrm>
        </p:spPr>
        <p:txBody>
          <a:bodyPr anchor="ctr">
            <a:normAutofit/>
          </a:bodyPr>
          <a:lstStyle/>
          <a:p>
            <a:pPr marL="342900" lvl="1" indent="-342900"/>
            <a:r>
              <a:rPr lang="en-GB" sz="2000" dirty="0"/>
              <a:t>MARAC Referrals/Process</a:t>
            </a:r>
          </a:p>
          <a:p>
            <a:pPr lvl="1">
              <a:buFont typeface="Arial" panose="020B0604020202020204" pitchFamily="34" charset="0"/>
              <a:buChar char="•"/>
            </a:pPr>
            <a:r>
              <a:rPr lang="en-GB" sz="2000" dirty="0"/>
              <a:t>07977 986744  or   01924 482112</a:t>
            </a:r>
          </a:p>
          <a:p>
            <a:pPr marL="342900" lvl="1" indent="-342900"/>
            <a:r>
              <a:rPr lang="en-GB" sz="2000" dirty="0"/>
              <a:t>Police Information/Advice</a:t>
            </a:r>
          </a:p>
          <a:p>
            <a:pPr lvl="1">
              <a:buFont typeface="Arial" panose="020B0604020202020204" pitchFamily="34" charset="0"/>
              <a:buChar char="•"/>
            </a:pPr>
            <a:r>
              <a:rPr lang="en-GB" sz="2000" dirty="0"/>
              <a:t>Crimes to be reported via 101 or 999 in an emergency</a:t>
            </a:r>
          </a:p>
          <a:p>
            <a:pPr lvl="1">
              <a:buFont typeface="Arial" panose="020B0604020202020204" pitchFamily="34" charset="0"/>
              <a:buChar char="•"/>
            </a:pPr>
            <a:r>
              <a:rPr lang="en-GB" sz="2000" dirty="0"/>
              <a:t>Safeguarding  Unit 01924 335073</a:t>
            </a:r>
          </a:p>
          <a:p>
            <a:r>
              <a:rPr lang="en-GB" sz="2000" dirty="0"/>
              <a:t>Hub at Pennine Domestic Violence Group </a:t>
            </a:r>
          </a:p>
          <a:p>
            <a:pPr lvl="1">
              <a:buFont typeface="Arial" panose="020B0604020202020204" pitchFamily="34" charset="0"/>
              <a:buChar char="•"/>
            </a:pPr>
            <a:r>
              <a:rPr lang="en-GB" sz="2000" dirty="0"/>
              <a:t>01484 308306/7 </a:t>
            </a:r>
          </a:p>
          <a:p>
            <a:pPr lvl="1">
              <a:buFont typeface="Arial" panose="020B0604020202020204" pitchFamily="34" charset="0"/>
              <a:buChar char="•"/>
            </a:pPr>
            <a:r>
              <a:rPr lang="en-GB" sz="2000" dirty="0"/>
              <a:t>0800 052 7222 (24hr hotline)</a:t>
            </a:r>
          </a:p>
          <a:p>
            <a:pPr marL="342900" lvl="1" indent="-342900">
              <a:buClr>
                <a:schemeClr val="accent3"/>
              </a:buClr>
              <a:buFont typeface="Arial" panose="020B0604020202020204" pitchFamily="34" charset="0"/>
              <a:buChar char="•"/>
            </a:pPr>
            <a:endParaRPr lang="en-GB" dirty="0"/>
          </a:p>
        </p:txBody>
      </p:sp>
    </p:spTree>
    <p:extLst>
      <p:ext uri="{BB962C8B-B14F-4D97-AF65-F5344CB8AC3E}">
        <p14:creationId xmlns:p14="http://schemas.microsoft.com/office/powerpoint/2010/main" val="981984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38456"/>
            <a:ext cx="7543800" cy="914400"/>
          </a:xfrm>
        </p:spPr>
        <p:txBody>
          <a:bodyPr>
            <a:normAutofit/>
          </a:bodyPr>
          <a:lstStyle/>
          <a:p>
            <a:r>
              <a:rPr lang="en-GB" sz="3000" b="1" dirty="0"/>
              <a:t>Worried about a child?</a:t>
            </a:r>
          </a:p>
        </p:txBody>
      </p:sp>
      <p:sp>
        <p:nvSpPr>
          <p:cNvPr id="5" name="Content Placeholder 4">
            <a:extLst>
              <a:ext uri="{FF2B5EF4-FFF2-40B4-BE49-F238E27FC236}">
                <a16:creationId xmlns:a16="http://schemas.microsoft.com/office/drawing/2014/main" id="{F8561C9C-FAFB-465C-9CBD-8C39AA424BF3}"/>
              </a:ext>
            </a:extLst>
          </p:cNvPr>
          <p:cNvSpPr>
            <a:spLocks noGrp="1"/>
          </p:cNvSpPr>
          <p:nvPr>
            <p:ph idx="1"/>
          </p:nvPr>
        </p:nvSpPr>
        <p:spPr>
          <a:xfrm>
            <a:off x="776188" y="1134979"/>
            <a:ext cx="8596668" cy="730891"/>
          </a:xfrm>
        </p:spPr>
        <p:txBody>
          <a:bodyPr>
            <a:normAutofit fontScale="92500" lnSpcReduction="20000"/>
          </a:bodyPr>
          <a:lstStyle/>
          <a:p>
            <a:pPr marL="0" indent="0">
              <a:buNone/>
            </a:pPr>
            <a:r>
              <a:rPr lang="en-GB" dirty="0"/>
              <a:t>If you think a child in Kirklees is being abused or mistreated or you have concerns about a child’s well-being you should call and speak to someone at one of the following numbers:</a:t>
            </a:r>
            <a:br>
              <a:rPr lang="en-GB" dirty="0"/>
            </a:br>
            <a:endParaRPr lang="en-GB" dirty="0"/>
          </a:p>
        </p:txBody>
      </p:sp>
      <p:sp>
        <p:nvSpPr>
          <p:cNvPr id="10" name="AutoShape 6">
            <a:extLst>
              <a:ext uri="{FF2B5EF4-FFF2-40B4-BE49-F238E27FC236}">
                <a16:creationId xmlns:a16="http://schemas.microsoft.com/office/drawing/2014/main" id="{1CD87514-0EA9-4E3E-B691-337FDC15DF1B}"/>
              </a:ext>
              <a:ext uri="{C183D7F6-B498-43B3-948B-1728B52AA6E4}">
                <adec:decorative xmlns:adec="http://schemas.microsoft.com/office/drawing/2017/decorative" val="1"/>
              </a:ext>
            </a:extLst>
          </p:cNvPr>
          <p:cNvSpPr>
            <a:spLocks noChangeAspect="1" noChangeArrowheads="1"/>
          </p:cNvSpPr>
          <p:nvPr/>
        </p:nvSpPr>
        <p:spPr bwMode="auto">
          <a:xfrm>
            <a:off x="3323968" y="3276600"/>
            <a:ext cx="2924432" cy="29244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 name="Picture 10" descr="rectangle box shape">
            <a:extLst>
              <a:ext uri="{FF2B5EF4-FFF2-40B4-BE49-F238E27FC236}">
                <a16:creationId xmlns:a16="http://schemas.microsoft.com/office/drawing/2014/main" id="{C35690AF-F584-4146-A784-6AA9A45C4AE0}"/>
              </a:ext>
            </a:extLst>
          </p:cNvPr>
          <p:cNvPicPr>
            <a:picLocks noChangeAspect="1"/>
          </p:cNvPicPr>
          <p:nvPr/>
        </p:nvPicPr>
        <p:blipFill rotWithShape="1">
          <a:blip r:embed="rId3"/>
          <a:srcRect b="54502"/>
          <a:stretch/>
        </p:blipFill>
        <p:spPr>
          <a:xfrm>
            <a:off x="864973" y="1824208"/>
            <a:ext cx="4880920" cy="2765285"/>
          </a:xfrm>
          <a:prstGeom prst="rect">
            <a:avLst/>
          </a:prstGeom>
        </p:spPr>
      </p:pic>
      <p:sp>
        <p:nvSpPr>
          <p:cNvPr id="12" name="TextBox 11">
            <a:extLst>
              <a:ext uri="{FF2B5EF4-FFF2-40B4-BE49-F238E27FC236}">
                <a16:creationId xmlns:a16="http://schemas.microsoft.com/office/drawing/2014/main" id="{4E9AA044-A0C5-4856-AE20-99B6073D4350}"/>
              </a:ext>
            </a:extLst>
          </p:cNvPr>
          <p:cNvSpPr txBox="1"/>
          <p:nvPr/>
        </p:nvSpPr>
        <p:spPr>
          <a:xfrm>
            <a:off x="864973" y="4846061"/>
            <a:ext cx="8081319" cy="2308324"/>
          </a:xfrm>
          <a:prstGeom prst="rect">
            <a:avLst/>
          </a:prstGeom>
          <a:noFill/>
        </p:spPr>
        <p:txBody>
          <a:bodyPr wrap="square" rtlCol="0">
            <a:spAutoFit/>
          </a:bodyPr>
          <a:lstStyle/>
          <a:p>
            <a:r>
              <a:rPr lang="en-GB" dirty="0"/>
              <a:t>All calls concerning worries about children are treated seriously. You will be asked where the child lives and who looks after the child. Enquires will be made and if it is found that a child is being abused or is at risk of significant harm professionals will work together with the family to ensure that the child can be protected.</a:t>
            </a:r>
          </a:p>
          <a:p>
            <a:r>
              <a:rPr lang="en-GB" dirty="0"/>
              <a:t> </a:t>
            </a:r>
          </a:p>
          <a:p>
            <a:r>
              <a:rPr lang="en-GB" dirty="0"/>
              <a:t>Kirklees Children Services leaflet </a:t>
            </a:r>
            <a:r>
              <a:rPr lang="en-GB" b="1" u="sng" dirty="0">
                <a:hlinkClick r:id="rId4"/>
              </a:rPr>
              <a:t>A Brief Guide to Reporting child abuse in Kirklees</a:t>
            </a:r>
            <a:r>
              <a:rPr lang="en-GB" dirty="0"/>
              <a:t> contains more information.</a:t>
            </a:r>
          </a:p>
          <a:p>
            <a:endParaRPr lang="en-GB" dirty="0"/>
          </a:p>
        </p:txBody>
      </p:sp>
    </p:spTree>
    <p:extLst>
      <p:ext uri="{BB962C8B-B14F-4D97-AF65-F5344CB8AC3E}">
        <p14:creationId xmlns:p14="http://schemas.microsoft.com/office/powerpoint/2010/main" val="1942679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Report abuse or neglect of an adult at risk</a:t>
            </a:r>
            <a:endParaRPr lang="en-GB" dirty="0"/>
          </a:p>
        </p:txBody>
      </p:sp>
      <p:sp>
        <p:nvSpPr>
          <p:cNvPr id="3" name="Content Placeholder 2"/>
          <p:cNvSpPr>
            <a:spLocks noGrp="1"/>
          </p:cNvSpPr>
          <p:nvPr>
            <p:ph idx="1"/>
          </p:nvPr>
        </p:nvSpPr>
        <p:spPr/>
        <p:txBody>
          <a:bodyPr>
            <a:normAutofit/>
          </a:bodyPr>
          <a:lstStyle/>
          <a:p>
            <a:pPr marL="0" indent="0">
              <a:buNone/>
            </a:pPr>
            <a:r>
              <a:rPr lang="en-GB" dirty="0"/>
              <a:t>If an adult is in danger first ensure the individual is safe. Call the emergency services if immediate help is needed.</a:t>
            </a:r>
          </a:p>
          <a:p>
            <a:pPr marL="0" indent="0">
              <a:buNone/>
            </a:pPr>
            <a:r>
              <a:rPr lang="en-GB" dirty="0"/>
              <a:t>If you are concerned that an adult at risk living in Kirklees is being abused you can telephone, visit or email:</a:t>
            </a:r>
          </a:p>
          <a:p>
            <a:pPr marL="0" indent="0">
              <a:buNone/>
            </a:pPr>
            <a:endParaRPr lang="en-GB" dirty="0"/>
          </a:p>
          <a:p>
            <a:pPr marL="0" indent="0">
              <a:buNone/>
            </a:pPr>
            <a:r>
              <a:rPr lang="en-GB" b="1" dirty="0"/>
              <a:t>Contact Gateway to care</a:t>
            </a:r>
            <a:endParaRPr lang="en-GB" dirty="0"/>
          </a:p>
          <a:p>
            <a:r>
              <a:rPr lang="en-GB" dirty="0"/>
              <a:t> </a:t>
            </a:r>
            <a:r>
              <a:rPr lang="en-GB" u="sng" dirty="0">
                <a:hlinkClick r:id="rId2"/>
              </a:rPr>
              <a:t>01484 414933</a:t>
            </a:r>
            <a:endParaRPr lang="en-GB" dirty="0"/>
          </a:p>
          <a:p>
            <a:r>
              <a:rPr lang="en-GB" dirty="0"/>
              <a:t> </a:t>
            </a:r>
            <a:r>
              <a:rPr lang="en-GB" u="sng" dirty="0">
                <a:hlinkClick r:id="rId3"/>
              </a:rPr>
              <a:t>gatewaytocare@kirklees.gov.uk</a:t>
            </a:r>
            <a:endParaRPr lang="en-GB" dirty="0"/>
          </a:p>
          <a:p>
            <a:r>
              <a:rPr lang="en-GB" dirty="0"/>
              <a:t> Customer Service Centre, Civic Centre 3, Market Street, Huddersfield, HD1 2YZ</a:t>
            </a:r>
          </a:p>
          <a:p>
            <a:endParaRPr lang="en-GB" dirty="0"/>
          </a:p>
        </p:txBody>
      </p:sp>
    </p:spTree>
    <p:extLst>
      <p:ext uri="{BB962C8B-B14F-4D97-AF65-F5344CB8AC3E}">
        <p14:creationId xmlns:p14="http://schemas.microsoft.com/office/powerpoint/2010/main" val="3423162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9">
            <a:extLst>
              <a:ext uri="{FF2B5EF4-FFF2-40B4-BE49-F238E27FC236}">
                <a16:creationId xmlns:a16="http://schemas.microsoft.com/office/drawing/2014/main" id="{C8C7BCF2-9254-495D-8120-F4C32A172F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A300F88-100F-497A-94AF-634DA690BC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11">
              <a:extLst>
                <a:ext uri="{FF2B5EF4-FFF2-40B4-BE49-F238E27FC236}">
                  <a16:creationId xmlns:a16="http://schemas.microsoft.com/office/drawing/2014/main" id="{0FF989CC-A02B-4B8A-946E-E4772916292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F3460194-35A9-4C0D-BB74-CA8B24E06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CC31FCA4-2862-4AAF-8345-EF05E4E34E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6D40B2E4-0C94-4F89-B149-F9B0AB7A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DB16AFCB-50B7-4346-ABC6-3A8C5D02D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8356DF69-976D-4483-99D0-DBBD1C0544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5DDB3B9F-0EE7-417C-A3F1-D8F2F2C6F7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2CDDF67-D03A-4E88-8BF9-0B44B61A89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19">
              <a:extLst>
                <a:ext uri="{FF2B5EF4-FFF2-40B4-BE49-F238E27FC236}">
                  <a16:creationId xmlns:a16="http://schemas.microsoft.com/office/drawing/2014/main" id="{8AA7EFCE-40F3-4772-874E-436BE0FA0B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3BD38094-2FFB-4BF1-8EC0-584B3B154229}"/>
              </a:ext>
            </a:extLst>
          </p:cNvPr>
          <p:cNvSpPr>
            <a:spLocks noGrp="1"/>
          </p:cNvSpPr>
          <p:nvPr>
            <p:ph type="title"/>
          </p:nvPr>
        </p:nvSpPr>
        <p:spPr>
          <a:xfrm>
            <a:off x="677334" y="609600"/>
            <a:ext cx="8596668" cy="1320800"/>
          </a:xfrm>
        </p:spPr>
        <p:txBody>
          <a:bodyPr>
            <a:normAutofit/>
          </a:bodyPr>
          <a:lstStyle/>
          <a:p>
            <a:r>
              <a:rPr lang="en-GB" dirty="0"/>
              <a:t>Introduction</a:t>
            </a:r>
          </a:p>
        </p:txBody>
      </p:sp>
      <p:sp>
        <p:nvSpPr>
          <p:cNvPr id="3" name="Content Placeholder 2">
            <a:extLst>
              <a:ext uri="{FF2B5EF4-FFF2-40B4-BE49-F238E27FC236}">
                <a16:creationId xmlns:a16="http://schemas.microsoft.com/office/drawing/2014/main" id="{24BC2128-EAA6-41AA-B641-BD6E3687BA73}"/>
              </a:ext>
            </a:extLst>
          </p:cNvPr>
          <p:cNvSpPr>
            <a:spLocks noGrp="1"/>
          </p:cNvSpPr>
          <p:nvPr>
            <p:ph idx="1"/>
          </p:nvPr>
        </p:nvSpPr>
        <p:spPr>
          <a:xfrm>
            <a:off x="677334" y="2160589"/>
            <a:ext cx="8596668" cy="3880773"/>
          </a:xfrm>
        </p:spPr>
        <p:txBody>
          <a:bodyPr>
            <a:normAutofit/>
          </a:bodyPr>
          <a:lstStyle/>
          <a:p>
            <a:r>
              <a:rPr lang="en-GB" dirty="0"/>
              <a:t>This briefing assumes a basic awareness of domestic abuse</a:t>
            </a:r>
          </a:p>
          <a:p>
            <a:r>
              <a:rPr lang="en-GB" dirty="0"/>
              <a:t>Basic awareness training is available via the KSCP:</a:t>
            </a:r>
          </a:p>
          <a:p>
            <a:pPr marL="358775" indent="0">
              <a:buNone/>
            </a:pPr>
            <a:r>
              <a:rPr lang="en-GB" dirty="0">
                <a:hlinkClick r:id="rId2"/>
              </a:rPr>
              <a:t>https://kirklees.event-booking.org.uk/elearning-detail/%3D%3DQO1gjN/Domestic-Abuse</a:t>
            </a:r>
            <a:endParaRPr lang="en-GB" dirty="0"/>
          </a:p>
          <a:p>
            <a:pPr indent="-228600">
              <a:lnSpc>
                <a:spcPct val="90000"/>
              </a:lnSpc>
              <a:spcAft>
                <a:spcPts val="600"/>
              </a:spcAft>
              <a:buFont typeface="Arial" panose="020B0604020202020204" pitchFamily="34" charset="0"/>
              <a:buChar char="•"/>
            </a:pPr>
            <a:r>
              <a:rPr lang="en-US" dirty="0"/>
              <a:t>This briefing includes content some participants may find distressing.</a:t>
            </a:r>
          </a:p>
          <a:p>
            <a:pPr indent="-228600">
              <a:lnSpc>
                <a:spcPct val="90000"/>
              </a:lnSpc>
              <a:spcAft>
                <a:spcPts val="600"/>
              </a:spcAft>
              <a:buFont typeface="Arial" panose="020B0604020202020204" pitchFamily="34" charset="0"/>
              <a:buChar char="•"/>
            </a:pPr>
            <a:r>
              <a:rPr lang="en-US" dirty="0"/>
              <a:t>Domestic abuse is so prevalent that participants are likely to have witnessed the impact of domestic abuse on families and individuals they are working with… and people they are connected to in their personal lives.</a:t>
            </a:r>
          </a:p>
          <a:p>
            <a:pPr indent="-228600">
              <a:lnSpc>
                <a:spcPct val="90000"/>
              </a:lnSpc>
              <a:spcAft>
                <a:spcPts val="600"/>
              </a:spcAft>
              <a:buFont typeface="Arial" panose="020B0604020202020204" pitchFamily="34" charset="0"/>
              <a:buChar char="•"/>
            </a:pPr>
            <a:r>
              <a:rPr lang="en-US" dirty="0"/>
              <a:t>If there is any content in this course that has caused you some distress, whether due to professional or personal circumstances, please get in touch with your line manager or the </a:t>
            </a:r>
            <a:r>
              <a:rPr lang="en-US" dirty="0" err="1"/>
              <a:t>organisers</a:t>
            </a:r>
            <a:r>
              <a:rPr lang="en-US" dirty="0"/>
              <a:t> of this course to discuss.</a:t>
            </a:r>
          </a:p>
          <a:p>
            <a:pPr marL="0" indent="0">
              <a:buNone/>
            </a:pPr>
            <a:endParaRPr lang="en-GB" sz="1900" dirty="0"/>
          </a:p>
          <a:p>
            <a:endParaRPr lang="en-GB" dirty="0"/>
          </a:p>
        </p:txBody>
      </p:sp>
    </p:spTree>
    <p:extLst>
      <p:ext uri="{BB962C8B-B14F-4D97-AF65-F5344CB8AC3E}">
        <p14:creationId xmlns:p14="http://schemas.microsoft.com/office/powerpoint/2010/main" val="159912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FFD199F-5BBA-4E57-8D3B-EA9E8C32638E}"/>
              </a:ext>
            </a:extLst>
          </p:cNvPr>
          <p:cNvSpPr>
            <a:spLocks noGrp="1"/>
          </p:cNvSpPr>
          <p:nvPr>
            <p:ph type="title"/>
          </p:nvPr>
        </p:nvSpPr>
        <p:spPr>
          <a:xfrm>
            <a:off x="677334" y="609599"/>
            <a:ext cx="3843375" cy="5545667"/>
          </a:xfrm>
        </p:spPr>
        <p:txBody>
          <a:bodyPr anchor="ctr">
            <a:normAutofit/>
          </a:bodyPr>
          <a:lstStyle/>
          <a:p>
            <a:r>
              <a:rPr lang="en-GB" dirty="0">
                <a:solidFill>
                  <a:schemeClr val="tx1">
                    <a:lumMod val="85000"/>
                    <a:lumOff val="15000"/>
                  </a:schemeClr>
                </a:solidFill>
              </a:rPr>
              <a:t>How do we </a:t>
            </a:r>
            <a:br>
              <a:rPr lang="en-GB" dirty="0">
                <a:solidFill>
                  <a:schemeClr val="tx1">
                    <a:lumMod val="85000"/>
                    <a:lumOff val="15000"/>
                  </a:schemeClr>
                </a:solidFill>
              </a:rPr>
            </a:br>
            <a:r>
              <a:rPr lang="en-GB" dirty="0">
                <a:solidFill>
                  <a:schemeClr val="tx1">
                    <a:lumMod val="85000"/>
                    <a:lumOff val="15000"/>
                  </a:schemeClr>
                </a:solidFill>
              </a:rPr>
              <a:t>assess risk in domestic abuse cases?</a:t>
            </a:r>
          </a:p>
        </p:txBody>
      </p:sp>
      <p:sp>
        <p:nvSpPr>
          <p:cNvPr id="7" name="Content Placeholder 6">
            <a:extLst>
              <a:ext uri="{FF2B5EF4-FFF2-40B4-BE49-F238E27FC236}">
                <a16:creationId xmlns:a16="http://schemas.microsoft.com/office/drawing/2014/main" id="{97699C9E-D605-4E20-BDB5-9E9541E30B75}"/>
              </a:ext>
            </a:extLst>
          </p:cNvPr>
          <p:cNvSpPr>
            <a:spLocks noGrp="1"/>
          </p:cNvSpPr>
          <p:nvPr>
            <p:ph idx="1"/>
          </p:nvPr>
        </p:nvSpPr>
        <p:spPr>
          <a:xfrm>
            <a:off x="6096000" y="609599"/>
            <a:ext cx="5418666" cy="5431763"/>
          </a:xfrm>
        </p:spPr>
        <p:txBody>
          <a:bodyPr/>
          <a:lstStyle/>
          <a:p>
            <a:r>
              <a:rPr lang="en-GB" dirty="0"/>
              <a:t>Domestic Abuse, Stalking and Harassment risk indicator checklist (available from:  </a:t>
            </a:r>
            <a:r>
              <a:rPr lang="en-GB" dirty="0">
                <a:hlinkClick r:id="rId2"/>
              </a:rPr>
              <a:t>https://www.kirklees.gov.uk/beta/adult-social-care-providers/multi-agency-risk-assessment-conference.aspx</a:t>
            </a:r>
            <a:r>
              <a:rPr lang="en-GB" dirty="0"/>
              <a:t>)</a:t>
            </a:r>
          </a:p>
          <a:p>
            <a:r>
              <a:rPr lang="en-GB" dirty="0"/>
              <a:t>Developed by reviewing domestic homicides and identifying common elements</a:t>
            </a:r>
          </a:p>
          <a:p>
            <a:r>
              <a:rPr lang="en-GB" dirty="0"/>
              <a:t>Developed by Police, and widely used by other agencies (including domestic abuse specialists) to assess risk</a:t>
            </a:r>
          </a:p>
          <a:p>
            <a:r>
              <a:rPr lang="en-GB" dirty="0"/>
              <a:t>14 or more ticks ‘yes’ indicates high risk BUT more important to consider what rather than how many</a:t>
            </a:r>
          </a:p>
          <a:p>
            <a:r>
              <a:rPr lang="en-GB" dirty="0"/>
              <a:t>Strangulation, use of weapons, rape, coercive control, stalking post separation all indicative of high risk</a:t>
            </a:r>
          </a:p>
        </p:txBody>
      </p:sp>
    </p:spTree>
    <p:extLst>
      <p:ext uri="{BB962C8B-B14F-4D97-AF65-F5344CB8AC3E}">
        <p14:creationId xmlns:p14="http://schemas.microsoft.com/office/powerpoint/2010/main" val="132004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FFD199F-5BBA-4E57-8D3B-EA9E8C32638E}"/>
              </a:ext>
            </a:extLst>
          </p:cNvPr>
          <p:cNvSpPr>
            <a:spLocks noGrp="1"/>
          </p:cNvSpPr>
          <p:nvPr>
            <p:ph type="title"/>
          </p:nvPr>
        </p:nvSpPr>
        <p:spPr>
          <a:xfrm>
            <a:off x="643468" y="816638"/>
            <a:ext cx="2754640" cy="5224724"/>
          </a:xfrm>
        </p:spPr>
        <p:txBody>
          <a:bodyPr anchor="ctr">
            <a:normAutofit/>
          </a:bodyPr>
          <a:lstStyle/>
          <a:p>
            <a:r>
              <a:rPr lang="en-GB" dirty="0"/>
              <a:t>What level of risk?</a:t>
            </a:r>
          </a:p>
        </p:txBody>
      </p:sp>
      <p:graphicFrame>
        <p:nvGraphicFramePr>
          <p:cNvPr id="8" name="Table 7">
            <a:extLst>
              <a:ext uri="{FF2B5EF4-FFF2-40B4-BE49-F238E27FC236}">
                <a16:creationId xmlns:a16="http://schemas.microsoft.com/office/drawing/2014/main" id="{372E2DC3-28A1-4761-8EDC-B1424DF1400E}"/>
              </a:ext>
            </a:extLst>
          </p:cNvPr>
          <p:cNvGraphicFramePr>
            <a:graphicFrameLocks noGrp="1"/>
          </p:cNvGraphicFramePr>
          <p:nvPr>
            <p:extLst>
              <p:ext uri="{D42A27DB-BD31-4B8C-83A1-F6EECF244321}">
                <p14:modId xmlns:p14="http://schemas.microsoft.com/office/powerpoint/2010/main" val="2430220503"/>
              </p:ext>
            </p:extLst>
          </p:nvPr>
        </p:nvGraphicFramePr>
        <p:xfrm>
          <a:off x="4621428" y="567182"/>
          <a:ext cx="4893271" cy="5224724"/>
        </p:xfrm>
        <a:graphic>
          <a:graphicData uri="http://schemas.openxmlformats.org/drawingml/2006/table">
            <a:tbl>
              <a:tblPr firstRow="1" bandRow="1">
                <a:noFill/>
                <a:tableStyleId>{5C22544A-7EE6-4342-B048-85BDC9FD1C3A}</a:tableStyleId>
              </a:tblPr>
              <a:tblGrid>
                <a:gridCol w="1256130">
                  <a:extLst>
                    <a:ext uri="{9D8B030D-6E8A-4147-A177-3AD203B41FA5}">
                      <a16:colId xmlns:a16="http://schemas.microsoft.com/office/drawing/2014/main" val="2315642396"/>
                    </a:ext>
                  </a:extLst>
                </a:gridCol>
                <a:gridCol w="3637141">
                  <a:extLst>
                    <a:ext uri="{9D8B030D-6E8A-4147-A177-3AD203B41FA5}">
                      <a16:colId xmlns:a16="http://schemas.microsoft.com/office/drawing/2014/main" val="2911055282"/>
                    </a:ext>
                  </a:extLst>
                </a:gridCol>
              </a:tblGrid>
              <a:tr h="1177666">
                <a:tc>
                  <a:txBody>
                    <a:bodyPr/>
                    <a:lstStyle/>
                    <a:p>
                      <a:r>
                        <a:rPr lang="en-GB" sz="1700" b="1" cap="none" spc="0" dirty="0">
                          <a:solidFill>
                            <a:schemeClr val="tx1">
                              <a:lumMod val="75000"/>
                              <a:lumOff val="25000"/>
                            </a:schemeClr>
                          </a:solidFill>
                        </a:rPr>
                        <a:t>Level of risk</a:t>
                      </a:r>
                    </a:p>
                  </a:txBody>
                  <a:tcPr marL="174386" marR="130790" marT="87193" marB="87193"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GB" sz="1700" b="1" cap="none" spc="0" dirty="0">
                          <a:solidFill>
                            <a:schemeClr val="tx1">
                              <a:lumMod val="75000"/>
                              <a:lumOff val="25000"/>
                            </a:schemeClr>
                          </a:solidFill>
                        </a:rPr>
                        <a:t>What will DA in this case look like?</a:t>
                      </a:r>
                    </a:p>
                  </a:txBody>
                  <a:tcPr marL="174386" marR="130790" marT="87193" marB="87193"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2772717061"/>
                  </a:ext>
                </a:extLst>
              </a:tr>
              <a:tr h="1247765">
                <a:tc>
                  <a:txBody>
                    <a:bodyPr/>
                    <a:lstStyle/>
                    <a:p>
                      <a:r>
                        <a:rPr lang="en-GB" sz="1600" cap="none" spc="0" dirty="0">
                          <a:solidFill>
                            <a:schemeClr val="tx1">
                              <a:lumMod val="75000"/>
                              <a:lumOff val="25000"/>
                            </a:schemeClr>
                          </a:solidFill>
                        </a:rPr>
                        <a:t>Standard</a:t>
                      </a:r>
                    </a:p>
                  </a:txBody>
                  <a:tcPr marL="174386" marR="130790" marT="87193" marB="8719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cap="none" spc="0" dirty="0">
                          <a:solidFill>
                            <a:schemeClr val="tx1">
                              <a:lumMod val="75000"/>
                              <a:lumOff val="25000"/>
                            </a:schemeClr>
                          </a:solidFill>
                          <a:latin typeface="+mn-lt"/>
                        </a:rPr>
                        <a:t>No pattern of abusive behaviour, or control of one person by another.  No indicators of  serious harm.</a:t>
                      </a:r>
                    </a:p>
                  </a:txBody>
                  <a:tcPr marL="174386" marR="130790" marT="87193" marB="8719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443971648"/>
                  </a:ext>
                </a:extLst>
              </a:tr>
              <a:tr h="1551528">
                <a:tc>
                  <a:txBody>
                    <a:bodyPr/>
                    <a:lstStyle/>
                    <a:p>
                      <a:r>
                        <a:rPr lang="en-GB" sz="1600" cap="none" spc="0">
                          <a:solidFill>
                            <a:schemeClr val="tx1">
                              <a:lumMod val="75000"/>
                              <a:lumOff val="25000"/>
                            </a:schemeClr>
                          </a:solidFill>
                        </a:rPr>
                        <a:t>Medium</a:t>
                      </a:r>
                    </a:p>
                  </a:txBody>
                  <a:tcPr marL="174386" marR="130790" marT="87193" marB="8719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GB" sz="1600" cap="none" spc="0" dirty="0">
                          <a:solidFill>
                            <a:schemeClr val="tx1">
                              <a:lumMod val="75000"/>
                              <a:lumOff val="25000"/>
                            </a:schemeClr>
                          </a:solidFill>
                          <a:latin typeface="+mn-lt"/>
                        </a:rPr>
                        <a:t>Pattern of abuse and/or control of one person by another, and/or physical violence. Potential for serious harm but sufficient safeguards in place.</a:t>
                      </a:r>
                      <a:endParaRPr lang="en-GB" sz="1600" cap="none" spc="0" dirty="0">
                        <a:solidFill>
                          <a:schemeClr val="tx1">
                            <a:lumMod val="75000"/>
                            <a:lumOff val="25000"/>
                          </a:schemeClr>
                        </a:solidFill>
                      </a:endParaRPr>
                    </a:p>
                  </a:txBody>
                  <a:tcPr marL="174386" marR="130790" marT="87193" marB="8719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089968752"/>
                  </a:ext>
                </a:extLst>
              </a:tr>
              <a:tr h="1247765">
                <a:tc>
                  <a:txBody>
                    <a:bodyPr/>
                    <a:lstStyle/>
                    <a:p>
                      <a:r>
                        <a:rPr lang="en-GB" sz="1600" cap="none" spc="0" dirty="0">
                          <a:solidFill>
                            <a:schemeClr val="tx1">
                              <a:lumMod val="75000"/>
                              <a:lumOff val="25000"/>
                            </a:schemeClr>
                          </a:solidFill>
                        </a:rPr>
                        <a:t>High</a:t>
                      </a:r>
                    </a:p>
                  </a:txBody>
                  <a:tcPr marL="174386" marR="130790" marT="87193" marB="87193">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r>
                        <a:rPr lang="en-GB" sz="1600" cap="none" spc="0" dirty="0">
                          <a:solidFill>
                            <a:schemeClr val="tx1">
                              <a:lumMod val="75000"/>
                              <a:lumOff val="25000"/>
                            </a:schemeClr>
                          </a:solidFill>
                        </a:rPr>
                        <a:t>Coercive control and/or frequent or very severe violence.  Significant risk of harm, could occur at any time and have serious consequences.</a:t>
                      </a:r>
                    </a:p>
                  </a:txBody>
                  <a:tcPr marL="174386" marR="130790" marT="87193" marB="87193">
                    <a:lnL w="12700" cmpd="sng">
                      <a:no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1917171724"/>
                  </a:ext>
                </a:extLst>
              </a:tr>
            </a:tbl>
          </a:graphicData>
        </a:graphic>
      </p:graphicFrame>
    </p:spTree>
    <p:extLst>
      <p:ext uri="{BB962C8B-B14F-4D97-AF65-F5344CB8AC3E}">
        <p14:creationId xmlns:p14="http://schemas.microsoft.com/office/powerpoint/2010/main" val="290216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8B47CC-FDDB-4383-B788-2313D6D6C6BA}"/>
              </a:ext>
            </a:extLst>
          </p:cNvPr>
          <p:cNvSpPr>
            <a:spLocks noGrp="1"/>
          </p:cNvSpPr>
          <p:nvPr>
            <p:ph type="title"/>
          </p:nvPr>
        </p:nvSpPr>
        <p:spPr>
          <a:xfrm>
            <a:off x="677334" y="609599"/>
            <a:ext cx="3843375" cy="5545667"/>
          </a:xfrm>
        </p:spPr>
        <p:txBody>
          <a:bodyPr anchor="ctr">
            <a:normAutofit/>
          </a:bodyPr>
          <a:lstStyle/>
          <a:p>
            <a:r>
              <a:rPr lang="en-GB">
                <a:solidFill>
                  <a:schemeClr val="tx1">
                    <a:lumMod val="85000"/>
                    <a:lumOff val="15000"/>
                  </a:schemeClr>
                </a:solidFill>
              </a:rPr>
              <a:t>Case example 1</a:t>
            </a:r>
          </a:p>
        </p:txBody>
      </p:sp>
      <p:sp>
        <p:nvSpPr>
          <p:cNvPr id="3" name="Content Placeholder 2">
            <a:extLst>
              <a:ext uri="{FF2B5EF4-FFF2-40B4-BE49-F238E27FC236}">
                <a16:creationId xmlns:a16="http://schemas.microsoft.com/office/drawing/2014/main" id="{3B18A9E7-29D6-4558-9E97-87E9060B53A5}"/>
              </a:ext>
            </a:extLst>
          </p:cNvPr>
          <p:cNvSpPr>
            <a:spLocks noGrp="1"/>
          </p:cNvSpPr>
          <p:nvPr>
            <p:ph idx="1"/>
          </p:nvPr>
        </p:nvSpPr>
        <p:spPr>
          <a:xfrm>
            <a:off x="6116084" y="609600"/>
            <a:ext cx="5511296" cy="5545667"/>
          </a:xfrm>
        </p:spPr>
        <p:txBody>
          <a:bodyPr anchor="ctr">
            <a:normAutofit/>
          </a:bodyPr>
          <a:lstStyle/>
          <a:p>
            <a:r>
              <a:rPr lang="en-GB">
                <a:solidFill>
                  <a:srgbClr val="FFFFFF"/>
                </a:solidFill>
              </a:rPr>
              <a:t>Billy has disclosed </a:t>
            </a:r>
            <a:r>
              <a:rPr lang="en-GB" u="sng">
                <a:solidFill>
                  <a:srgbClr val="FFFFFF"/>
                </a:solidFill>
              </a:rPr>
              <a:t>feeling depressed </a:t>
            </a:r>
            <a:r>
              <a:rPr lang="en-GB">
                <a:solidFill>
                  <a:srgbClr val="FFFFFF"/>
                </a:solidFill>
              </a:rPr>
              <a:t>due to </a:t>
            </a:r>
            <a:r>
              <a:rPr lang="en-GB" u="sng">
                <a:solidFill>
                  <a:srgbClr val="FFFFFF"/>
                </a:solidFill>
              </a:rPr>
              <a:t>recent separation</a:t>
            </a:r>
            <a:r>
              <a:rPr lang="en-GB">
                <a:solidFill>
                  <a:srgbClr val="FFFFFF"/>
                </a:solidFill>
              </a:rPr>
              <a:t>.  Issues with </a:t>
            </a:r>
            <a:r>
              <a:rPr lang="en-GB" u="sng">
                <a:solidFill>
                  <a:srgbClr val="FFFFFF"/>
                </a:solidFill>
              </a:rPr>
              <a:t>child contact</a:t>
            </a:r>
            <a:r>
              <a:rPr lang="en-GB">
                <a:solidFill>
                  <a:srgbClr val="FFFFFF"/>
                </a:solidFill>
              </a:rPr>
              <a:t>. </a:t>
            </a:r>
            <a:r>
              <a:rPr lang="en-GB" u="sng">
                <a:solidFill>
                  <a:srgbClr val="FFFFFF"/>
                </a:solidFill>
              </a:rPr>
              <a:t>Baby</a:t>
            </a:r>
            <a:r>
              <a:rPr lang="en-GB">
                <a:solidFill>
                  <a:srgbClr val="FFFFFF"/>
                </a:solidFill>
              </a:rPr>
              <a:t> is 8 months old.  They are </a:t>
            </a:r>
            <a:r>
              <a:rPr lang="en-GB" u="sng">
                <a:solidFill>
                  <a:srgbClr val="FFFFFF"/>
                </a:solidFill>
              </a:rPr>
              <a:t>struggling with money </a:t>
            </a:r>
            <a:r>
              <a:rPr lang="en-GB">
                <a:solidFill>
                  <a:srgbClr val="FFFFFF"/>
                </a:solidFill>
              </a:rPr>
              <a:t>as Sally has issues with </a:t>
            </a:r>
            <a:r>
              <a:rPr lang="en-GB" u="sng">
                <a:solidFill>
                  <a:srgbClr val="FFFFFF"/>
                </a:solidFill>
              </a:rPr>
              <a:t>class a drugs</a:t>
            </a:r>
            <a:r>
              <a:rPr lang="en-GB">
                <a:solidFill>
                  <a:srgbClr val="FFFFFF"/>
                </a:solidFill>
              </a:rPr>
              <a:t>.  She has a </a:t>
            </a:r>
            <a:r>
              <a:rPr lang="en-GB" u="sng">
                <a:solidFill>
                  <a:srgbClr val="FFFFFF"/>
                </a:solidFill>
              </a:rPr>
              <a:t>criminal history</a:t>
            </a:r>
            <a:r>
              <a:rPr lang="en-GB">
                <a:solidFill>
                  <a:srgbClr val="FFFFFF"/>
                </a:solidFill>
              </a:rPr>
              <a:t>.</a:t>
            </a:r>
          </a:p>
          <a:p>
            <a:r>
              <a:rPr lang="en-GB">
                <a:solidFill>
                  <a:srgbClr val="FFFFFF"/>
                </a:solidFill>
              </a:rPr>
              <a:t>7 ticks ‘yes’ on DASH</a:t>
            </a:r>
          </a:p>
          <a:p>
            <a:r>
              <a:rPr lang="en-GB">
                <a:solidFill>
                  <a:srgbClr val="FFFFFF"/>
                </a:solidFill>
              </a:rPr>
              <a:t>Standard risk - no pattern of abusive behaviour, or control of one person by another.  No indicators of  serious harm.</a:t>
            </a:r>
          </a:p>
          <a:p>
            <a:endParaRPr lang="en-GB">
              <a:solidFill>
                <a:srgbClr val="FFFFFF"/>
              </a:solidFill>
            </a:endParaRPr>
          </a:p>
          <a:p>
            <a:endParaRPr lang="en-GB">
              <a:solidFill>
                <a:srgbClr val="FFFFFF"/>
              </a:solidFill>
            </a:endParaRPr>
          </a:p>
        </p:txBody>
      </p:sp>
    </p:spTree>
    <p:extLst>
      <p:ext uri="{BB962C8B-B14F-4D97-AF65-F5344CB8AC3E}">
        <p14:creationId xmlns:p14="http://schemas.microsoft.com/office/powerpoint/2010/main" val="3364173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8B47CC-FDDB-4383-B788-2313D6D6C6BA}"/>
              </a:ext>
            </a:extLst>
          </p:cNvPr>
          <p:cNvSpPr>
            <a:spLocks noGrp="1"/>
          </p:cNvSpPr>
          <p:nvPr>
            <p:ph type="title"/>
          </p:nvPr>
        </p:nvSpPr>
        <p:spPr>
          <a:xfrm>
            <a:off x="677334" y="609599"/>
            <a:ext cx="3843375" cy="5545667"/>
          </a:xfrm>
        </p:spPr>
        <p:txBody>
          <a:bodyPr anchor="ctr">
            <a:normAutofit/>
          </a:bodyPr>
          <a:lstStyle/>
          <a:p>
            <a:r>
              <a:rPr lang="en-GB">
                <a:solidFill>
                  <a:schemeClr val="tx1">
                    <a:lumMod val="85000"/>
                    <a:lumOff val="15000"/>
                  </a:schemeClr>
                </a:solidFill>
              </a:rPr>
              <a:t>Case example 2</a:t>
            </a:r>
          </a:p>
        </p:txBody>
      </p:sp>
      <p:sp>
        <p:nvSpPr>
          <p:cNvPr id="3" name="Content Placeholder 2">
            <a:extLst>
              <a:ext uri="{FF2B5EF4-FFF2-40B4-BE49-F238E27FC236}">
                <a16:creationId xmlns:a16="http://schemas.microsoft.com/office/drawing/2014/main" id="{3B18A9E7-29D6-4558-9E97-87E9060B53A5}"/>
              </a:ext>
            </a:extLst>
          </p:cNvPr>
          <p:cNvSpPr>
            <a:spLocks noGrp="1"/>
          </p:cNvSpPr>
          <p:nvPr>
            <p:ph idx="1"/>
          </p:nvPr>
        </p:nvSpPr>
        <p:spPr>
          <a:xfrm>
            <a:off x="6116084" y="609600"/>
            <a:ext cx="5511296" cy="5545667"/>
          </a:xfrm>
        </p:spPr>
        <p:txBody>
          <a:bodyPr anchor="ctr">
            <a:normAutofit/>
          </a:bodyPr>
          <a:lstStyle/>
          <a:p>
            <a:r>
              <a:rPr lang="en-GB">
                <a:solidFill>
                  <a:srgbClr val="FFFFFF"/>
                </a:solidFill>
              </a:rPr>
              <a:t>Jane has disclosed that she has been </a:t>
            </a:r>
            <a:r>
              <a:rPr lang="en-GB" u="sng">
                <a:solidFill>
                  <a:srgbClr val="FFFFFF"/>
                </a:solidFill>
              </a:rPr>
              <a:t>strangled</a:t>
            </a:r>
            <a:r>
              <a:rPr lang="en-GB">
                <a:solidFill>
                  <a:srgbClr val="FFFFFF"/>
                </a:solidFill>
              </a:rPr>
              <a:t> and </a:t>
            </a:r>
            <a:r>
              <a:rPr lang="en-GB" u="sng">
                <a:solidFill>
                  <a:srgbClr val="FFFFFF"/>
                </a:solidFill>
              </a:rPr>
              <a:t>threatened with knife </a:t>
            </a:r>
            <a:r>
              <a:rPr lang="en-GB">
                <a:solidFill>
                  <a:srgbClr val="FFFFFF"/>
                </a:solidFill>
              </a:rPr>
              <a:t>during an assault by her partner when she </a:t>
            </a:r>
            <a:r>
              <a:rPr lang="en-GB" u="sng">
                <a:solidFill>
                  <a:srgbClr val="FFFFFF"/>
                </a:solidFill>
              </a:rPr>
              <a:t>tried to end the relationship</a:t>
            </a:r>
            <a:r>
              <a:rPr lang="en-GB">
                <a:solidFill>
                  <a:srgbClr val="FFFFFF"/>
                </a:solidFill>
              </a:rPr>
              <a:t>.  John says that he will </a:t>
            </a:r>
            <a:r>
              <a:rPr lang="en-GB" u="sng">
                <a:solidFill>
                  <a:srgbClr val="FFFFFF"/>
                </a:solidFill>
              </a:rPr>
              <a:t>kill her </a:t>
            </a:r>
            <a:r>
              <a:rPr lang="en-GB">
                <a:solidFill>
                  <a:srgbClr val="FFFFFF"/>
                </a:solidFill>
              </a:rPr>
              <a:t>if she ever leaves him.  She is </a:t>
            </a:r>
            <a:r>
              <a:rPr lang="en-GB" u="sng">
                <a:solidFill>
                  <a:srgbClr val="FFFFFF"/>
                </a:solidFill>
              </a:rPr>
              <a:t>isolated</a:t>
            </a:r>
            <a:r>
              <a:rPr lang="en-GB">
                <a:solidFill>
                  <a:srgbClr val="FFFFFF"/>
                </a:solidFill>
              </a:rPr>
              <a:t> from friends and family and John </a:t>
            </a:r>
            <a:r>
              <a:rPr lang="en-GB" u="sng">
                <a:solidFill>
                  <a:srgbClr val="FFFFFF"/>
                </a:solidFill>
              </a:rPr>
              <a:t>controls</a:t>
            </a:r>
            <a:r>
              <a:rPr lang="en-GB">
                <a:solidFill>
                  <a:srgbClr val="FFFFFF"/>
                </a:solidFill>
              </a:rPr>
              <a:t> everything she does. </a:t>
            </a:r>
          </a:p>
          <a:p>
            <a:r>
              <a:rPr lang="en-GB">
                <a:solidFill>
                  <a:srgbClr val="FFFFFF"/>
                </a:solidFill>
              </a:rPr>
              <a:t>6 ticks ‘yes’ on DASH</a:t>
            </a:r>
          </a:p>
          <a:p>
            <a:r>
              <a:rPr lang="en-GB">
                <a:solidFill>
                  <a:srgbClr val="FFFFFF"/>
                </a:solidFill>
              </a:rPr>
              <a:t>High risk - Coercive control and/or frequent or very severe violence.  Significant risk of harm, could occur at any time and have serious consequences.</a:t>
            </a:r>
          </a:p>
          <a:p>
            <a:pPr marL="0" indent="0">
              <a:buNone/>
            </a:pPr>
            <a:endParaRPr lang="en-GB">
              <a:solidFill>
                <a:srgbClr val="FFFFFF"/>
              </a:solidFill>
            </a:endParaRPr>
          </a:p>
          <a:p>
            <a:endParaRPr lang="en-GB">
              <a:solidFill>
                <a:srgbClr val="FFFFFF"/>
              </a:solidFill>
            </a:endParaRPr>
          </a:p>
          <a:p>
            <a:endParaRPr lang="en-GB">
              <a:solidFill>
                <a:srgbClr val="FFFFFF"/>
              </a:solidFill>
            </a:endParaRPr>
          </a:p>
        </p:txBody>
      </p:sp>
    </p:spTree>
    <p:extLst>
      <p:ext uri="{BB962C8B-B14F-4D97-AF65-F5344CB8AC3E}">
        <p14:creationId xmlns:p14="http://schemas.microsoft.com/office/powerpoint/2010/main" val="1228542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FFD199F-5BBA-4E57-8D3B-EA9E8C32638E}"/>
              </a:ext>
            </a:extLst>
          </p:cNvPr>
          <p:cNvSpPr>
            <a:spLocks noGrp="1"/>
          </p:cNvSpPr>
          <p:nvPr>
            <p:ph type="title"/>
          </p:nvPr>
        </p:nvSpPr>
        <p:spPr>
          <a:xfrm>
            <a:off x="643467" y="816638"/>
            <a:ext cx="3367359" cy="5224724"/>
          </a:xfrm>
        </p:spPr>
        <p:txBody>
          <a:bodyPr anchor="ctr">
            <a:normAutofit/>
          </a:bodyPr>
          <a:lstStyle/>
          <a:p>
            <a:r>
              <a:rPr lang="en-GB" dirty="0"/>
              <a:t>Immediate safeguarding</a:t>
            </a:r>
          </a:p>
        </p:txBody>
      </p:sp>
      <p:sp>
        <p:nvSpPr>
          <p:cNvPr id="7" name="Content Placeholder 6">
            <a:extLst>
              <a:ext uri="{FF2B5EF4-FFF2-40B4-BE49-F238E27FC236}">
                <a16:creationId xmlns:a16="http://schemas.microsoft.com/office/drawing/2014/main" id="{97699C9E-D605-4E20-BDB5-9E9541E30B75}"/>
              </a:ext>
            </a:extLst>
          </p:cNvPr>
          <p:cNvSpPr>
            <a:spLocks noGrp="1"/>
          </p:cNvSpPr>
          <p:nvPr>
            <p:ph idx="1"/>
          </p:nvPr>
        </p:nvSpPr>
        <p:spPr>
          <a:xfrm>
            <a:off x="4654295" y="816638"/>
            <a:ext cx="4619706" cy="5224724"/>
          </a:xfrm>
        </p:spPr>
        <p:txBody>
          <a:bodyPr anchor="ctr">
            <a:normAutofit/>
          </a:bodyPr>
          <a:lstStyle/>
          <a:p>
            <a:pPr marL="0" indent="0">
              <a:lnSpc>
                <a:spcPct val="90000"/>
              </a:lnSpc>
              <a:buNone/>
            </a:pPr>
            <a:r>
              <a:rPr lang="en-GB" b="1" dirty="0"/>
              <a:t>If you are not sure how to respond to disclosures or reports of domestic abuse, please access the domestic abuse e-learning on the KSCP website.</a:t>
            </a:r>
          </a:p>
          <a:p>
            <a:pPr marL="0" indent="0">
              <a:lnSpc>
                <a:spcPct val="90000"/>
              </a:lnSpc>
              <a:buNone/>
            </a:pPr>
            <a:endParaRPr lang="en-GB" b="1" dirty="0"/>
          </a:p>
          <a:p>
            <a:pPr marL="0" indent="0">
              <a:lnSpc>
                <a:spcPct val="90000"/>
              </a:lnSpc>
              <a:buNone/>
            </a:pPr>
            <a:r>
              <a:rPr lang="en-GB" b="1" dirty="0"/>
              <a:t>At a minimum, professionals should be aware of own agency procedures to:</a:t>
            </a:r>
          </a:p>
          <a:p>
            <a:pPr>
              <a:lnSpc>
                <a:spcPct val="90000"/>
              </a:lnSpc>
            </a:pPr>
            <a:r>
              <a:rPr lang="en-GB" dirty="0"/>
              <a:t>Report crimes to police</a:t>
            </a:r>
          </a:p>
          <a:p>
            <a:pPr>
              <a:lnSpc>
                <a:spcPct val="90000"/>
              </a:lnSpc>
            </a:pPr>
            <a:r>
              <a:rPr lang="en-GB" dirty="0"/>
              <a:t>Report concerns about children to Duty and Advice</a:t>
            </a:r>
          </a:p>
          <a:p>
            <a:pPr>
              <a:lnSpc>
                <a:spcPct val="90000"/>
              </a:lnSpc>
            </a:pPr>
            <a:r>
              <a:rPr lang="en-GB" dirty="0"/>
              <a:t>Safeguard vulnerable adults by contacting Gateway to Care</a:t>
            </a:r>
          </a:p>
          <a:p>
            <a:pPr>
              <a:lnSpc>
                <a:spcPct val="90000"/>
              </a:lnSpc>
            </a:pPr>
            <a:endParaRPr lang="en-GB" dirty="0"/>
          </a:p>
          <a:p>
            <a:pPr marL="0" indent="0">
              <a:lnSpc>
                <a:spcPct val="90000"/>
              </a:lnSpc>
              <a:buNone/>
            </a:pPr>
            <a:r>
              <a:rPr lang="en-GB" b="1" dirty="0"/>
              <a:t>Professionals can also:</a:t>
            </a:r>
          </a:p>
          <a:p>
            <a:pPr>
              <a:lnSpc>
                <a:spcPct val="90000"/>
              </a:lnSpc>
            </a:pPr>
            <a:r>
              <a:rPr lang="en-GB" dirty="0"/>
              <a:t>Seek support from PDAP</a:t>
            </a:r>
          </a:p>
          <a:p>
            <a:pPr>
              <a:lnSpc>
                <a:spcPct val="90000"/>
              </a:lnSpc>
            </a:pPr>
            <a:r>
              <a:rPr lang="en-GB" dirty="0"/>
              <a:t>Make a referral to DRAMM-MARAC</a:t>
            </a:r>
          </a:p>
        </p:txBody>
      </p:sp>
    </p:spTree>
    <p:extLst>
      <p:ext uri="{BB962C8B-B14F-4D97-AF65-F5344CB8AC3E}">
        <p14:creationId xmlns:p14="http://schemas.microsoft.com/office/powerpoint/2010/main" val="150361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Consent</a:t>
            </a:r>
          </a:p>
        </p:txBody>
      </p:sp>
      <p:sp>
        <p:nvSpPr>
          <p:cNvPr id="3" name="Content Placeholder 2"/>
          <p:cNvSpPr>
            <a:spLocks noGrp="1"/>
          </p:cNvSpPr>
          <p:nvPr>
            <p:ph idx="1"/>
          </p:nvPr>
        </p:nvSpPr>
        <p:spPr>
          <a:xfrm>
            <a:off x="677334" y="1743959"/>
            <a:ext cx="8596668" cy="4297403"/>
          </a:xfrm>
        </p:spPr>
        <p:txBody>
          <a:bodyPr>
            <a:normAutofit fontScale="77500" lnSpcReduction="20000"/>
          </a:bodyPr>
          <a:lstStyle/>
          <a:p>
            <a:pPr marL="342900" lvl="2" indent="-342900"/>
            <a:r>
              <a:rPr lang="en-GB" sz="3200" dirty="0"/>
              <a:t>Decision to contact police or social care is  based on risk assessment NOT consent</a:t>
            </a:r>
          </a:p>
          <a:p>
            <a:pPr marL="342900" lvl="2" indent="-342900"/>
            <a:r>
              <a:rPr lang="en-GB" sz="3200" dirty="0"/>
              <a:t>Good practice to obtain consent where appropriate</a:t>
            </a:r>
          </a:p>
          <a:p>
            <a:pPr marL="342900" lvl="2" indent="-342900"/>
            <a:r>
              <a:rPr lang="en-GB" sz="3100" dirty="0"/>
              <a:t>It may not be appropriate to seek consent if it would:</a:t>
            </a:r>
          </a:p>
          <a:p>
            <a:pPr lvl="1"/>
            <a:r>
              <a:rPr lang="en-GB" sz="3000" dirty="0"/>
              <a:t>place a child at risk of significant harm;</a:t>
            </a:r>
          </a:p>
          <a:p>
            <a:pPr lvl="1"/>
            <a:r>
              <a:rPr lang="en-GB" sz="3000" dirty="0"/>
              <a:t>place an adult at risk of serious harm;</a:t>
            </a:r>
          </a:p>
          <a:p>
            <a:pPr lvl="1"/>
            <a:r>
              <a:rPr lang="en-GB" sz="3000" dirty="0"/>
              <a:t>prejudice the prevention/detection of a serious crime; and/or</a:t>
            </a:r>
          </a:p>
          <a:p>
            <a:pPr lvl="1"/>
            <a:r>
              <a:rPr lang="en-GB" sz="3000" dirty="0"/>
              <a:t>delay enquiries about allegations of significant harm.</a:t>
            </a:r>
          </a:p>
          <a:p>
            <a:pPr marL="342900" lvl="2" indent="-342900"/>
            <a:r>
              <a:rPr lang="en-GB" sz="3200" dirty="0"/>
              <a:t>Always record your rationale for sharing information without consent</a:t>
            </a:r>
            <a:endParaRPr lang="en-GB" dirty="0"/>
          </a:p>
        </p:txBody>
      </p:sp>
    </p:spTree>
    <p:extLst>
      <p:ext uri="{BB962C8B-B14F-4D97-AF65-F5344CB8AC3E}">
        <p14:creationId xmlns:p14="http://schemas.microsoft.com/office/powerpoint/2010/main" val="3306925507"/>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3044</Words>
  <Application>Microsoft Office PowerPoint</Application>
  <PresentationFormat>Widescreen</PresentationFormat>
  <Paragraphs>303</Paragraphs>
  <Slides>29</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Arial Rounded MT Bold</vt:lpstr>
      <vt:lpstr>Calibri</vt:lpstr>
      <vt:lpstr>Candara</vt:lpstr>
      <vt:lpstr>Courier New</vt:lpstr>
      <vt:lpstr>Symbol</vt:lpstr>
      <vt:lpstr>Wingdings 3</vt:lpstr>
      <vt:lpstr>Facet</vt:lpstr>
      <vt:lpstr>DRAMM and MARAC</vt:lpstr>
      <vt:lpstr>Briefing  Overview</vt:lpstr>
      <vt:lpstr>Introduction</vt:lpstr>
      <vt:lpstr>How do we  assess risk in domestic abuse cases?</vt:lpstr>
      <vt:lpstr>What level of risk?</vt:lpstr>
      <vt:lpstr>Case example 1</vt:lpstr>
      <vt:lpstr>Case example 2</vt:lpstr>
      <vt:lpstr>Immediate safeguarding</vt:lpstr>
      <vt:lpstr>Consent</vt:lpstr>
      <vt:lpstr>Our multi-agency response to domestic abuse</vt:lpstr>
      <vt:lpstr>Screening standard risk incidents</vt:lpstr>
      <vt:lpstr>Operation Encompass</vt:lpstr>
      <vt:lpstr>Making a referral to DRAMM</vt:lpstr>
      <vt:lpstr>DRAMM-MARAC referral form</vt:lpstr>
      <vt:lpstr>Daily Risk Assessment Management Meeting (DRAMM)</vt:lpstr>
      <vt:lpstr>DRAMM will:</vt:lpstr>
      <vt:lpstr>Case example 2: Jane disclosed that was strangled and threatened with knife during an assault by her partner when she tried to end the relationship.  John says that he will kill her if she ever leaves him.  She is isolated from friends and family and John controls everything she does.</vt:lpstr>
      <vt:lpstr>Action plan from DRAMM</vt:lpstr>
      <vt:lpstr>Multi-Agency Risk Assessment Conference (MARAC)</vt:lpstr>
      <vt:lpstr>MARAC  agencies</vt:lpstr>
      <vt:lpstr>What information will MARAC need from me?</vt:lpstr>
      <vt:lpstr>MARAC Meetings</vt:lpstr>
      <vt:lpstr>PowerPoint Presentation</vt:lpstr>
      <vt:lpstr>Case example 2: Jane disclosed that was strangled and threatened with knife during an assault by her partner when she tried to end the relationship.  John says that he will kill her if she ever leaves him.  She is isolated from friends and family and John controls everything she does.</vt:lpstr>
      <vt:lpstr>Action plan from MARAC</vt:lpstr>
      <vt:lpstr>Information Sharing</vt:lpstr>
      <vt:lpstr>Contact Numbers</vt:lpstr>
      <vt:lpstr>Worried about a child?</vt:lpstr>
      <vt:lpstr>Report abuse or neglect of an adult at risk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DRAMM and MARAC</dc:title>
  <dc:creator>Chani Mortimer</dc:creator>
  <cp:lastModifiedBy>Chani Mortimer</cp:lastModifiedBy>
  <cp:revision>5</cp:revision>
  <dcterms:created xsi:type="dcterms:W3CDTF">2020-08-25T10:19:05Z</dcterms:created>
  <dcterms:modified xsi:type="dcterms:W3CDTF">2020-09-09T12:00:56Z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127eb8-1c2a-4c17-86cc-a5ba0926d1f9_Enabled">
    <vt:lpwstr>True</vt:lpwstr>
  </property>
  <property fmtid="{D5CDD505-2E9C-101B-9397-08002B2CF9AE}" pid="3" name="MSIP_Label_22127eb8-1c2a-4c17-86cc-a5ba0926d1f9_SiteId">
    <vt:lpwstr>61d0734f-7fce-4063-b638-09ac5ad5a43f</vt:lpwstr>
  </property>
  <property fmtid="{D5CDD505-2E9C-101B-9397-08002B2CF9AE}" pid="4" name="MSIP_Label_22127eb8-1c2a-4c17-86cc-a5ba0926d1f9_Owner">
    <vt:lpwstr>Chani.Mortimer@kirklees.gov.uk</vt:lpwstr>
  </property>
  <property fmtid="{D5CDD505-2E9C-101B-9397-08002B2CF9AE}" pid="5" name="MSIP_Label_22127eb8-1c2a-4c17-86cc-a5ba0926d1f9_SetDate">
    <vt:lpwstr>2020-08-25T10:40:51.4566855Z</vt:lpwstr>
  </property>
  <property fmtid="{D5CDD505-2E9C-101B-9397-08002B2CF9AE}" pid="6" name="MSIP_Label_22127eb8-1c2a-4c17-86cc-a5ba0926d1f9_Name">
    <vt:lpwstr>Official</vt:lpwstr>
  </property>
  <property fmtid="{D5CDD505-2E9C-101B-9397-08002B2CF9AE}" pid="7" name="MSIP_Label_22127eb8-1c2a-4c17-86cc-a5ba0926d1f9_Application">
    <vt:lpwstr>Microsoft Azure Information Protection</vt:lpwstr>
  </property>
  <property fmtid="{D5CDD505-2E9C-101B-9397-08002B2CF9AE}" pid="8" name="MSIP_Label_22127eb8-1c2a-4c17-86cc-a5ba0926d1f9_Extended_MSFT_Method">
    <vt:lpwstr>Automatic</vt:lpwstr>
  </property>
  <property fmtid="{D5CDD505-2E9C-101B-9397-08002B2CF9AE}" pid="9" name="Sensitivity">
    <vt:lpwstr>Official</vt:lpwstr>
  </property>
</Properties>
</file>