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0" r:id="rId1"/>
  </p:sldMasterIdLst>
  <p:notesMasterIdLst>
    <p:notesMasterId r:id="rId33"/>
  </p:notesMasterIdLst>
  <p:handoutMasterIdLst>
    <p:handoutMasterId r:id="rId34"/>
  </p:handoutMasterIdLst>
  <p:sldIdLst>
    <p:sldId id="256" r:id="rId2"/>
    <p:sldId id="331" r:id="rId3"/>
    <p:sldId id="303" r:id="rId4"/>
    <p:sldId id="300" r:id="rId5"/>
    <p:sldId id="324" r:id="rId6"/>
    <p:sldId id="332" r:id="rId7"/>
    <p:sldId id="335" r:id="rId8"/>
    <p:sldId id="333" r:id="rId9"/>
    <p:sldId id="297" r:id="rId10"/>
    <p:sldId id="322" r:id="rId11"/>
    <p:sldId id="301" r:id="rId12"/>
    <p:sldId id="304" r:id="rId13"/>
    <p:sldId id="281" r:id="rId14"/>
    <p:sldId id="282" r:id="rId15"/>
    <p:sldId id="323" r:id="rId16"/>
    <p:sldId id="329" r:id="rId17"/>
    <p:sldId id="262" r:id="rId18"/>
    <p:sldId id="312" r:id="rId19"/>
    <p:sldId id="276" r:id="rId20"/>
    <p:sldId id="264" r:id="rId21"/>
    <p:sldId id="313" r:id="rId22"/>
    <p:sldId id="259" r:id="rId23"/>
    <p:sldId id="314" r:id="rId24"/>
    <p:sldId id="330" r:id="rId25"/>
    <p:sldId id="288" r:id="rId26"/>
    <p:sldId id="294" r:id="rId27"/>
    <p:sldId id="317" r:id="rId28"/>
    <p:sldId id="298" r:id="rId29"/>
    <p:sldId id="336" r:id="rId30"/>
    <p:sldId id="337" r:id="rId31"/>
    <p:sldId id="307" r:id="rId32"/>
  </p:sldIdLst>
  <p:sldSz cx="9144000" cy="6858000" type="screen4x3"/>
  <p:notesSz cx="6808788" cy="9940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3503" autoAdjust="0"/>
  </p:normalViewPr>
  <p:slideViewPr>
    <p:cSldViewPr>
      <p:cViewPr varScale="1">
        <p:scale>
          <a:sx n="95" d="100"/>
          <a:sy n="95" d="100"/>
        </p:scale>
        <p:origin x="366" y="72"/>
      </p:cViewPr>
      <p:guideLst>
        <p:guide orient="horz" pos="2160"/>
        <p:guide pos="2880"/>
      </p:guideLst>
    </p:cSldViewPr>
  </p:slideViewPr>
  <p:outlineViewPr>
    <p:cViewPr>
      <p:scale>
        <a:sx n="33" d="100"/>
        <a:sy n="33" d="100"/>
      </p:scale>
      <p:origin x="0" y="851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solidFill>
                  <a:schemeClr val="tx1"/>
                </a:solidFill>
                <a:latin typeface="Arial" panose="020B0604020202020204" pitchFamily="34" charset="0"/>
                <a:cs typeface="Arial" panose="020B0604020202020204" pitchFamily="34" charset="0"/>
              </a:rPr>
              <a:t>Percentages</a:t>
            </a:r>
            <a:r>
              <a:rPr lang="en-GB" dirty="0">
                <a:latin typeface="Arial" panose="020B0604020202020204" pitchFamily="34" charset="0"/>
                <a:cs typeface="Arial" panose="020B0604020202020204" pitchFamily="34" charset="0"/>
              </a:rPr>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Congenital abonornality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c:v>
                </c:pt>
                <c:pt idx="1">
                  <c:v>Pakistani</c:v>
                </c:pt>
                <c:pt idx="2">
                  <c:v>White </c:v>
                </c:pt>
              </c:strCache>
            </c:strRef>
          </c:cat>
          <c:val>
            <c:numRef>
              <c:f>Sheet1!$B$2:$D$2</c:f>
              <c:numCache>
                <c:formatCode>General</c:formatCode>
                <c:ptCount val="3"/>
                <c:pt idx="0">
                  <c:v>37.5</c:v>
                </c:pt>
                <c:pt idx="1">
                  <c:v>52</c:v>
                </c:pt>
                <c:pt idx="2">
                  <c:v>24</c:v>
                </c:pt>
              </c:numCache>
            </c:numRef>
          </c:val>
          <c:extLst>
            <c:ext xmlns:c16="http://schemas.microsoft.com/office/drawing/2014/chart" uri="{C3380CC4-5D6E-409C-BE32-E72D297353CC}">
              <c16:uniqueId val="{00000000-CF79-4E44-BB94-427B76C9CBB3}"/>
            </c:ext>
          </c:extLst>
        </c:ser>
        <c:ser>
          <c:idx val="1"/>
          <c:order val="1"/>
          <c:tx>
            <c:strRef>
              <c:f>Sheet1!$A$3</c:f>
              <c:strCache>
                <c:ptCount val="1"/>
                <c:pt idx="0">
                  <c:v>Prematurity </c:v>
                </c:pt>
              </c:strCache>
            </c:strRef>
          </c:tx>
          <c:spPr>
            <a:solidFill>
              <a:schemeClr val="accent2"/>
            </a:solidFill>
            <a:ln>
              <a:noFill/>
            </a:ln>
            <a:effectLst/>
          </c:spPr>
          <c:invertIfNegative val="0"/>
          <c:cat>
            <c:strRef>
              <c:f>Sheet1!$B$1:$D$1</c:f>
              <c:strCache>
                <c:ptCount val="3"/>
                <c:pt idx="0">
                  <c:v>All</c:v>
                </c:pt>
                <c:pt idx="1">
                  <c:v>Pakistani</c:v>
                </c:pt>
                <c:pt idx="2">
                  <c:v>White </c:v>
                </c:pt>
              </c:strCache>
            </c:strRef>
          </c:cat>
          <c:val>
            <c:numRef>
              <c:f>Sheet1!$B$3:$D$3</c:f>
              <c:numCache>
                <c:formatCode>General</c:formatCode>
                <c:ptCount val="3"/>
                <c:pt idx="0">
                  <c:v>35.6</c:v>
                </c:pt>
                <c:pt idx="1">
                  <c:v>24</c:v>
                </c:pt>
                <c:pt idx="2">
                  <c:v>41</c:v>
                </c:pt>
              </c:numCache>
            </c:numRef>
          </c:val>
          <c:extLst>
            <c:ext xmlns:c16="http://schemas.microsoft.com/office/drawing/2014/chart" uri="{C3380CC4-5D6E-409C-BE32-E72D297353CC}">
              <c16:uniqueId val="{00000001-CF79-4E44-BB94-427B76C9CBB3}"/>
            </c:ext>
          </c:extLst>
        </c:ser>
        <c:dLbls>
          <c:showLegendKey val="0"/>
          <c:showVal val="0"/>
          <c:showCatName val="0"/>
          <c:showSerName val="0"/>
          <c:showPercent val="0"/>
          <c:showBubbleSize val="0"/>
        </c:dLbls>
        <c:gapWidth val="219"/>
        <c:overlap val="-27"/>
        <c:axId val="540368904"/>
        <c:axId val="540372824"/>
      </c:barChart>
      <c:catAx>
        <c:axId val="54036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0372824"/>
        <c:crosses val="autoZero"/>
        <c:auto val="1"/>
        <c:lblAlgn val="ctr"/>
        <c:lblOffset val="100"/>
        <c:noMultiLvlLbl val="0"/>
      </c:catAx>
      <c:valAx>
        <c:axId val="540372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0368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2548F-7AC9-477F-B4F8-980CFC4A9582}" type="doc">
      <dgm:prSet loTypeId="urn:microsoft.com/office/officeart/2005/8/layout/bProcess4" loCatId="process" qsTypeId="urn:microsoft.com/office/officeart/2005/8/quickstyle/simple1" qsCatId="simple" csTypeId="urn:microsoft.com/office/officeart/2005/8/colors/colorful1" csCatId="colorful" phldr="1"/>
      <dgm:spPr/>
    </dgm:pt>
    <dgm:pt modelId="{9E9D61AA-5AAB-41D8-88D8-B59592179BFE}">
      <dgm:prSet phldrT="[Text]"/>
      <dgm:spPr/>
      <dgm:t>
        <a:bodyPr/>
        <a:lstStyle/>
        <a:p>
          <a:r>
            <a:rPr lang="en-GB" dirty="0"/>
            <a:t>Serious Incident</a:t>
          </a:r>
        </a:p>
      </dgm:t>
    </dgm:pt>
    <dgm:pt modelId="{D5AB69C2-08A6-436C-9A13-BA8061DED216}" type="parTrans" cxnId="{03B1F2AF-A3B4-45F0-8967-F22574BF2F3D}">
      <dgm:prSet/>
      <dgm:spPr/>
      <dgm:t>
        <a:bodyPr/>
        <a:lstStyle/>
        <a:p>
          <a:endParaRPr lang="en-GB"/>
        </a:p>
      </dgm:t>
    </dgm:pt>
    <dgm:pt modelId="{2D58B853-533A-4234-8C3E-05AE057CC3F0}" type="sibTrans" cxnId="{03B1F2AF-A3B4-45F0-8967-F22574BF2F3D}">
      <dgm:prSet/>
      <dgm:spPr/>
      <dgm:t>
        <a:bodyPr/>
        <a:lstStyle/>
        <a:p>
          <a:endParaRPr lang="en-GB"/>
        </a:p>
      </dgm:t>
    </dgm:pt>
    <dgm:pt modelId="{D30A37E4-3B38-4345-9DF5-9AC24BA703B8}">
      <dgm:prSet phldrT="[Text]"/>
      <dgm:spPr/>
      <dgm:t>
        <a:bodyPr/>
        <a:lstStyle/>
        <a:p>
          <a:r>
            <a:rPr lang="en-GB" dirty="0"/>
            <a:t>Notification to National Panel</a:t>
          </a:r>
        </a:p>
      </dgm:t>
    </dgm:pt>
    <dgm:pt modelId="{05C298BA-EC23-40E6-BC52-D50F91648C8A}" type="parTrans" cxnId="{34F0AC86-147A-4753-8087-4466E698BFF3}">
      <dgm:prSet/>
      <dgm:spPr/>
      <dgm:t>
        <a:bodyPr/>
        <a:lstStyle/>
        <a:p>
          <a:endParaRPr lang="en-GB"/>
        </a:p>
      </dgm:t>
    </dgm:pt>
    <dgm:pt modelId="{0CA35AF6-8FD9-42E6-99B1-1F7DB9C93836}" type="sibTrans" cxnId="{34F0AC86-147A-4753-8087-4466E698BFF3}">
      <dgm:prSet/>
      <dgm:spPr/>
      <dgm:t>
        <a:bodyPr/>
        <a:lstStyle/>
        <a:p>
          <a:endParaRPr lang="en-GB"/>
        </a:p>
      </dgm:t>
    </dgm:pt>
    <dgm:pt modelId="{DF4E38DD-9253-4ACA-ACB4-F1FF693370A1}">
      <dgm:prSet phldrT="[Text]"/>
      <dgm:spPr/>
      <dgm:t>
        <a:bodyPr/>
        <a:lstStyle/>
        <a:p>
          <a:r>
            <a:rPr lang="en-GB" dirty="0"/>
            <a:t>Rapid Review</a:t>
          </a:r>
        </a:p>
      </dgm:t>
    </dgm:pt>
    <dgm:pt modelId="{A538911C-C876-4AEB-A9A5-5F3F6EF435F1}" type="parTrans" cxnId="{1824E524-144A-4C64-895B-E8D116945B05}">
      <dgm:prSet/>
      <dgm:spPr/>
      <dgm:t>
        <a:bodyPr/>
        <a:lstStyle/>
        <a:p>
          <a:endParaRPr lang="en-GB"/>
        </a:p>
      </dgm:t>
    </dgm:pt>
    <dgm:pt modelId="{891781B2-6E8B-4803-AFE6-936B83738BAC}" type="sibTrans" cxnId="{1824E524-144A-4C64-895B-E8D116945B05}">
      <dgm:prSet/>
      <dgm:spPr/>
      <dgm:t>
        <a:bodyPr/>
        <a:lstStyle/>
        <a:p>
          <a:endParaRPr lang="en-GB"/>
        </a:p>
      </dgm:t>
    </dgm:pt>
    <dgm:pt modelId="{6CC00CD0-F463-4886-A14D-BB831E8986E2}">
      <dgm:prSet/>
      <dgm:spPr/>
      <dgm:t>
        <a:bodyPr/>
        <a:lstStyle/>
        <a:p>
          <a:r>
            <a:rPr lang="en-GB" dirty="0"/>
            <a:t>Chronology building</a:t>
          </a:r>
        </a:p>
      </dgm:t>
    </dgm:pt>
    <dgm:pt modelId="{34F1F830-817A-4D85-BBB7-AF69CD158573}" type="parTrans" cxnId="{052D0703-F5A6-4BA3-88C5-2BCF2E543585}">
      <dgm:prSet/>
      <dgm:spPr/>
      <dgm:t>
        <a:bodyPr/>
        <a:lstStyle/>
        <a:p>
          <a:endParaRPr lang="en-GB"/>
        </a:p>
      </dgm:t>
    </dgm:pt>
    <dgm:pt modelId="{B4A475AC-86CD-4B66-9688-B3942D9D95AC}" type="sibTrans" cxnId="{052D0703-F5A6-4BA3-88C5-2BCF2E543585}">
      <dgm:prSet/>
      <dgm:spPr/>
      <dgm:t>
        <a:bodyPr/>
        <a:lstStyle/>
        <a:p>
          <a:endParaRPr lang="en-GB"/>
        </a:p>
      </dgm:t>
    </dgm:pt>
    <dgm:pt modelId="{35F2F1EC-5907-4C29-945F-844AEB74CD94}">
      <dgm:prSet/>
      <dgm:spPr/>
      <dgm:t>
        <a:bodyPr/>
        <a:lstStyle/>
        <a:p>
          <a:r>
            <a:rPr lang="en-GB" dirty="0"/>
            <a:t>Initial findings by author</a:t>
          </a:r>
        </a:p>
      </dgm:t>
    </dgm:pt>
    <dgm:pt modelId="{B404BCE5-FE0F-40EA-9E3D-56B99CBA5F58}" type="parTrans" cxnId="{200D61CD-4ED9-414C-B9E2-59496E9BFDD7}">
      <dgm:prSet/>
      <dgm:spPr/>
      <dgm:t>
        <a:bodyPr/>
        <a:lstStyle/>
        <a:p>
          <a:endParaRPr lang="en-GB"/>
        </a:p>
      </dgm:t>
    </dgm:pt>
    <dgm:pt modelId="{E9CAE80E-6DB9-45D9-8C08-D039CFD85002}" type="sibTrans" cxnId="{200D61CD-4ED9-414C-B9E2-59496E9BFDD7}">
      <dgm:prSet/>
      <dgm:spPr/>
      <dgm:t>
        <a:bodyPr/>
        <a:lstStyle/>
        <a:p>
          <a:endParaRPr lang="en-GB"/>
        </a:p>
      </dgm:t>
    </dgm:pt>
    <dgm:pt modelId="{11D417C7-7939-4C95-9A63-901CCEBF0D51}">
      <dgm:prSet/>
      <dgm:spPr/>
      <dgm:t>
        <a:bodyPr/>
        <a:lstStyle/>
        <a:p>
          <a:r>
            <a:rPr lang="en-GB" dirty="0"/>
            <a:t>Practice Learning Events</a:t>
          </a:r>
        </a:p>
      </dgm:t>
    </dgm:pt>
    <dgm:pt modelId="{E91D15B7-ED56-4993-ABA7-8A6611E8214F}" type="parTrans" cxnId="{362A9C04-D43D-4E29-9644-BA5C17375B1D}">
      <dgm:prSet/>
      <dgm:spPr/>
      <dgm:t>
        <a:bodyPr/>
        <a:lstStyle/>
        <a:p>
          <a:endParaRPr lang="en-GB"/>
        </a:p>
      </dgm:t>
    </dgm:pt>
    <dgm:pt modelId="{5ABF75CC-7EAC-4A7B-97BF-5D0E3F23EA88}" type="sibTrans" cxnId="{362A9C04-D43D-4E29-9644-BA5C17375B1D}">
      <dgm:prSet/>
      <dgm:spPr/>
      <dgm:t>
        <a:bodyPr/>
        <a:lstStyle/>
        <a:p>
          <a:endParaRPr lang="en-GB"/>
        </a:p>
      </dgm:t>
    </dgm:pt>
    <dgm:pt modelId="{A75CFDB8-6FC7-4755-81B3-83A63957105B}">
      <dgm:prSet/>
      <dgm:spPr/>
      <dgm:t>
        <a:bodyPr/>
        <a:lstStyle/>
        <a:p>
          <a:r>
            <a:rPr lang="en-GB" dirty="0"/>
            <a:t>Draft report</a:t>
          </a:r>
        </a:p>
      </dgm:t>
    </dgm:pt>
    <dgm:pt modelId="{07031EE9-043C-4348-A147-C129D820D4E4}" type="parTrans" cxnId="{6A4B8150-3833-44A1-86A0-B9FEBC55EBBC}">
      <dgm:prSet/>
      <dgm:spPr/>
      <dgm:t>
        <a:bodyPr/>
        <a:lstStyle/>
        <a:p>
          <a:endParaRPr lang="en-GB"/>
        </a:p>
      </dgm:t>
    </dgm:pt>
    <dgm:pt modelId="{099CE5DC-3978-48E0-B4A1-DC177D6DE1F7}" type="sibTrans" cxnId="{6A4B8150-3833-44A1-86A0-B9FEBC55EBBC}">
      <dgm:prSet/>
      <dgm:spPr/>
      <dgm:t>
        <a:bodyPr/>
        <a:lstStyle/>
        <a:p>
          <a:endParaRPr lang="en-GB"/>
        </a:p>
      </dgm:t>
    </dgm:pt>
    <dgm:pt modelId="{2EA99CD8-7B84-4E91-A6FE-9AF1C8F6E08F}">
      <dgm:prSet/>
      <dgm:spPr/>
      <dgm:t>
        <a:bodyPr/>
        <a:lstStyle/>
        <a:p>
          <a:r>
            <a:rPr lang="en-GB" dirty="0"/>
            <a:t>Sign off</a:t>
          </a:r>
        </a:p>
      </dgm:t>
    </dgm:pt>
    <dgm:pt modelId="{9D31F36B-C1B7-48DC-B288-67D1CED43C10}" type="parTrans" cxnId="{1B641268-1064-4487-BD03-876C6B369575}">
      <dgm:prSet/>
      <dgm:spPr/>
      <dgm:t>
        <a:bodyPr/>
        <a:lstStyle/>
        <a:p>
          <a:endParaRPr lang="en-GB"/>
        </a:p>
      </dgm:t>
    </dgm:pt>
    <dgm:pt modelId="{3D92BE86-0948-43CC-BBF0-65B915E8EE89}" type="sibTrans" cxnId="{1B641268-1064-4487-BD03-876C6B369575}">
      <dgm:prSet/>
      <dgm:spPr/>
      <dgm:t>
        <a:bodyPr/>
        <a:lstStyle/>
        <a:p>
          <a:endParaRPr lang="en-GB"/>
        </a:p>
      </dgm:t>
    </dgm:pt>
    <dgm:pt modelId="{1041B05B-D096-46C2-AD5F-6269D59F020F}">
      <dgm:prSet/>
      <dgm:spPr/>
      <dgm:t>
        <a:bodyPr/>
        <a:lstStyle/>
        <a:p>
          <a:r>
            <a:rPr lang="en-GB" dirty="0"/>
            <a:t>Publication</a:t>
          </a:r>
        </a:p>
      </dgm:t>
    </dgm:pt>
    <dgm:pt modelId="{E777B8EE-26BC-4CB8-8CD2-AE75C951BF50}" type="parTrans" cxnId="{D4ADABE4-0478-4FEF-82CF-7FC9F168705E}">
      <dgm:prSet/>
      <dgm:spPr/>
      <dgm:t>
        <a:bodyPr/>
        <a:lstStyle/>
        <a:p>
          <a:endParaRPr lang="en-GB"/>
        </a:p>
      </dgm:t>
    </dgm:pt>
    <dgm:pt modelId="{8C1172D7-FEFF-4BE2-A708-2DCB1D4941AC}" type="sibTrans" cxnId="{D4ADABE4-0478-4FEF-82CF-7FC9F168705E}">
      <dgm:prSet/>
      <dgm:spPr/>
      <dgm:t>
        <a:bodyPr/>
        <a:lstStyle/>
        <a:p>
          <a:endParaRPr lang="en-GB"/>
        </a:p>
      </dgm:t>
    </dgm:pt>
    <dgm:pt modelId="{9D6CF4D5-0080-4AEB-8A39-802A779FBAE2}">
      <dgm:prSet/>
      <dgm:spPr/>
      <dgm:t>
        <a:bodyPr/>
        <a:lstStyle/>
        <a:p>
          <a:r>
            <a:rPr lang="en-GB" dirty="0"/>
            <a:t>Responding to further learning</a:t>
          </a:r>
        </a:p>
      </dgm:t>
    </dgm:pt>
    <dgm:pt modelId="{B013E850-F694-4123-9309-393D126D9ED3}" type="parTrans" cxnId="{79C8D29D-475D-4364-BFEC-D66BE7A8D363}">
      <dgm:prSet/>
      <dgm:spPr/>
      <dgm:t>
        <a:bodyPr/>
        <a:lstStyle/>
        <a:p>
          <a:endParaRPr lang="en-GB"/>
        </a:p>
      </dgm:t>
    </dgm:pt>
    <dgm:pt modelId="{7A0FFB2D-9E06-48AD-BDA0-7C8C0024E0B3}" type="sibTrans" cxnId="{79C8D29D-475D-4364-BFEC-D66BE7A8D363}">
      <dgm:prSet/>
      <dgm:spPr/>
      <dgm:t>
        <a:bodyPr/>
        <a:lstStyle/>
        <a:p>
          <a:endParaRPr lang="en-GB"/>
        </a:p>
      </dgm:t>
    </dgm:pt>
    <dgm:pt modelId="{FF3AB65B-BB49-4B99-81F8-6947B67CD141}" type="pres">
      <dgm:prSet presAssocID="{4672548F-7AC9-477F-B4F8-980CFC4A9582}" presName="Name0" presStyleCnt="0">
        <dgm:presLayoutVars>
          <dgm:dir/>
          <dgm:resizeHandles/>
        </dgm:presLayoutVars>
      </dgm:prSet>
      <dgm:spPr/>
    </dgm:pt>
    <dgm:pt modelId="{A0069434-22D8-44CE-889C-C6677FB16D27}" type="pres">
      <dgm:prSet presAssocID="{9E9D61AA-5AAB-41D8-88D8-B59592179BFE}" presName="compNode" presStyleCnt="0"/>
      <dgm:spPr/>
    </dgm:pt>
    <dgm:pt modelId="{8748F328-202E-4445-A946-22A400A072EF}" type="pres">
      <dgm:prSet presAssocID="{9E9D61AA-5AAB-41D8-88D8-B59592179BFE}" presName="dummyConnPt" presStyleCnt="0"/>
      <dgm:spPr/>
    </dgm:pt>
    <dgm:pt modelId="{A58110E5-6D80-4118-84D9-B6E3E36147D7}" type="pres">
      <dgm:prSet presAssocID="{9E9D61AA-5AAB-41D8-88D8-B59592179BFE}" presName="node" presStyleLbl="node1" presStyleIdx="0" presStyleCnt="10">
        <dgm:presLayoutVars>
          <dgm:bulletEnabled val="1"/>
        </dgm:presLayoutVars>
      </dgm:prSet>
      <dgm:spPr/>
    </dgm:pt>
    <dgm:pt modelId="{2284BC68-67E7-4CD2-B4C9-062D1D4C7A70}" type="pres">
      <dgm:prSet presAssocID="{2D58B853-533A-4234-8C3E-05AE057CC3F0}" presName="sibTrans" presStyleLbl="bgSibTrans2D1" presStyleIdx="0" presStyleCnt="9"/>
      <dgm:spPr/>
    </dgm:pt>
    <dgm:pt modelId="{746629A2-B06F-4DF2-809F-10BE707CB78B}" type="pres">
      <dgm:prSet presAssocID="{D30A37E4-3B38-4345-9DF5-9AC24BA703B8}" presName="compNode" presStyleCnt="0"/>
      <dgm:spPr/>
    </dgm:pt>
    <dgm:pt modelId="{88E7D254-950D-4732-84B5-CE3115952ED8}" type="pres">
      <dgm:prSet presAssocID="{D30A37E4-3B38-4345-9DF5-9AC24BA703B8}" presName="dummyConnPt" presStyleCnt="0"/>
      <dgm:spPr/>
    </dgm:pt>
    <dgm:pt modelId="{87616C1E-3861-4277-AD48-BB205851D817}" type="pres">
      <dgm:prSet presAssocID="{D30A37E4-3B38-4345-9DF5-9AC24BA703B8}" presName="node" presStyleLbl="node1" presStyleIdx="1" presStyleCnt="10">
        <dgm:presLayoutVars>
          <dgm:bulletEnabled val="1"/>
        </dgm:presLayoutVars>
      </dgm:prSet>
      <dgm:spPr/>
    </dgm:pt>
    <dgm:pt modelId="{2A3B0064-CDC3-49EA-8C03-2A1357F20806}" type="pres">
      <dgm:prSet presAssocID="{0CA35AF6-8FD9-42E6-99B1-1F7DB9C93836}" presName="sibTrans" presStyleLbl="bgSibTrans2D1" presStyleIdx="1" presStyleCnt="9"/>
      <dgm:spPr/>
    </dgm:pt>
    <dgm:pt modelId="{9B3013B6-64C8-4D69-80B3-C1D9547BEF76}" type="pres">
      <dgm:prSet presAssocID="{DF4E38DD-9253-4ACA-ACB4-F1FF693370A1}" presName="compNode" presStyleCnt="0"/>
      <dgm:spPr/>
    </dgm:pt>
    <dgm:pt modelId="{62651FB0-A73C-49D6-B948-F682F2D44BB0}" type="pres">
      <dgm:prSet presAssocID="{DF4E38DD-9253-4ACA-ACB4-F1FF693370A1}" presName="dummyConnPt" presStyleCnt="0"/>
      <dgm:spPr/>
    </dgm:pt>
    <dgm:pt modelId="{ABDD60D7-AB23-408C-A3C8-9AD37887028F}" type="pres">
      <dgm:prSet presAssocID="{DF4E38DD-9253-4ACA-ACB4-F1FF693370A1}" presName="node" presStyleLbl="node1" presStyleIdx="2" presStyleCnt="10">
        <dgm:presLayoutVars>
          <dgm:bulletEnabled val="1"/>
        </dgm:presLayoutVars>
      </dgm:prSet>
      <dgm:spPr/>
    </dgm:pt>
    <dgm:pt modelId="{1BECBC28-3A1B-4851-93DF-B154BF44BDF1}" type="pres">
      <dgm:prSet presAssocID="{891781B2-6E8B-4803-AFE6-936B83738BAC}" presName="sibTrans" presStyleLbl="bgSibTrans2D1" presStyleIdx="2" presStyleCnt="9"/>
      <dgm:spPr/>
    </dgm:pt>
    <dgm:pt modelId="{CCCEF476-3B45-4302-9282-96189C7ABA6B}" type="pres">
      <dgm:prSet presAssocID="{6CC00CD0-F463-4886-A14D-BB831E8986E2}" presName="compNode" presStyleCnt="0"/>
      <dgm:spPr/>
    </dgm:pt>
    <dgm:pt modelId="{C1A13B36-D3B1-4615-BD14-E6C5454C470D}" type="pres">
      <dgm:prSet presAssocID="{6CC00CD0-F463-4886-A14D-BB831E8986E2}" presName="dummyConnPt" presStyleCnt="0"/>
      <dgm:spPr/>
    </dgm:pt>
    <dgm:pt modelId="{B4AC2105-C25B-4658-A2B0-53141E726D05}" type="pres">
      <dgm:prSet presAssocID="{6CC00CD0-F463-4886-A14D-BB831E8986E2}" presName="node" presStyleLbl="node1" presStyleIdx="3" presStyleCnt="10">
        <dgm:presLayoutVars>
          <dgm:bulletEnabled val="1"/>
        </dgm:presLayoutVars>
      </dgm:prSet>
      <dgm:spPr/>
    </dgm:pt>
    <dgm:pt modelId="{93F0D027-90FB-4088-96ED-42C82125FA52}" type="pres">
      <dgm:prSet presAssocID="{B4A475AC-86CD-4B66-9688-B3942D9D95AC}" presName="sibTrans" presStyleLbl="bgSibTrans2D1" presStyleIdx="3" presStyleCnt="9"/>
      <dgm:spPr/>
    </dgm:pt>
    <dgm:pt modelId="{21AF6005-AC3E-4D79-B0D1-CD5522554157}" type="pres">
      <dgm:prSet presAssocID="{35F2F1EC-5907-4C29-945F-844AEB74CD94}" presName="compNode" presStyleCnt="0"/>
      <dgm:spPr/>
    </dgm:pt>
    <dgm:pt modelId="{CB5E48AF-A276-46C1-8C04-AC84B7281ACA}" type="pres">
      <dgm:prSet presAssocID="{35F2F1EC-5907-4C29-945F-844AEB74CD94}" presName="dummyConnPt" presStyleCnt="0"/>
      <dgm:spPr/>
    </dgm:pt>
    <dgm:pt modelId="{0918F854-CCDD-4429-B3C5-7ECF3DE1E1C1}" type="pres">
      <dgm:prSet presAssocID="{35F2F1EC-5907-4C29-945F-844AEB74CD94}" presName="node" presStyleLbl="node1" presStyleIdx="4" presStyleCnt="10">
        <dgm:presLayoutVars>
          <dgm:bulletEnabled val="1"/>
        </dgm:presLayoutVars>
      </dgm:prSet>
      <dgm:spPr/>
    </dgm:pt>
    <dgm:pt modelId="{801C7D4D-BA22-43A7-BE1F-B761E844451B}" type="pres">
      <dgm:prSet presAssocID="{E9CAE80E-6DB9-45D9-8C08-D039CFD85002}" presName="sibTrans" presStyleLbl="bgSibTrans2D1" presStyleIdx="4" presStyleCnt="9"/>
      <dgm:spPr/>
    </dgm:pt>
    <dgm:pt modelId="{80F608EF-A391-4D9C-8478-DB655D96D6E9}" type="pres">
      <dgm:prSet presAssocID="{11D417C7-7939-4C95-9A63-901CCEBF0D51}" presName="compNode" presStyleCnt="0"/>
      <dgm:spPr/>
    </dgm:pt>
    <dgm:pt modelId="{AF140259-4A3C-4DA4-B603-C824E536764D}" type="pres">
      <dgm:prSet presAssocID="{11D417C7-7939-4C95-9A63-901CCEBF0D51}" presName="dummyConnPt" presStyleCnt="0"/>
      <dgm:spPr/>
    </dgm:pt>
    <dgm:pt modelId="{67D153B1-9BB4-44FD-88C2-CC47E7DC4EF8}" type="pres">
      <dgm:prSet presAssocID="{11D417C7-7939-4C95-9A63-901CCEBF0D51}" presName="node" presStyleLbl="node1" presStyleIdx="5" presStyleCnt="10">
        <dgm:presLayoutVars>
          <dgm:bulletEnabled val="1"/>
        </dgm:presLayoutVars>
      </dgm:prSet>
      <dgm:spPr/>
    </dgm:pt>
    <dgm:pt modelId="{C284DD78-6CA9-4B43-B47D-2E4358057BF2}" type="pres">
      <dgm:prSet presAssocID="{5ABF75CC-7EAC-4A7B-97BF-5D0E3F23EA88}" presName="sibTrans" presStyleLbl="bgSibTrans2D1" presStyleIdx="5" presStyleCnt="9"/>
      <dgm:spPr/>
    </dgm:pt>
    <dgm:pt modelId="{AF6118E5-24E6-4A52-BBBA-63B6E3102C4A}" type="pres">
      <dgm:prSet presAssocID="{A75CFDB8-6FC7-4755-81B3-83A63957105B}" presName="compNode" presStyleCnt="0"/>
      <dgm:spPr/>
    </dgm:pt>
    <dgm:pt modelId="{D5158098-7FE6-4F87-8C84-EA36377369B6}" type="pres">
      <dgm:prSet presAssocID="{A75CFDB8-6FC7-4755-81B3-83A63957105B}" presName="dummyConnPt" presStyleCnt="0"/>
      <dgm:spPr/>
    </dgm:pt>
    <dgm:pt modelId="{6ED7D660-B879-4D94-8CDB-DBB785941453}" type="pres">
      <dgm:prSet presAssocID="{A75CFDB8-6FC7-4755-81B3-83A63957105B}" presName="node" presStyleLbl="node1" presStyleIdx="6" presStyleCnt="10">
        <dgm:presLayoutVars>
          <dgm:bulletEnabled val="1"/>
        </dgm:presLayoutVars>
      </dgm:prSet>
      <dgm:spPr/>
    </dgm:pt>
    <dgm:pt modelId="{4DC6FAAF-8BD5-4747-8734-D09C3A1A7EBF}" type="pres">
      <dgm:prSet presAssocID="{099CE5DC-3978-48E0-B4A1-DC177D6DE1F7}" presName="sibTrans" presStyleLbl="bgSibTrans2D1" presStyleIdx="6" presStyleCnt="9"/>
      <dgm:spPr/>
    </dgm:pt>
    <dgm:pt modelId="{E9BC3979-633F-4E7B-AC87-9F17FB70A01D}" type="pres">
      <dgm:prSet presAssocID="{2EA99CD8-7B84-4E91-A6FE-9AF1C8F6E08F}" presName="compNode" presStyleCnt="0"/>
      <dgm:spPr/>
    </dgm:pt>
    <dgm:pt modelId="{37292314-82B2-4DC7-BBE4-0FF4225D4D19}" type="pres">
      <dgm:prSet presAssocID="{2EA99CD8-7B84-4E91-A6FE-9AF1C8F6E08F}" presName="dummyConnPt" presStyleCnt="0"/>
      <dgm:spPr/>
    </dgm:pt>
    <dgm:pt modelId="{4A00026E-65B7-4CAD-AEEF-208D516B896A}" type="pres">
      <dgm:prSet presAssocID="{2EA99CD8-7B84-4E91-A6FE-9AF1C8F6E08F}" presName="node" presStyleLbl="node1" presStyleIdx="7" presStyleCnt="10">
        <dgm:presLayoutVars>
          <dgm:bulletEnabled val="1"/>
        </dgm:presLayoutVars>
      </dgm:prSet>
      <dgm:spPr/>
    </dgm:pt>
    <dgm:pt modelId="{62730C08-96B1-4AEA-BCFF-3DD21B9AB7A7}" type="pres">
      <dgm:prSet presAssocID="{3D92BE86-0948-43CC-BBF0-65B915E8EE89}" presName="sibTrans" presStyleLbl="bgSibTrans2D1" presStyleIdx="7" presStyleCnt="9"/>
      <dgm:spPr/>
    </dgm:pt>
    <dgm:pt modelId="{4E16FD90-F545-42FE-B7DA-312C7DA3A42A}" type="pres">
      <dgm:prSet presAssocID="{1041B05B-D096-46C2-AD5F-6269D59F020F}" presName="compNode" presStyleCnt="0"/>
      <dgm:spPr/>
    </dgm:pt>
    <dgm:pt modelId="{A17F30DD-8FE1-460A-81E1-2B379A5EB74E}" type="pres">
      <dgm:prSet presAssocID="{1041B05B-D096-46C2-AD5F-6269D59F020F}" presName="dummyConnPt" presStyleCnt="0"/>
      <dgm:spPr/>
    </dgm:pt>
    <dgm:pt modelId="{3E86ABBD-ECBA-4978-9068-7A4B9D7FC8BC}" type="pres">
      <dgm:prSet presAssocID="{1041B05B-D096-46C2-AD5F-6269D59F020F}" presName="node" presStyleLbl="node1" presStyleIdx="8" presStyleCnt="10">
        <dgm:presLayoutVars>
          <dgm:bulletEnabled val="1"/>
        </dgm:presLayoutVars>
      </dgm:prSet>
      <dgm:spPr/>
    </dgm:pt>
    <dgm:pt modelId="{AD92E9A8-60FC-4DA0-8BE0-9D4E399D5736}" type="pres">
      <dgm:prSet presAssocID="{8C1172D7-FEFF-4BE2-A708-2DCB1D4941AC}" presName="sibTrans" presStyleLbl="bgSibTrans2D1" presStyleIdx="8" presStyleCnt="9"/>
      <dgm:spPr/>
    </dgm:pt>
    <dgm:pt modelId="{4D38D4B3-4D08-4668-8E46-69B6E748C6F3}" type="pres">
      <dgm:prSet presAssocID="{9D6CF4D5-0080-4AEB-8A39-802A779FBAE2}" presName="compNode" presStyleCnt="0"/>
      <dgm:spPr/>
    </dgm:pt>
    <dgm:pt modelId="{F1067EAE-CD47-4430-B90B-8A5455CB2BE2}" type="pres">
      <dgm:prSet presAssocID="{9D6CF4D5-0080-4AEB-8A39-802A779FBAE2}" presName="dummyConnPt" presStyleCnt="0"/>
      <dgm:spPr/>
    </dgm:pt>
    <dgm:pt modelId="{F6A894DA-151B-4909-9C4B-D34F39BD06F7}" type="pres">
      <dgm:prSet presAssocID="{9D6CF4D5-0080-4AEB-8A39-802A779FBAE2}" presName="node" presStyleLbl="node1" presStyleIdx="9" presStyleCnt="10">
        <dgm:presLayoutVars>
          <dgm:bulletEnabled val="1"/>
        </dgm:presLayoutVars>
      </dgm:prSet>
      <dgm:spPr/>
    </dgm:pt>
  </dgm:ptLst>
  <dgm:cxnLst>
    <dgm:cxn modelId="{8B069101-00C3-4122-8C35-D2FC89B1FEBA}" type="presOf" srcId="{2EA99CD8-7B84-4E91-A6FE-9AF1C8F6E08F}" destId="{4A00026E-65B7-4CAD-AEEF-208D516B896A}" srcOrd="0" destOrd="0" presId="urn:microsoft.com/office/officeart/2005/8/layout/bProcess4"/>
    <dgm:cxn modelId="{052D0703-F5A6-4BA3-88C5-2BCF2E543585}" srcId="{4672548F-7AC9-477F-B4F8-980CFC4A9582}" destId="{6CC00CD0-F463-4886-A14D-BB831E8986E2}" srcOrd="3" destOrd="0" parTransId="{34F1F830-817A-4D85-BBB7-AF69CD158573}" sibTransId="{B4A475AC-86CD-4B66-9688-B3942D9D95AC}"/>
    <dgm:cxn modelId="{362A9C04-D43D-4E29-9644-BA5C17375B1D}" srcId="{4672548F-7AC9-477F-B4F8-980CFC4A9582}" destId="{11D417C7-7939-4C95-9A63-901CCEBF0D51}" srcOrd="5" destOrd="0" parTransId="{E91D15B7-ED56-4993-ABA7-8A6611E8214F}" sibTransId="{5ABF75CC-7EAC-4A7B-97BF-5D0E3F23EA88}"/>
    <dgm:cxn modelId="{1824E524-144A-4C64-895B-E8D116945B05}" srcId="{4672548F-7AC9-477F-B4F8-980CFC4A9582}" destId="{DF4E38DD-9253-4ACA-ACB4-F1FF693370A1}" srcOrd="2" destOrd="0" parTransId="{A538911C-C876-4AEB-A9A5-5F3F6EF435F1}" sibTransId="{891781B2-6E8B-4803-AFE6-936B83738BAC}"/>
    <dgm:cxn modelId="{64F8B726-915C-4E1B-9C34-5DCDE7E55725}" type="presOf" srcId="{099CE5DC-3978-48E0-B4A1-DC177D6DE1F7}" destId="{4DC6FAAF-8BD5-4747-8734-D09C3A1A7EBF}" srcOrd="0" destOrd="0" presId="urn:microsoft.com/office/officeart/2005/8/layout/bProcess4"/>
    <dgm:cxn modelId="{6E4F2A2B-52B0-4B6C-AFDD-B891797E5CB8}" type="presOf" srcId="{9D6CF4D5-0080-4AEB-8A39-802A779FBAE2}" destId="{F6A894DA-151B-4909-9C4B-D34F39BD06F7}" srcOrd="0" destOrd="0" presId="urn:microsoft.com/office/officeart/2005/8/layout/bProcess4"/>
    <dgm:cxn modelId="{479F9533-1508-4521-A914-AF22F60D264C}" type="presOf" srcId="{0CA35AF6-8FD9-42E6-99B1-1F7DB9C93836}" destId="{2A3B0064-CDC3-49EA-8C03-2A1357F20806}" srcOrd="0" destOrd="0" presId="urn:microsoft.com/office/officeart/2005/8/layout/bProcess4"/>
    <dgm:cxn modelId="{020D8A39-D620-4F95-8365-DDE4A0C8594B}" type="presOf" srcId="{1041B05B-D096-46C2-AD5F-6269D59F020F}" destId="{3E86ABBD-ECBA-4978-9068-7A4B9D7FC8BC}" srcOrd="0" destOrd="0" presId="urn:microsoft.com/office/officeart/2005/8/layout/bProcess4"/>
    <dgm:cxn modelId="{1B641268-1064-4487-BD03-876C6B369575}" srcId="{4672548F-7AC9-477F-B4F8-980CFC4A9582}" destId="{2EA99CD8-7B84-4E91-A6FE-9AF1C8F6E08F}" srcOrd="7" destOrd="0" parTransId="{9D31F36B-C1B7-48DC-B288-67D1CED43C10}" sibTransId="{3D92BE86-0948-43CC-BBF0-65B915E8EE89}"/>
    <dgm:cxn modelId="{6A4B8150-3833-44A1-86A0-B9FEBC55EBBC}" srcId="{4672548F-7AC9-477F-B4F8-980CFC4A9582}" destId="{A75CFDB8-6FC7-4755-81B3-83A63957105B}" srcOrd="6" destOrd="0" parTransId="{07031EE9-043C-4348-A147-C129D820D4E4}" sibTransId="{099CE5DC-3978-48E0-B4A1-DC177D6DE1F7}"/>
    <dgm:cxn modelId="{D4475173-89A0-4958-AFB7-56850393E586}" type="presOf" srcId="{35F2F1EC-5907-4C29-945F-844AEB74CD94}" destId="{0918F854-CCDD-4429-B3C5-7ECF3DE1E1C1}" srcOrd="0" destOrd="0" presId="urn:microsoft.com/office/officeart/2005/8/layout/bProcess4"/>
    <dgm:cxn modelId="{00943255-962F-4531-B36D-224CA72198C0}" type="presOf" srcId="{2D58B853-533A-4234-8C3E-05AE057CC3F0}" destId="{2284BC68-67E7-4CD2-B4C9-062D1D4C7A70}" srcOrd="0" destOrd="0" presId="urn:microsoft.com/office/officeart/2005/8/layout/bProcess4"/>
    <dgm:cxn modelId="{0D940C79-A845-4703-8FFE-7B44BD50337B}" type="presOf" srcId="{D30A37E4-3B38-4345-9DF5-9AC24BA703B8}" destId="{87616C1E-3861-4277-AD48-BB205851D817}" srcOrd="0" destOrd="0" presId="urn:microsoft.com/office/officeart/2005/8/layout/bProcess4"/>
    <dgm:cxn modelId="{CAEA3E7C-7267-4271-80EB-AF698A2B98A9}" type="presOf" srcId="{DF4E38DD-9253-4ACA-ACB4-F1FF693370A1}" destId="{ABDD60D7-AB23-408C-A3C8-9AD37887028F}" srcOrd="0" destOrd="0" presId="urn:microsoft.com/office/officeart/2005/8/layout/bProcess4"/>
    <dgm:cxn modelId="{34F0AC86-147A-4753-8087-4466E698BFF3}" srcId="{4672548F-7AC9-477F-B4F8-980CFC4A9582}" destId="{D30A37E4-3B38-4345-9DF5-9AC24BA703B8}" srcOrd="1" destOrd="0" parTransId="{05C298BA-EC23-40E6-BC52-D50F91648C8A}" sibTransId="{0CA35AF6-8FD9-42E6-99B1-1F7DB9C93836}"/>
    <dgm:cxn modelId="{34B9718B-EB24-4318-ADAD-ADF5CD897C54}" type="presOf" srcId="{E9CAE80E-6DB9-45D9-8C08-D039CFD85002}" destId="{801C7D4D-BA22-43A7-BE1F-B761E844451B}" srcOrd="0" destOrd="0" presId="urn:microsoft.com/office/officeart/2005/8/layout/bProcess4"/>
    <dgm:cxn modelId="{79C8D29D-475D-4364-BFEC-D66BE7A8D363}" srcId="{4672548F-7AC9-477F-B4F8-980CFC4A9582}" destId="{9D6CF4D5-0080-4AEB-8A39-802A779FBAE2}" srcOrd="9" destOrd="0" parTransId="{B013E850-F694-4123-9309-393D126D9ED3}" sibTransId="{7A0FFB2D-9E06-48AD-BDA0-7C8C0024E0B3}"/>
    <dgm:cxn modelId="{679874AE-3600-403F-98D3-B605A7303948}" type="presOf" srcId="{B4A475AC-86CD-4B66-9688-B3942D9D95AC}" destId="{93F0D027-90FB-4088-96ED-42C82125FA52}" srcOrd="0" destOrd="0" presId="urn:microsoft.com/office/officeart/2005/8/layout/bProcess4"/>
    <dgm:cxn modelId="{03B1F2AF-A3B4-45F0-8967-F22574BF2F3D}" srcId="{4672548F-7AC9-477F-B4F8-980CFC4A9582}" destId="{9E9D61AA-5AAB-41D8-88D8-B59592179BFE}" srcOrd="0" destOrd="0" parTransId="{D5AB69C2-08A6-436C-9A13-BA8061DED216}" sibTransId="{2D58B853-533A-4234-8C3E-05AE057CC3F0}"/>
    <dgm:cxn modelId="{4FD6C5B3-5D93-41A4-B0D5-C9584140269F}" type="presOf" srcId="{9E9D61AA-5AAB-41D8-88D8-B59592179BFE}" destId="{A58110E5-6D80-4118-84D9-B6E3E36147D7}" srcOrd="0" destOrd="0" presId="urn:microsoft.com/office/officeart/2005/8/layout/bProcess4"/>
    <dgm:cxn modelId="{24A2F1B3-F2E8-47AF-B37A-1738709C3416}" type="presOf" srcId="{11D417C7-7939-4C95-9A63-901CCEBF0D51}" destId="{67D153B1-9BB4-44FD-88C2-CC47E7DC4EF8}" srcOrd="0" destOrd="0" presId="urn:microsoft.com/office/officeart/2005/8/layout/bProcess4"/>
    <dgm:cxn modelId="{200D61CD-4ED9-414C-B9E2-59496E9BFDD7}" srcId="{4672548F-7AC9-477F-B4F8-980CFC4A9582}" destId="{35F2F1EC-5907-4C29-945F-844AEB74CD94}" srcOrd="4" destOrd="0" parTransId="{B404BCE5-FE0F-40EA-9E3D-56B99CBA5F58}" sibTransId="{E9CAE80E-6DB9-45D9-8C08-D039CFD85002}"/>
    <dgm:cxn modelId="{CC2270D8-0191-4DD1-A23C-254637E66CD8}" type="presOf" srcId="{A75CFDB8-6FC7-4755-81B3-83A63957105B}" destId="{6ED7D660-B879-4D94-8CDB-DBB785941453}" srcOrd="0" destOrd="0" presId="urn:microsoft.com/office/officeart/2005/8/layout/bProcess4"/>
    <dgm:cxn modelId="{14F222DE-CB57-4803-B178-4A0E9109AE14}" type="presOf" srcId="{6CC00CD0-F463-4886-A14D-BB831E8986E2}" destId="{B4AC2105-C25B-4658-A2B0-53141E726D05}" srcOrd="0" destOrd="0" presId="urn:microsoft.com/office/officeart/2005/8/layout/bProcess4"/>
    <dgm:cxn modelId="{300DA6E0-742A-499F-ADB7-F786F586FA44}" type="presOf" srcId="{891781B2-6E8B-4803-AFE6-936B83738BAC}" destId="{1BECBC28-3A1B-4851-93DF-B154BF44BDF1}" srcOrd="0" destOrd="0" presId="urn:microsoft.com/office/officeart/2005/8/layout/bProcess4"/>
    <dgm:cxn modelId="{9397D4E2-56A5-4453-AF09-5518FD1F3771}" type="presOf" srcId="{8C1172D7-FEFF-4BE2-A708-2DCB1D4941AC}" destId="{AD92E9A8-60FC-4DA0-8BE0-9D4E399D5736}" srcOrd="0" destOrd="0" presId="urn:microsoft.com/office/officeart/2005/8/layout/bProcess4"/>
    <dgm:cxn modelId="{D4ADABE4-0478-4FEF-82CF-7FC9F168705E}" srcId="{4672548F-7AC9-477F-B4F8-980CFC4A9582}" destId="{1041B05B-D096-46C2-AD5F-6269D59F020F}" srcOrd="8" destOrd="0" parTransId="{E777B8EE-26BC-4CB8-8CD2-AE75C951BF50}" sibTransId="{8C1172D7-FEFF-4BE2-A708-2DCB1D4941AC}"/>
    <dgm:cxn modelId="{1DD401E5-929F-43D0-A598-C04A9F92A691}" type="presOf" srcId="{5ABF75CC-7EAC-4A7B-97BF-5D0E3F23EA88}" destId="{C284DD78-6CA9-4B43-B47D-2E4358057BF2}" srcOrd="0" destOrd="0" presId="urn:microsoft.com/office/officeart/2005/8/layout/bProcess4"/>
    <dgm:cxn modelId="{14C509F2-BABF-4EFA-993D-9CB3E0D59E77}" type="presOf" srcId="{4672548F-7AC9-477F-B4F8-980CFC4A9582}" destId="{FF3AB65B-BB49-4B99-81F8-6947B67CD141}" srcOrd="0" destOrd="0" presId="urn:microsoft.com/office/officeart/2005/8/layout/bProcess4"/>
    <dgm:cxn modelId="{D1649AF6-1C30-474D-AE3E-BF31EE0893CE}" type="presOf" srcId="{3D92BE86-0948-43CC-BBF0-65B915E8EE89}" destId="{62730C08-96B1-4AEA-BCFF-3DD21B9AB7A7}" srcOrd="0" destOrd="0" presId="urn:microsoft.com/office/officeart/2005/8/layout/bProcess4"/>
    <dgm:cxn modelId="{F9410F69-DC48-49C3-B42C-3BAA293AE3F1}" type="presParOf" srcId="{FF3AB65B-BB49-4B99-81F8-6947B67CD141}" destId="{A0069434-22D8-44CE-889C-C6677FB16D27}" srcOrd="0" destOrd="0" presId="urn:microsoft.com/office/officeart/2005/8/layout/bProcess4"/>
    <dgm:cxn modelId="{373FD664-0DD4-4C05-9DC9-E7B5515BED4C}" type="presParOf" srcId="{A0069434-22D8-44CE-889C-C6677FB16D27}" destId="{8748F328-202E-4445-A946-22A400A072EF}" srcOrd="0" destOrd="0" presId="urn:microsoft.com/office/officeart/2005/8/layout/bProcess4"/>
    <dgm:cxn modelId="{55424E2A-F597-4BCA-A324-2198A54965AC}" type="presParOf" srcId="{A0069434-22D8-44CE-889C-C6677FB16D27}" destId="{A58110E5-6D80-4118-84D9-B6E3E36147D7}" srcOrd="1" destOrd="0" presId="urn:microsoft.com/office/officeart/2005/8/layout/bProcess4"/>
    <dgm:cxn modelId="{48607C4A-F459-44A3-AE0D-4AFF98499C8F}" type="presParOf" srcId="{FF3AB65B-BB49-4B99-81F8-6947B67CD141}" destId="{2284BC68-67E7-4CD2-B4C9-062D1D4C7A70}" srcOrd="1" destOrd="0" presId="urn:microsoft.com/office/officeart/2005/8/layout/bProcess4"/>
    <dgm:cxn modelId="{D063CF03-4FC5-4125-BE8D-44BB25324E8A}" type="presParOf" srcId="{FF3AB65B-BB49-4B99-81F8-6947B67CD141}" destId="{746629A2-B06F-4DF2-809F-10BE707CB78B}" srcOrd="2" destOrd="0" presId="urn:microsoft.com/office/officeart/2005/8/layout/bProcess4"/>
    <dgm:cxn modelId="{A1B793FD-AE29-4A86-957F-245F4107B1EE}" type="presParOf" srcId="{746629A2-B06F-4DF2-809F-10BE707CB78B}" destId="{88E7D254-950D-4732-84B5-CE3115952ED8}" srcOrd="0" destOrd="0" presId="urn:microsoft.com/office/officeart/2005/8/layout/bProcess4"/>
    <dgm:cxn modelId="{AB625616-68B1-4308-A528-15D84AFE96F0}" type="presParOf" srcId="{746629A2-B06F-4DF2-809F-10BE707CB78B}" destId="{87616C1E-3861-4277-AD48-BB205851D817}" srcOrd="1" destOrd="0" presId="urn:microsoft.com/office/officeart/2005/8/layout/bProcess4"/>
    <dgm:cxn modelId="{326C3F20-C42A-495C-A1E4-585429A9399F}" type="presParOf" srcId="{FF3AB65B-BB49-4B99-81F8-6947B67CD141}" destId="{2A3B0064-CDC3-49EA-8C03-2A1357F20806}" srcOrd="3" destOrd="0" presId="urn:microsoft.com/office/officeart/2005/8/layout/bProcess4"/>
    <dgm:cxn modelId="{1B13AFB1-8EAA-4B46-AC28-64C81E29EF5E}" type="presParOf" srcId="{FF3AB65B-BB49-4B99-81F8-6947B67CD141}" destId="{9B3013B6-64C8-4D69-80B3-C1D9547BEF76}" srcOrd="4" destOrd="0" presId="urn:microsoft.com/office/officeart/2005/8/layout/bProcess4"/>
    <dgm:cxn modelId="{6E3D3D63-2E32-4533-BDC3-8E5DA665D854}" type="presParOf" srcId="{9B3013B6-64C8-4D69-80B3-C1D9547BEF76}" destId="{62651FB0-A73C-49D6-B948-F682F2D44BB0}" srcOrd="0" destOrd="0" presId="urn:microsoft.com/office/officeart/2005/8/layout/bProcess4"/>
    <dgm:cxn modelId="{EFBFF823-7A48-4709-AD00-EEA46D54F76B}" type="presParOf" srcId="{9B3013B6-64C8-4D69-80B3-C1D9547BEF76}" destId="{ABDD60D7-AB23-408C-A3C8-9AD37887028F}" srcOrd="1" destOrd="0" presId="urn:microsoft.com/office/officeart/2005/8/layout/bProcess4"/>
    <dgm:cxn modelId="{A5D3A4E5-D822-48D3-A3C6-1F94F0EF6B28}" type="presParOf" srcId="{FF3AB65B-BB49-4B99-81F8-6947B67CD141}" destId="{1BECBC28-3A1B-4851-93DF-B154BF44BDF1}" srcOrd="5" destOrd="0" presId="urn:microsoft.com/office/officeart/2005/8/layout/bProcess4"/>
    <dgm:cxn modelId="{B143CE8D-9532-4CC0-B2E1-687710197862}" type="presParOf" srcId="{FF3AB65B-BB49-4B99-81F8-6947B67CD141}" destId="{CCCEF476-3B45-4302-9282-96189C7ABA6B}" srcOrd="6" destOrd="0" presId="urn:microsoft.com/office/officeart/2005/8/layout/bProcess4"/>
    <dgm:cxn modelId="{2AFC1D1A-E294-436E-BA29-047207756AF7}" type="presParOf" srcId="{CCCEF476-3B45-4302-9282-96189C7ABA6B}" destId="{C1A13B36-D3B1-4615-BD14-E6C5454C470D}" srcOrd="0" destOrd="0" presId="urn:microsoft.com/office/officeart/2005/8/layout/bProcess4"/>
    <dgm:cxn modelId="{D364E886-4841-425E-BE55-47DC99F3FF8D}" type="presParOf" srcId="{CCCEF476-3B45-4302-9282-96189C7ABA6B}" destId="{B4AC2105-C25B-4658-A2B0-53141E726D05}" srcOrd="1" destOrd="0" presId="urn:microsoft.com/office/officeart/2005/8/layout/bProcess4"/>
    <dgm:cxn modelId="{A7C1D223-912C-484E-867B-8CBB96D4A595}" type="presParOf" srcId="{FF3AB65B-BB49-4B99-81F8-6947B67CD141}" destId="{93F0D027-90FB-4088-96ED-42C82125FA52}" srcOrd="7" destOrd="0" presId="urn:microsoft.com/office/officeart/2005/8/layout/bProcess4"/>
    <dgm:cxn modelId="{3F101CF2-8923-43FD-983D-696E30208835}" type="presParOf" srcId="{FF3AB65B-BB49-4B99-81F8-6947B67CD141}" destId="{21AF6005-AC3E-4D79-B0D1-CD5522554157}" srcOrd="8" destOrd="0" presId="urn:microsoft.com/office/officeart/2005/8/layout/bProcess4"/>
    <dgm:cxn modelId="{57EA9322-FC9F-4B1E-963B-7A7958539EFC}" type="presParOf" srcId="{21AF6005-AC3E-4D79-B0D1-CD5522554157}" destId="{CB5E48AF-A276-46C1-8C04-AC84B7281ACA}" srcOrd="0" destOrd="0" presId="urn:microsoft.com/office/officeart/2005/8/layout/bProcess4"/>
    <dgm:cxn modelId="{ADEFB8BC-F3F6-442F-A343-E9707F4D9CC5}" type="presParOf" srcId="{21AF6005-AC3E-4D79-B0D1-CD5522554157}" destId="{0918F854-CCDD-4429-B3C5-7ECF3DE1E1C1}" srcOrd="1" destOrd="0" presId="urn:microsoft.com/office/officeart/2005/8/layout/bProcess4"/>
    <dgm:cxn modelId="{7FC64ED2-C241-4AE5-9C28-769F8D04EE28}" type="presParOf" srcId="{FF3AB65B-BB49-4B99-81F8-6947B67CD141}" destId="{801C7D4D-BA22-43A7-BE1F-B761E844451B}" srcOrd="9" destOrd="0" presId="urn:microsoft.com/office/officeart/2005/8/layout/bProcess4"/>
    <dgm:cxn modelId="{0320EBC1-3843-423A-AAC3-E0C5A13E2E49}" type="presParOf" srcId="{FF3AB65B-BB49-4B99-81F8-6947B67CD141}" destId="{80F608EF-A391-4D9C-8478-DB655D96D6E9}" srcOrd="10" destOrd="0" presId="urn:microsoft.com/office/officeart/2005/8/layout/bProcess4"/>
    <dgm:cxn modelId="{4D1DFE53-262C-45B9-BF5B-DB9ECB36C39E}" type="presParOf" srcId="{80F608EF-A391-4D9C-8478-DB655D96D6E9}" destId="{AF140259-4A3C-4DA4-B603-C824E536764D}" srcOrd="0" destOrd="0" presId="urn:microsoft.com/office/officeart/2005/8/layout/bProcess4"/>
    <dgm:cxn modelId="{59582BCE-8E02-4EFF-ACAA-6D84004E6D58}" type="presParOf" srcId="{80F608EF-A391-4D9C-8478-DB655D96D6E9}" destId="{67D153B1-9BB4-44FD-88C2-CC47E7DC4EF8}" srcOrd="1" destOrd="0" presId="urn:microsoft.com/office/officeart/2005/8/layout/bProcess4"/>
    <dgm:cxn modelId="{A88977B6-3578-4194-90FF-7F92990A4222}" type="presParOf" srcId="{FF3AB65B-BB49-4B99-81F8-6947B67CD141}" destId="{C284DD78-6CA9-4B43-B47D-2E4358057BF2}" srcOrd="11" destOrd="0" presId="urn:microsoft.com/office/officeart/2005/8/layout/bProcess4"/>
    <dgm:cxn modelId="{7CEEC47C-759F-4F14-8EF7-219C3683A018}" type="presParOf" srcId="{FF3AB65B-BB49-4B99-81F8-6947B67CD141}" destId="{AF6118E5-24E6-4A52-BBBA-63B6E3102C4A}" srcOrd="12" destOrd="0" presId="urn:microsoft.com/office/officeart/2005/8/layout/bProcess4"/>
    <dgm:cxn modelId="{23BD5B8B-DAAC-4901-AB31-66842C73EFE3}" type="presParOf" srcId="{AF6118E5-24E6-4A52-BBBA-63B6E3102C4A}" destId="{D5158098-7FE6-4F87-8C84-EA36377369B6}" srcOrd="0" destOrd="0" presId="urn:microsoft.com/office/officeart/2005/8/layout/bProcess4"/>
    <dgm:cxn modelId="{8A777F09-F17A-4F6A-8932-1BF773E838A2}" type="presParOf" srcId="{AF6118E5-24E6-4A52-BBBA-63B6E3102C4A}" destId="{6ED7D660-B879-4D94-8CDB-DBB785941453}" srcOrd="1" destOrd="0" presId="urn:microsoft.com/office/officeart/2005/8/layout/bProcess4"/>
    <dgm:cxn modelId="{BF849B1A-352C-4BDD-9E83-6DCB1888B99F}" type="presParOf" srcId="{FF3AB65B-BB49-4B99-81F8-6947B67CD141}" destId="{4DC6FAAF-8BD5-4747-8734-D09C3A1A7EBF}" srcOrd="13" destOrd="0" presId="urn:microsoft.com/office/officeart/2005/8/layout/bProcess4"/>
    <dgm:cxn modelId="{00F1ED6F-2C67-459C-A105-535DCA7CD847}" type="presParOf" srcId="{FF3AB65B-BB49-4B99-81F8-6947B67CD141}" destId="{E9BC3979-633F-4E7B-AC87-9F17FB70A01D}" srcOrd="14" destOrd="0" presId="urn:microsoft.com/office/officeart/2005/8/layout/bProcess4"/>
    <dgm:cxn modelId="{91BBECD0-13AD-4611-99D9-F42CAD7A3B08}" type="presParOf" srcId="{E9BC3979-633F-4E7B-AC87-9F17FB70A01D}" destId="{37292314-82B2-4DC7-BBE4-0FF4225D4D19}" srcOrd="0" destOrd="0" presId="urn:microsoft.com/office/officeart/2005/8/layout/bProcess4"/>
    <dgm:cxn modelId="{C9415794-7B02-457E-BE17-DA0A7CAF9C29}" type="presParOf" srcId="{E9BC3979-633F-4E7B-AC87-9F17FB70A01D}" destId="{4A00026E-65B7-4CAD-AEEF-208D516B896A}" srcOrd="1" destOrd="0" presId="urn:microsoft.com/office/officeart/2005/8/layout/bProcess4"/>
    <dgm:cxn modelId="{26C34090-446F-40F4-B0BB-23D9CC1BDE5C}" type="presParOf" srcId="{FF3AB65B-BB49-4B99-81F8-6947B67CD141}" destId="{62730C08-96B1-4AEA-BCFF-3DD21B9AB7A7}" srcOrd="15" destOrd="0" presId="urn:microsoft.com/office/officeart/2005/8/layout/bProcess4"/>
    <dgm:cxn modelId="{44878BCD-5F14-4DBC-AB0A-BE68AA798F5D}" type="presParOf" srcId="{FF3AB65B-BB49-4B99-81F8-6947B67CD141}" destId="{4E16FD90-F545-42FE-B7DA-312C7DA3A42A}" srcOrd="16" destOrd="0" presId="urn:microsoft.com/office/officeart/2005/8/layout/bProcess4"/>
    <dgm:cxn modelId="{5D1B2FC3-5D90-4F16-8402-1FEBD7627D6B}" type="presParOf" srcId="{4E16FD90-F545-42FE-B7DA-312C7DA3A42A}" destId="{A17F30DD-8FE1-460A-81E1-2B379A5EB74E}" srcOrd="0" destOrd="0" presId="urn:microsoft.com/office/officeart/2005/8/layout/bProcess4"/>
    <dgm:cxn modelId="{4E291F62-3623-4E77-A898-9A726CC292CB}" type="presParOf" srcId="{4E16FD90-F545-42FE-B7DA-312C7DA3A42A}" destId="{3E86ABBD-ECBA-4978-9068-7A4B9D7FC8BC}" srcOrd="1" destOrd="0" presId="urn:microsoft.com/office/officeart/2005/8/layout/bProcess4"/>
    <dgm:cxn modelId="{EC185A18-6118-4EE5-BA13-9808E2914DB3}" type="presParOf" srcId="{FF3AB65B-BB49-4B99-81F8-6947B67CD141}" destId="{AD92E9A8-60FC-4DA0-8BE0-9D4E399D5736}" srcOrd="17" destOrd="0" presId="urn:microsoft.com/office/officeart/2005/8/layout/bProcess4"/>
    <dgm:cxn modelId="{C6854D2C-7DFA-4204-9411-2735F03D25A4}" type="presParOf" srcId="{FF3AB65B-BB49-4B99-81F8-6947B67CD141}" destId="{4D38D4B3-4D08-4668-8E46-69B6E748C6F3}" srcOrd="18" destOrd="0" presId="urn:microsoft.com/office/officeart/2005/8/layout/bProcess4"/>
    <dgm:cxn modelId="{7E75A3FF-022A-4704-8761-7261A565B7E7}" type="presParOf" srcId="{4D38D4B3-4D08-4668-8E46-69B6E748C6F3}" destId="{F1067EAE-CD47-4430-B90B-8A5455CB2BE2}" srcOrd="0" destOrd="0" presId="urn:microsoft.com/office/officeart/2005/8/layout/bProcess4"/>
    <dgm:cxn modelId="{58A5886D-5D0B-4A57-B06F-80D340702B29}" type="presParOf" srcId="{4D38D4B3-4D08-4668-8E46-69B6E748C6F3}" destId="{F6A894DA-151B-4909-9C4B-D34F39BD06F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4BC68-67E7-4CD2-B4C9-062D1D4C7A70}">
      <dsp:nvSpPr>
        <dsp:cNvPr id="0" name=""/>
        <dsp:cNvSpPr/>
      </dsp:nvSpPr>
      <dsp:spPr>
        <a:xfrm rot="5400000">
          <a:off x="506948" y="754387"/>
          <a:ext cx="1173329" cy="141729"/>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110E5-6D80-4118-84D9-B6E3E36147D7}">
      <dsp:nvSpPr>
        <dsp:cNvPr id="0" name=""/>
        <dsp:cNvSpPr/>
      </dsp:nvSpPr>
      <dsp:spPr>
        <a:xfrm>
          <a:off x="774782" y="2493"/>
          <a:ext cx="1574774" cy="9448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Serious Incident</a:t>
          </a:r>
        </a:p>
      </dsp:txBody>
      <dsp:txXfrm>
        <a:off x="802456" y="30167"/>
        <a:ext cx="1519426" cy="889516"/>
      </dsp:txXfrm>
    </dsp:sp>
    <dsp:sp modelId="{2A3B0064-CDC3-49EA-8C03-2A1357F20806}">
      <dsp:nvSpPr>
        <dsp:cNvPr id="0" name=""/>
        <dsp:cNvSpPr/>
      </dsp:nvSpPr>
      <dsp:spPr>
        <a:xfrm rot="5400000">
          <a:off x="506948" y="1935469"/>
          <a:ext cx="1173329" cy="141729"/>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616C1E-3861-4277-AD48-BB205851D817}">
      <dsp:nvSpPr>
        <dsp:cNvPr id="0" name=""/>
        <dsp:cNvSpPr/>
      </dsp:nvSpPr>
      <dsp:spPr>
        <a:xfrm>
          <a:off x="774782" y="1183574"/>
          <a:ext cx="1574774" cy="94486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Notification to National Panel</a:t>
          </a:r>
        </a:p>
      </dsp:txBody>
      <dsp:txXfrm>
        <a:off x="802456" y="1211248"/>
        <a:ext cx="1519426" cy="889516"/>
      </dsp:txXfrm>
    </dsp:sp>
    <dsp:sp modelId="{1BECBC28-3A1B-4851-93DF-B154BF44BDF1}">
      <dsp:nvSpPr>
        <dsp:cNvPr id="0" name=""/>
        <dsp:cNvSpPr/>
      </dsp:nvSpPr>
      <dsp:spPr>
        <a:xfrm rot="5400000">
          <a:off x="506948" y="3116550"/>
          <a:ext cx="1173329" cy="141729"/>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DD60D7-AB23-408C-A3C8-9AD37887028F}">
      <dsp:nvSpPr>
        <dsp:cNvPr id="0" name=""/>
        <dsp:cNvSpPr/>
      </dsp:nvSpPr>
      <dsp:spPr>
        <a:xfrm>
          <a:off x="774782" y="2364656"/>
          <a:ext cx="1574774" cy="94486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Rapid Review</a:t>
          </a:r>
        </a:p>
      </dsp:txBody>
      <dsp:txXfrm>
        <a:off x="802456" y="2392330"/>
        <a:ext cx="1519426" cy="889516"/>
      </dsp:txXfrm>
    </dsp:sp>
    <dsp:sp modelId="{93F0D027-90FB-4088-96ED-42C82125FA52}">
      <dsp:nvSpPr>
        <dsp:cNvPr id="0" name=""/>
        <dsp:cNvSpPr/>
      </dsp:nvSpPr>
      <dsp:spPr>
        <a:xfrm>
          <a:off x="1097488" y="3707090"/>
          <a:ext cx="2086698" cy="141729"/>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AC2105-C25B-4658-A2B0-53141E726D05}">
      <dsp:nvSpPr>
        <dsp:cNvPr id="0" name=""/>
        <dsp:cNvSpPr/>
      </dsp:nvSpPr>
      <dsp:spPr>
        <a:xfrm>
          <a:off x="774782" y="3545737"/>
          <a:ext cx="1574774" cy="9448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Chronology building</a:t>
          </a:r>
        </a:p>
      </dsp:txBody>
      <dsp:txXfrm>
        <a:off x="802456" y="3573411"/>
        <a:ext cx="1519426" cy="889516"/>
      </dsp:txXfrm>
    </dsp:sp>
    <dsp:sp modelId="{801C7D4D-BA22-43A7-BE1F-B761E844451B}">
      <dsp:nvSpPr>
        <dsp:cNvPr id="0" name=""/>
        <dsp:cNvSpPr/>
      </dsp:nvSpPr>
      <dsp:spPr>
        <a:xfrm rot="16200000">
          <a:off x="2601398" y="3116550"/>
          <a:ext cx="1173329" cy="141729"/>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18F854-CCDD-4429-B3C5-7ECF3DE1E1C1}">
      <dsp:nvSpPr>
        <dsp:cNvPr id="0" name=""/>
        <dsp:cNvSpPr/>
      </dsp:nvSpPr>
      <dsp:spPr>
        <a:xfrm>
          <a:off x="2869232" y="3545737"/>
          <a:ext cx="1574774" cy="94486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Initial findings by author</a:t>
          </a:r>
        </a:p>
      </dsp:txBody>
      <dsp:txXfrm>
        <a:off x="2896906" y="3573411"/>
        <a:ext cx="1519426" cy="889516"/>
      </dsp:txXfrm>
    </dsp:sp>
    <dsp:sp modelId="{C284DD78-6CA9-4B43-B47D-2E4358057BF2}">
      <dsp:nvSpPr>
        <dsp:cNvPr id="0" name=""/>
        <dsp:cNvSpPr/>
      </dsp:nvSpPr>
      <dsp:spPr>
        <a:xfrm rot="16200000">
          <a:off x="2601398" y="1935469"/>
          <a:ext cx="1173329" cy="141729"/>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D153B1-9BB4-44FD-88C2-CC47E7DC4EF8}">
      <dsp:nvSpPr>
        <dsp:cNvPr id="0" name=""/>
        <dsp:cNvSpPr/>
      </dsp:nvSpPr>
      <dsp:spPr>
        <a:xfrm>
          <a:off x="2869232" y="2364656"/>
          <a:ext cx="1574774" cy="9448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Practice Learning Events</a:t>
          </a:r>
        </a:p>
      </dsp:txBody>
      <dsp:txXfrm>
        <a:off x="2896906" y="2392330"/>
        <a:ext cx="1519426" cy="889516"/>
      </dsp:txXfrm>
    </dsp:sp>
    <dsp:sp modelId="{4DC6FAAF-8BD5-4747-8734-D09C3A1A7EBF}">
      <dsp:nvSpPr>
        <dsp:cNvPr id="0" name=""/>
        <dsp:cNvSpPr/>
      </dsp:nvSpPr>
      <dsp:spPr>
        <a:xfrm rot="16200000">
          <a:off x="2601398" y="754387"/>
          <a:ext cx="1173329" cy="141729"/>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D7D660-B879-4D94-8CDB-DBB785941453}">
      <dsp:nvSpPr>
        <dsp:cNvPr id="0" name=""/>
        <dsp:cNvSpPr/>
      </dsp:nvSpPr>
      <dsp:spPr>
        <a:xfrm>
          <a:off x="2869232" y="1183574"/>
          <a:ext cx="1574774" cy="94486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Draft report</a:t>
          </a:r>
        </a:p>
      </dsp:txBody>
      <dsp:txXfrm>
        <a:off x="2896906" y="1211248"/>
        <a:ext cx="1519426" cy="889516"/>
      </dsp:txXfrm>
    </dsp:sp>
    <dsp:sp modelId="{62730C08-96B1-4AEA-BCFF-3DD21B9AB7A7}">
      <dsp:nvSpPr>
        <dsp:cNvPr id="0" name=""/>
        <dsp:cNvSpPr/>
      </dsp:nvSpPr>
      <dsp:spPr>
        <a:xfrm>
          <a:off x="3191939" y="163847"/>
          <a:ext cx="2086698" cy="141729"/>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00026E-65B7-4CAD-AEEF-208D516B896A}">
      <dsp:nvSpPr>
        <dsp:cNvPr id="0" name=""/>
        <dsp:cNvSpPr/>
      </dsp:nvSpPr>
      <dsp:spPr>
        <a:xfrm>
          <a:off x="2869232" y="2493"/>
          <a:ext cx="1574774" cy="94486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Sign off</a:t>
          </a:r>
        </a:p>
      </dsp:txBody>
      <dsp:txXfrm>
        <a:off x="2896906" y="30167"/>
        <a:ext cx="1519426" cy="889516"/>
      </dsp:txXfrm>
    </dsp:sp>
    <dsp:sp modelId="{AD92E9A8-60FC-4DA0-8BE0-9D4E399D5736}">
      <dsp:nvSpPr>
        <dsp:cNvPr id="0" name=""/>
        <dsp:cNvSpPr/>
      </dsp:nvSpPr>
      <dsp:spPr>
        <a:xfrm rot="5400000">
          <a:off x="4695849" y="754387"/>
          <a:ext cx="1173329" cy="141729"/>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86ABBD-ECBA-4978-9068-7A4B9D7FC8BC}">
      <dsp:nvSpPr>
        <dsp:cNvPr id="0" name=""/>
        <dsp:cNvSpPr/>
      </dsp:nvSpPr>
      <dsp:spPr>
        <a:xfrm>
          <a:off x="4963683" y="2493"/>
          <a:ext cx="1574774" cy="9448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Publication</a:t>
          </a:r>
        </a:p>
      </dsp:txBody>
      <dsp:txXfrm>
        <a:off x="4991357" y="30167"/>
        <a:ext cx="1519426" cy="889516"/>
      </dsp:txXfrm>
    </dsp:sp>
    <dsp:sp modelId="{F6A894DA-151B-4909-9C4B-D34F39BD06F7}">
      <dsp:nvSpPr>
        <dsp:cNvPr id="0" name=""/>
        <dsp:cNvSpPr/>
      </dsp:nvSpPr>
      <dsp:spPr>
        <a:xfrm>
          <a:off x="4963683" y="1183574"/>
          <a:ext cx="1574774" cy="94486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Responding to further learning</a:t>
          </a:r>
        </a:p>
      </dsp:txBody>
      <dsp:txXfrm>
        <a:off x="4991357" y="1211248"/>
        <a:ext cx="1519426" cy="88951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7365"/>
          </a:xfrm>
          <a:prstGeom prst="rect">
            <a:avLst/>
          </a:prstGeom>
        </p:spPr>
        <p:txBody>
          <a:bodyPr vert="horz" lIns="91568" tIns="45784" rIns="91568" bIns="45784"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6192" y="0"/>
            <a:ext cx="2951006" cy="497365"/>
          </a:xfrm>
          <a:prstGeom prst="rect">
            <a:avLst/>
          </a:prstGeom>
        </p:spPr>
        <p:txBody>
          <a:bodyPr vert="horz" lIns="91568" tIns="45784" rIns="91568" bIns="45784" rtlCol="0"/>
          <a:lstStyle>
            <a:lvl1pPr algn="r" fontAlgn="auto">
              <a:spcBef>
                <a:spcPts val="0"/>
              </a:spcBef>
              <a:spcAft>
                <a:spcPts val="0"/>
              </a:spcAft>
              <a:defRPr sz="1200">
                <a:latin typeface="+mn-lt"/>
                <a:cs typeface="+mn-cs"/>
              </a:defRPr>
            </a:lvl1pPr>
          </a:lstStyle>
          <a:p>
            <a:pPr>
              <a:defRPr/>
            </a:pPr>
            <a:fld id="{A3DC0216-12B4-4A38-AE1F-C48EAE70901E}" type="datetimeFigureOut">
              <a:rPr lang="en-GB"/>
              <a:pPr>
                <a:defRPr/>
              </a:pPr>
              <a:t>04/05/2020</a:t>
            </a:fld>
            <a:endParaRPr lang="en-GB"/>
          </a:p>
        </p:txBody>
      </p:sp>
      <p:sp>
        <p:nvSpPr>
          <p:cNvPr id="4" name="Footer Placeholder 3"/>
          <p:cNvSpPr>
            <a:spLocks noGrp="1"/>
          </p:cNvSpPr>
          <p:nvPr>
            <p:ph type="ftr" sz="quarter" idx="2"/>
          </p:nvPr>
        </p:nvSpPr>
        <p:spPr>
          <a:xfrm>
            <a:off x="0" y="9441972"/>
            <a:ext cx="2951006" cy="497365"/>
          </a:xfrm>
          <a:prstGeom prst="rect">
            <a:avLst/>
          </a:prstGeom>
        </p:spPr>
        <p:txBody>
          <a:bodyPr vert="horz" lIns="91568" tIns="45784" rIns="91568" bIns="45784"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6192" y="9441972"/>
            <a:ext cx="2951006" cy="497365"/>
          </a:xfrm>
          <a:prstGeom prst="rect">
            <a:avLst/>
          </a:prstGeom>
        </p:spPr>
        <p:txBody>
          <a:bodyPr vert="horz" lIns="91568" tIns="45784" rIns="91568" bIns="45784" rtlCol="0" anchor="b"/>
          <a:lstStyle>
            <a:lvl1pPr algn="r" fontAlgn="auto">
              <a:spcBef>
                <a:spcPts val="0"/>
              </a:spcBef>
              <a:spcAft>
                <a:spcPts val="0"/>
              </a:spcAft>
              <a:defRPr sz="1200">
                <a:latin typeface="+mn-lt"/>
                <a:cs typeface="+mn-cs"/>
              </a:defRPr>
            </a:lvl1pPr>
          </a:lstStyle>
          <a:p>
            <a:pPr>
              <a:defRPr/>
            </a:pPr>
            <a:fld id="{922D6643-A38D-4BF2-8E3E-C0F638FB5605}" type="slidenum">
              <a:rPr lang="en-GB"/>
              <a:pPr>
                <a:defRPr/>
              </a:pPr>
              <a:t>‹#›</a:t>
            </a:fld>
            <a:endParaRPr lang="en-GB"/>
          </a:p>
        </p:txBody>
      </p:sp>
    </p:spTree>
    <p:extLst>
      <p:ext uri="{BB962C8B-B14F-4D97-AF65-F5344CB8AC3E}">
        <p14:creationId xmlns:p14="http://schemas.microsoft.com/office/powerpoint/2010/main" val="703915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7365"/>
          </a:xfrm>
          <a:prstGeom prst="rect">
            <a:avLst/>
          </a:prstGeom>
        </p:spPr>
        <p:txBody>
          <a:bodyPr vert="horz" lIns="91568" tIns="45784" rIns="91568" bIns="45784"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6192" y="0"/>
            <a:ext cx="2951006" cy="497365"/>
          </a:xfrm>
          <a:prstGeom prst="rect">
            <a:avLst/>
          </a:prstGeom>
        </p:spPr>
        <p:txBody>
          <a:bodyPr vert="horz" lIns="91568" tIns="45784" rIns="91568" bIns="45784" rtlCol="0"/>
          <a:lstStyle>
            <a:lvl1pPr algn="r" fontAlgn="auto">
              <a:spcBef>
                <a:spcPts val="0"/>
              </a:spcBef>
              <a:spcAft>
                <a:spcPts val="0"/>
              </a:spcAft>
              <a:defRPr sz="1200">
                <a:latin typeface="+mn-lt"/>
                <a:cs typeface="+mn-cs"/>
              </a:defRPr>
            </a:lvl1pPr>
          </a:lstStyle>
          <a:p>
            <a:pPr>
              <a:defRPr/>
            </a:pPr>
            <a:fld id="{6EE96CD1-1C15-4FEE-B1F0-0865FDB571E4}" type="datetimeFigureOut">
              <a:rPr lang="en-GB"/>
              <a:pPr>
                <a:defRPr/>
              </a:pPr>
              <a:t>04/05/2020</a:t>
            </a:fld>
            <a:endParaRPr lang="en-GB"/>
          </a:p>
        </p:txBody>
      </p:sp>
      <p:sp>
        <p:nvSpPr>
          <p:cNvPr id="4" name="Slide Image Placeholder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1568" tIns="45784" rIns="91568" bIns="45784" rtlCol="0" anchor="ctr"/>
          <a:lstStyle/>
          <a:p>
            <a:pPr lvl="0"/>
            <a:endParaRPr lang="en-GB" noProof="0"/>
          </a:p>
        </p:txBody>
      </p:sp>
      <p:sp>
        <p:nvSpPr>
          <p:cNvPr id="5" name="Notes Placeholder 4"/>
          <p:cNvSpPr>
            <a:spLocks noGrp="1"/>
          </p:cNvSpPr>
          <p:nvPr>
            <p:ph type="body" sz="quarter" idx="3"/>
          </p:nvPr>
        </p:nvSpPr>
        <p:spPr>
          <a:xfrm>
            <a:off x="680879" y="4722575"/>
            <a:ext cx="5447030" cy="4473099"/>
          </a:xfrm>
          <a:prstGeom prst="rect">
            <a:avLst/>
          </a:prstGeom>
        </p:spPr>
        <p:txBody>
          <a:bodyPr vert="horz" lIns="91568" tIns="45784" rIns="91568" bIns="4578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41972"/>
            <a:ext cx="2951006" cy="497365"/>
          </a:xfrm>
          <a:prstGeom prst="rect">
            <a:avLst/>
          </a:prstGeom>
        </p:spPr>
        <p:txBody>
          <a:bodyPr vert="horz" lIns="91568" tIns="45784" rIns="91568" bIns="45784"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6192" y="9441972"/>
            <a:ext cx="2951006" cy="497365"/>
          </a:xfrm>
          <a:prstGeom prst="rect">
            <a:avLst/>
          </a:prstGeom>
        </p:spPr>
        <p:txBody>
          <a:bodyPr vert="horz" lIns="91568" tIns="45784" rIns="91568" bIns="45784" rtlCol="0" anchor="b"/>
          <a:lstStyle>
            <a:lvl1pPr algn="r" fontAlgn="auto">
              <a:spcBef>
                <a:spcPts val="0"/>
              </a:spcBef>
              <a:spcAft>
                <a:spcPts val="0"/>
              </a:spcAft>
              <a:defRPr sz="1200">
                <a:latin typeface="+mn-lt"/>
                <a:cs typeface="+mn-cs"/>
              </a:defRPr>
            </a:lvl1pPr>
          </a:lstStyle>
          <a:p>
            <a:pPr>
              <a:defRPr/>
            </a:pPr>
            <a:fld id="{112FE401-059F-43B9-9360-1D61B7F4EA1F}" type="slidenum">
              <a:rPr lang="en-GB"/>
              <a:pPr>
                <a:defRPr/>
              </a:pPr>
              <a:t>‹#›</a:t>
            </a:fld>
            <a:endParaRPr lang="en-GB"/>
          </a:p>
        </p:txBody>
      </p:sp>
    </p:spTree>
    <p:extLst>
      <p:ext uri="{BB962C8B-B14F-4D97-AF65-F5344CB8AC3E}">
        <p14:creationId xmlns:p14="http://schemas.microsoft.com/office/powerpoint/2010/main" val="837943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12FE401-059F-43B9-9360-1D61B7F4EA1F}" type="slidenum">
              <a:rPr lang="en-GB" smtClean="0"/>
              <a:pPr>
                <a:defRPr/>
              </a:pPr>
              <a:t>12</a:t>
            </a:fld>
            <a:endParaRPr lang="en-GB"/>
          </a:p>
        </p:txBody>
      </p:sp>
    </p:spTree>
    <p:extLst>
      <p:ext uri="{BB962C8B-B14F-4D97-AF65-F5344CB8AC3E}">
        <p14:creationId xmlns:p14="http://schemas.microsoft.com/office/powerpoint/2010/main" val="364907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headlines it would be easy to assume that SCRs are about finding members of staff to blame for a tragic death or serious injury to a child.  That’s definitely what the media is looking for.  But for the Board, we want to know what we can learn about the way professionals work together, and if there is anything we can do to help practitioners to keep children safe.</a:t>
            </a:r>
          </a:p>
          <a:p>
            <a:r>
              <a:rPr lang="en-GB" dirty="0"/>
              <a:t>SCRs are not criminal investigations, but often run alongside criminal investigations and/or care proceedings.  They do not recommend disciplinary action.  Agencies are pretty open about internal problems with IT systems, caseloads, supervision </a:t>
            </a:r>
          </a:p>
          <a:p>
            <a:endParaRPr lang="en-GB" dirty="0"/>
          </a:p>
        </p:txBody>
      </p:sp>
      <p:sp>
        <p:nvSpPr>
          <p:cNvPr id="4" name="Slide Number Placeholder 3"/>
          <p:cNvSpPr>
            <a:spLocks noGrp="1"/>
          </p:cNvSpPr>
          <p:nvPr>
            <p:ph type="sldNum" sz="quarter" idx="10"/>
          </p:nvPr>
        </p:nvSpPr>
        <p:spPr/>
        <p:txBody>
          <a:bodyPr/>
          <a:lstStyle/>
          <a:p>
            <a:pPr>
              <a:defRPr/>
            </a:pPr>
            <a:fld id="{112FE401-059F-43B9-9360-1D61B7F4EA1F}" type="slidenum">
              <a:rPr lang="en-GB" smtClean="0"/>
              <a:pPr>
                <a:defRPr/>
              </a:pPr>
              <a:t>13</a:t>
            </a:fld>
            <a:endParaRPr lang="en-GB"/>
          </a:p>
        </p:txBody>
      </p:sp>
    </p:spTree>
    <p:extLst>
      <p:ext uri="{BB962C8B-B14F-4D97-AF65-F5344CB8AC3E}">
        <p14:creationId xmlns:p14="http://schemas.microsoft.com/office/powerpoint/2010/main" val="51096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12FE401-059F-43B9-9360-1D61B7F4EA1F}" type="slidenum">
              <a:rPr lang="en-GB" smtClean="0"/>
              <a:pPr>
                <a:defRPr/>
              </a:pPr>
              <a:t>15</a:t>
            </a:fld>
            <a:endParaRPr lang="en-GB"/>
          </a:p>
        </p:txBody>
      </p:sp>
    </p:spTree>
    <p:extLst>
      <p:ext uri="{BB962C8B-B14F-4D97-AF65-F5344CB8AC3E}">
        <p14:creationId xmlns:p14="http://schemas.microsoft.com/office/powerpoint/2010/main" val="112164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dirty="0"/>
          </a:p>
          <a:p>
            <a:pPr eaLnBrk="1" hangingPunct="1">
              <a:spcBef>
                <a:spcPct val="0"/>
              </a:spcBef>
            </a:pPr>
            <a:r>
              <a:rPr lang="en-GB" altLang="en-US" b="1" dirty="0"/>
              <a:t>Infant death matters because..</a:t>
            </a:r>
          </a:p>
          <a:p>
            <a:pPr eaLnBrk="1" hangingPunct="1">
              <a:spcBef>
                <a:spcPct val="0"/>
              </a:spcBef>
            </a:pPr>
            <a:r>
              <a:rPr lang="en-GB" altLang="en-US" dirty="0"/>
              <a:t>… the family tragedies that the rates represent, </a:t>
            </a:r>
          </a:p>
          <a:p>
            <a:pPr eaLnBrk="1" hangingPunct="1">
              <a:spcBef>
                <a:spcPct val="0"/>
              </a:spcBef>
            </a:pPr>
            <a:r>
              <a:rPr lang="en-GB" altLang="en-US" dirty="0"/>
              <a:t>… the fact that it is an indicator of wider public health, </a:t>
            </a:r>
          </a:p>
          <a:p>
            <a:pPr eaLnBrk="1" hangingPunct="1">
              <a:spcBef>
                <a:spcPct val="0"/>
              </a:spcBef>
            </a:pPr>
            <a:r>
              <a:rPr lang="en-GB" altLang="en-US" dirty="0"/>
              <a:t>… the influence it has on life expectancy rates</a:t>
            </a:r>
          </a:p>
          <a:p>
            <a:pPr eaLnBrk="1" hangingPunct="1">
              <a:spcBef>
                <a:spcPct val="0"/>
              </a:spcBef>
            </a:pPr>
            <a:r>
              <a:rPr lang="en-GB" altLang="en-US" dirty="0"/>
              <a:t>… the inequalities that it exposes, because deprived communities (including income deprived and </a:t>
            </a:r>
            <a:r>
              <a:rPr lang="en-GB" altLang="en-US" dirty="0" err="1"/>
              <a:t>pakistani</a:t>
            </a:r>
            <a:r>
              <a:rPr lang="en-GB" altLang="en-US" dirty="0"/>
              <a:t> heritage people) are disproportionately affected</a:t>
            </a:r>
          </a:p>
          <a:p>
            <a:pPr eaLnBrk="1" hangingPunct="1">
              <a:spcBef>
                <a:spcPct val="0"/>
              </a:spcBef>
            </a:pPr>
            <a:endParaRPr lang="en-GB" altLang="en-US" dirty="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D55D4F-BF78-469F-B383-E8DB46939021}" type="slidenum">
              <a:rPr lang="en-GB" altLang="en-US" smtClean="0">
                <a:latin typeface="Arial" charset="0"/>
                <a:cs typeface="Arial" charset="0"/>
              </a:rPr>
              <a:pPr fontAlgn="base">
                <a:spcBef>
                  <a:spcPct val="0"/>
                </a:spcBef>
                <a:spcAft>
                  <a:spcPct val="0"/>
                </a:spcAft>
              </a:pPr>
              <a:t>17</a:t>
            </a:fld>
            <a:endParaRPr lang="en-GB" altLang="en-US">
              <a:latin typeface="Arial" charset="0"/>
              <a:cs typeface="Arial" charset="0"/>
            </a:endParaRPr>
          </a:p>
        </p:txBody>
      </p:sp>
    </p:spTree>
    <p:extLst>
      <p:ext uri="{BB962C8B-B14F-4D97-AF65-F5344CB8AC3E}">
        <p14:creationId xmlns:p14="http://schemas.microsoft.com/office/powerpoint/2010/main" val="378727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t>This information</a:t>
            </a:r>
            <a:r>
              <a:rPr lang="en-GB" baseline="0" dirty="0"/>
              <a:t> comes from an audit and analysis of almost 300 infant deaths in Kirklees up to 2012</a:t>
            </a:r>
            <a:endParaRPr lang="en-GB" dirty="0"/>
          </a:p>
          <a:p>
            <a:pPr marL="230683" indent="-230683" eaLnBrk="1" hangingPunct="1">
              <a:buFontTx/>
              <a:buAutoNum type="alphaLcParenR"/>
            </a:pPr>
            <a:endParaRPr lang="en-GB" dirty="0"/>
          </a:p>
          <a:p>
            <a:pPr marL="230683" indent="-230683" eaLnBrk="1" hangingPunct="1">
              <a:buFontTx/>
              <a:buAutoNum type="alphaLcParenR"/>
            </a:pPr>
            <a:endParaRPr lang="en-GB" dirty="0"/>
          </a:p>
          <a:p>
            <a:pPr marL="230683" indent="-230683" eaLnBrk="1" hangingPunct="1">
              <a:buFontTx/>
              <a:buAutoNum type="alphaLcParenR"/>
            </a:pPr>
            <a:r>
              <a:rPr lang="en-GB" dirty="0"/>
              <a:t>Pakistani heritage families are over represented in infant death figures. They are both more likely to be affected by poverty, and to practice marriage within the extended family, where</a:t>
            </a:r>
            <a:r>
              <a:rPr lang="en-GB" baseline="0" dirty="0"/>
              <a:t> shared genes can have an impact on congenital chromosomal anomalies – a small number of which are life limiting. </a:t>
            </a:r>
          </a:p>
          <a:p>
            <a:pPr marL="230683" indent="-230683" eaLnBrk="1" hangingPunct="1">
              <a:buFontTx/>
              <a:buAutoNum type="alphaLcParenR"/>
            </a:pPr>
            <a:r>
              <a:rPr lang="en-GB" baseline="0" dirty="0"/>
              <a:t>Prematurity and low birth weight are associated with underdevelopment and a range of health issues that may affect babies’ capacity to survive and thrive.</a:t>
            </a:r>
          </a:p>
          <a:p>
            <a:pPr marL="230683" indent="-230683" eaLnBrk="1" hangingPunct="1">
              <a:buFontTx/>
              <a:buAutoNum type="alphaLcParenR"/>
            </a:pPr>
            <a:r>
              <a:rPr lang="en-GB" baseline="0" dirty="0"/>
              <a:t>Boys are more affected by infant death in part because there are some life limiting congenital anomalies that only affect boys, not girls.</a:t>
            </a:r>
          </a:p>
          <a:p>
            <a:pPr marL="230683" indent="-230683" eaLnBrk="1" hangingPunct="1">
              <a:buFontTx/>
              <a:buAutoNum type="alphaLcParenR"/>
            </a:pPr>
            <a:r>
              <a:rPr lang="en-GB" dirty="0"/>
              <a:t>Rates of early access and booking into maternity services are improving. Early access is important to get advice, change aspects of lifestyle, and to access screening </a:t>
            </a:r>
          </a:p>
          <a:p>
            <a:pPr marL="230683" indent="-230683" eaLnBrk="1" hangingPunct="1">
              <a:buFontTx/>
              <a:buAutoNum type="alphaLcParenR"/>
            </a:pPr>
            <a:r>
              <a:rPr lang="en-GB" dirty="0"/>
              <a:t>Screening </a:t>
            </a:r>
            <a:r>
              <a:rPr lang="en-GB" dirty="0" err="1"/>
              <a:t>esp</a:t>
            </a:r>
            <a:r>
              <a:rPr lang="en-GB" dirty="0"/>
              <a:t> important for everyone, and especially relevant</a:t>
            </a:r>
            <a:r>
              <a:rPr lang="en-GB" baseline="0" dirty="0"/>
              <a:t> if parents are related outside their marital relationship (such as cousins).</a:t>
            </a:r>
            <a:r>
              <a:rPr lang="en-GB" dirty="0"/>
              <a:t> People can access genetic counselling services before and after conception – access is via GPs.</a:t>
            </a:r>
          </a:p>
          <a:p>
            <a:pPr marL="230683" indent="-230683" eaLnBrk="1" hangingPunct="1">
              <a:buFontTx/>
              <a:buAutoNum type="alphaLcParenR"/>
            </a:pPr>
            <a:r>
              <a:rPr lang="en-GB" dirty="0"/>
              <a:t>Smoking affects development, birthweight, respiration etc. Smokers are more likely to have early, low-weight babies</a:t>
            </a:r>
          </a:p>
          <a:p>
            <a:pPr marL="230683" indent="-230683" eaLnBrk="1" hangingPunct="1">
              <a:buFontTx/>
              <a:buAutoNum type="alphaLcParenR"/>
            </a:pPr>
            <a:r>
              <a:rPr lang="en-GB" dirty="0"/>
              <a:t>Like elsewhere, we have growing rates of obesity –and poor nutrition (empty calories) is significant. Healthy Start / supplements are available</a:t>
            </a:r>
            <a:r>
              <a:rPr lang="en-GB" baseline="0" dirty="0"/>
              <a:t> to many women.</a:t>
            </a:r>
            <a:endParaRPr lang="en-GB" dirty="0"/>
          </a:p>
          <a:p>
            <a:pPr marL="230683" indent="-230683" eaLnBrk="1" hangingPunct="1">
              <a:buFontTx/>
              <a:buAutoNum type="alphaLcParenR"/>
            </a:pPr>
            <a:r>
              <a:rPr lang="en-GB" dirty="0"/>
              <a:t>Simply, poor children are more likely to be affected – and poverty affects many aspects of health and health inequalities.</a:t>
            </a:r>
          </a:p>
          <a:p>
            <a:pPr marL="230683" indent="-230683" eaLnBrk="1" hangingPunct="1">
              <a:buFontTx/>
              <a:buAutoNum type="alphaLcParenR"/>
            </a:pPr>
            <a:r>
              <a:rPr lang="en-GB" dirty="0"/>
              <a:t>21% of mums in the Kirklees sample (at least) were in </a:t>
            </a:r>
            <a:r>
              <a:rPr lang="en-GB" dirty="0" err="1"/>
              <a:t>consanguinous</a:t>
            </a:r>
            <a:r>
              <a:rPr lang="en-GB" dirty="0"/>
              <a:t> relationships (‘’cousin marriage’’)</a:t>
            </a:r>
          </a:p>
          <a:p>
            <a:endParaRPr lang="en-GB" dirty="0"/>
          </a:p>
        </p:txBody>
      </p:sp>
      <p:sp>
        <p:nvSpPr>
          <p:cNvPr id="4" name="Slide Number Placeholder 3"/>
          <p:cNvSpPr>
            <a:spLocks noGrp="1"/>
          </p:cNvSpPr>
          <p:nvPr>
            <p:ph type="sldNum" sz="quarter" idx="10"/>
          </p:nvPr>
        </p:nvSpPr>
        <p:spPr/>
        <p:txBody>
          <a:bodyPr/>
          <a:lstStyle/>
          <a:p>
            <a:pPr>
              <a:defRPr/>
            </a:pPr>
            <a:fld id="{112FE401-059F-43B9-9360-1D61B7F4EA1F}" type="slidenum">
              <a:rPr lang="en-GB" smtClean="0"/>
              <a:pPr>
                <a:defRPr/>
              </a:pPr>
              <a:t>18</a:t>
            </a:fld>
            <a:endParaRPr lang="en-GB"/>
          </a:p>
        </p:txBody>
      </p:sp>
    </p:spTree>
    <p:extLst>
      <p:ext uri="{BB962C8B-B14F-4D97-AF65-F5344CB8AC3E}">
        <p14:creationId xmlns:p14="http://schemas.microsoft.com/office/powerpoint/2010/main" val="581945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B332BC-B03A-4317-942A-28E4E616D580}" type="slidenum">
              <a:rPr lang="en-GB" altLang="en-US" smtClean="0">
                <a:latin typeface="Arial" charset="0"/>
                <a:cs typeface="Arial" charset="0"/>
              </a:rPr>
              <a:pPr fontAlgn="base">
                <a:spcBef>
                  <a:spcPct val="0"/>
                </a:spcBef>
                <a:spcAft>
                  <a:spcPct val="0"/>
                </a:spcAft>
              </a:pPr>
              <a:t>19</a:t>
            </a:fld>
            <a:endParaRPr lang="en-GB" altLang="en-US">
              <a:latin typeface="Arial" charset="0"/>
              <a:cs typeface="Arial" charset="0"/>
            </a:endParaRPr>
          </a:p>
        </p:txBody>
      </p:sp>
      <p:sp>
        <p:nvSpPr>
          <p:cNvPr id="43010" name="Rectangle 7"/>
          <p:cNvSpPr txBox="1">
            <a:spLocks noGrp="1" noChangeArrowheads="1"/>
          </p:cNvSpPr>
          <p:nvPr/>
        </p:nvSpPr>
        <p:spPr bwMode="auto">
          <a:xfrm>
            <a:off x="3857784" y="9443561"/>
            <a:ext cx="2949414" cy="495775"/>
          </a:xfrm>
          <a:prstGeom prst="rect">
            <a:avLst/>
          </a:prstGeom>
          <a:noFill/>
          <a:ln w="9525">
            <a:noFill/>
            <a:miter lim="800000"/>
            <a:headEnd/>
            <a:tailEnd/>
          </a:ln>
        </p:spPr>
        <p:txBody>
          <a:bodyPr lIns="90770" tIns="45384" rIns="90770" bIns="45384" anchor="b"/>
          <a:lstStyle/>
          <a:p>
            <a:pPr algn="r" defTabSz="907732"/>
            <a:fld id="{1680E101-BDD1-4B32-A6E4-5D633966E535}" type="slidenum">
              <a:rPr lang="en-GB" altLang="en-US" sz="1200"/>
              <a:pPr algn="r" defTabSz="907732"/>
              <a:t>19</a:t>
            </a:fld>
            <a:endParaRPr lang="en-GB" altLang="en-US" sz="1200"/>
          </a:p>
        </p:txBody>
      </p:sp>
      <p:sp>
        <p:nvSpPr>
          <p:cNvPr id="43011" name="Rectangle 2"/>
          <p:cNvSpPr>
            <a:spLocks noGrp="1" noRot="1" noChangeAspect="1" noChangeArrowheads="1" noTextEdit="1"/>
          </p:cNvSpPr>
          <p:nvPr>
            <p:ph type="sldImg"/>
          </p:nvPr>
        </p:nvSpPr>
        <p:spPr bwMode="auto">
          <a:xfrm>
            <a:off x="917575" y="744538"/>
            <a:ext cx="4975225" cy="3730625"/>
          </a:xfrm>
          <a:noFill/>
          <a:ln>
            <a:solidFill>
              <a:srgbClr val="000000"/>
            </a:solidFill>
            <a:miter lim="800000"/>
            <a:headEnd/>
            <a:tailEnd/>
          </a:ln>
        </p:spPr>
      </p:sp>
      <p:sp>
        <p:nvSpPr>
          <p:cNvPr id="43012" name="Rectangle 3"/>
          <p:cNvSpPr>
            <a:spLocks noGrp="1" noChangeArrowheads="1"/>
          </p:cNvSpPr>
          <p:nvPr>
            <p:ph type="body" idx="1"/>
          </p:nvPr>
        </p:nvSpPr>
        <p:spPr bwMode="auto">
          <a:xfrm>
            <a:off x="680879" y="4720987"/>
            <a:ext cx="5447030" cy="4474687"/>
          </a:xfrm>
          <a:noFill/>
        </p:spPr>
        <p:txBody>
          <a:bodyPr wrap="square" lIns="90770" tIns="45384" rIns="90770" bIns="45384" numCol="1" anchor="t" anchorCtr="0" compatLnSpc="1">
            <a:prstTxWarp prst="textNoShape">
              <a:avLst/>
            </a:prstTxWarp>
          </a:bodyPr>
          <a:lstStyle/>
          <a:p>
            <a:pPr eaLnBrk="1" hangingPunct="1">
              <a:spcBef>
                <a:spcPct val="0"/>
              </a:spcBef>
            </a:pPr>
            <a:r>
              <a:rPr lang="en-GB" altLang="en-US" b="1"/>
              <a:t>Slide 10: Factors contributing to childhood deaths </a:t>
            </a:r>
          </a:p>
          <a:p>
            <a:pPr eaLnBrk="1" hangingPunct="1">
              <a:spcBef>
                <a:spcPct val="0"/>
              </a:spcBef>
            </a:pPr>
            <a:r>
              <a:rPr lang="en-GB" altLang="en-US"/>
              <a:t>Extending the triangle of assessment to a “diamond of assessment”, We will use this framework, considering four domains:</a:t>
            </a:r>
          </a:p>
          <a:p>
            <a:pPr eaLnBrk="1" hangingPunct="1">
              <a:spcBef>
                <a:spcPct val="0"/>
              </a:spcBef>
            </a:pPr>
            <a:r>
              <a:rPr lang="en-GB" altLang="en-US"/>
              <a:t>Factors intrinsic to the child</a:t>
            </a:r>
          </a:p>
          <a:p>
            <a:pPr eaLnBrk="1" hangingPunct="1">
              <a:spcBef>
                <a:spcPct val="0"/>
              </a:spcBef>
            </a:pPr>
            <a:r>
              <a:rPr lang="en-GB" altLang="en-US"/>
              <a:t>Factors in relation to the parents/primary carers and their capacity to meet the child’s needs</a:t>
            </a:r>
          </a:p>
          <a:p>
            <a:pPr eaLnBrk="1" hangingPunct="1">
              <a:spcBef>
                <a:spcPct val="0"/>
              </a:spcBef>
            </a:pPr>
            <a:r>
              <a:rPr lang="en-GB" altLang="en-US"/>
              <a:t>Factors in the wider family and environment</a:t>
            </a:r>
          </a:p>
          <a:p>
            <a:pPr eaLnBrk="1" hangingPunct="1">
              <a:spcBef>
                <a:spcPct val="0"/>
              </a:spcBef>
            </a:pPr>
            <a:r>
              <a:rPr lang="en-GB" altLang="en-US"/>
              <a:t>Factors around service provision and need, including medical care</a:t>
            </a:r>
          </a:p>
          <a:p>
            <a:pPr eaLnBrk="1" hangingPunct="1">
              <a:spcBef>
                <a:spcPct val="0"/>
              </a:spcBef>
            </a:pPr>
            <a:endParaRPr lang="en-GB" altLang="en-US"/>
          </a:p>
          <a:p>
            <a:pPr eaLnBrk="1" hangingPunct="1">
              <a:spcBef>
                <a:spcPct val="0"/>
              </a:spcBef>
            </a:pPr>
            <a:r>
              <a:rPr lang="en-GB" altLang="en-US"/>
              <a:t>For each we determine different levels of influence for any identified factors:</a:t>
            </a:r>
          </a:p>
          <a:p>
            <a:pPr eaLnBrk="1" hangingPunct="1">
              <a:spcBef>
                <a:spcPct val="0"/>
              </a:spcBef>
            </a:pPr>
            <a:r>
              <a:rPr lang="en-GB" altLang="en-US"/>
              <a:t>0 – Information not available</a:t>
            </a:r>
          </a:p>
          <a:p>
            <a:pPr eaLnBrk="1" hangingPunct="1">
              <a:spcBef>
                <a:spcPct val="0"/>
              </a:spcBef>
            </a:pPr>
            <a:r>
              <a:rPr lang="en-GB" altLang="en-US"/>
              <a:t>1 – No factors identified or factors identified that are unlikely to have contributed in any way to the death</a:t>
            </a:r>
          </a:p>
          <a:p>
            <a:pPr eaLnBrk="1" hangingPunct="1">
              <a:spcBef>
                <a:spcPct val="0"/>
              </a:spcBef>
            </a:pPr>
            <a:r>
              <a:rPr lang="en-GB" altLang="en-US"/>
              <a:t>2 – Factors identified that may have contributed to vulnerability, ill-health or death</a:t>
            </a:r>
          </a:p>
          <a:p>
            <a:pPr eaLnBrk="1" hangingPunct="1">
              <a:spcBef>
                <a:spcPct val="0"/>
              </a:spcBef>
            </a:pPr>
            <a:r>
              <a:rPr lang="en-GB" altLang="en-US"/>
              <a:t>3 – Factors identified that provide a complete and sufficient explanation for the death</a:t>
            </a:r>
          </a:p>
          <a:p>
            <a:pPr eaLnBrk="1" hangingPunct="1">
              <a:spcBef>
                <a:spcPct val="0"/>
              </a:spcBef>
            </a:pPr>
            <a:endParaRPr lang="en-GB" altLang="en-US"/>
          </a:p>
          <a:p>
            <a:pPr eaLnBrk="1" hangingPunct="1">
              <a:spcBef>
                <a:spcPct val="0"/>
              </a:spcBef>
            </a:pPr>
            <a:endParaRPr lang="en-GB" altLang="en-US"/>
          </a:p>
        </p:txBody>
      </p:sp>
    </p:spTree>
    <p:extLst>
      <p:ext uri="{BB962C8B-B14F-4D97-AF65-F5344CB8AC3E}">
        <p14:creationId xmlns:p14="http://schemas.microsoft.com/office/powerpoint/2010/main" val="3211622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en-US" dirty="0"/>
              <a:t>This slide shows is that almost the same % of babies died</a:t>
            </a:r>
            <a:r>
              <a:rPr lang="en-GB" altLang="en-US" baseline="0" dirty="0"/>
              <a:t> because of prematurity as because of a congenital anomaly. However, white babies’ deaths are much more likely to be because of prematurity, and Pakistani heritage babies are much more likely to die because of a congenital anomaly.</a:t>
            </a:r>
            <a:endParaRPr lang="en-GB" altLang="en-US" dirty="0"/>
          </a:p>
          <a:p>
            <a:pPr eaLnBrk="1" hangingPunct="1">
              <a:spcBef>
                <a:spcPct val="0"/>
              </a:spcBef>
            </a:pPr>
            <a:endParaRPr lang="en-GB" altLang="en-US" dirty="0"/>
          </a:p>
          <a:p>
            <a:pPr eaLnBrk="1" hangingPunct="1">
              <a:spcBef>
                <a:spcPct val="0"/>
              </a:spcBef>
            </a:pPr>
            <a:r>
              <a:rPr lang="en-GB" altLang="en-US" dirty="0"/>
              <a:t>… note the cross – over between categories – babies</a:t>
            </a:r>
            <a:r>
              <a:rPr lang="en-GB" altLang="en-US" baseline="0" dirty="0"/>
              <a:t> with congenital anomalies are more likely to be born pre-term. </a:t>
            </a:r>
            <a:endParaRPr lang="en-GB" altLang="en-US" dirty="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479258-A723-4B35-BCAE-00694B075CFE}" type="slidenum">
              <a:rPr lang="en-GB" altLang="en-US" smtClean="0">
                <a:latin typeface="Arial" charset="0"/>
                <a:cs typeface="Arial" charset="0"/>
              </a:rPr>
              <a:pPr fontAlgn="base">
                <a:spcBef>
                  <a:spcPct val="0"/>
                </a:spcBef>
                <a:spcAft>
                  <a:spcPct val="0"/>
                </a:spcAft>
              </a:pPr>
              <a:t>20</a:t>
            </a:fld>
            <a:endParaRPr lang="en-GB" altLang="en-US">
              <a:latin typeface="Arial" charset="0"/>
              <a:cs typeface="Arial" charset="0"/>
            </a:endParaRPr>
          </a:p>
        </p:txBody>
      </p:sp>
    </p:spTree>
    <p:extLst>
      <p:ext uri="{BB962C8B-B14F-4D97-AF65-F5344CB8AC3E}">
        <p14:creationId xmlns:p14="http://schemas.microsoft.com/office/powerpoint/2010/main" val="22826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683" indent="-230683" eaLnBrk="1" hangingPunct="1">
              <a:buFontTx/>
              <a:buAutoNum type="arabicParenR"/>
            </a:pPr>
            <a:r>
              <a:rPr lang="en-GB" dirty="0"/>
              <a:t>smoking, nutrition, alcohol, exercise </a:t>
            </a:r>
            <a:r>
              <a:rPr lang="en-GB" dirty="0" err="1"/>
              <a:t>etc</a:t>
            </a:r>
            <a:r>
              <a:rPr lang="en-GB" dirty="0"/>
              <a:t>  -these matter for everyone, but are especially relevant to women who become pregnant.</a:t>
            </a:r>
          </a:p>
          <a:p>
            <a:pPr marL="230683" indent="-230683" eaLnBrk="1" hangingPunct="1">
              <a:buFontTx/>
              <a:buAutoNum type="arabicParenR"/>
            </a:pPr>
            <a:r>
              <a:rPr lang="en-GB" dirty="0"/>
              <a:t>Vulnerable groups - Pakistani heritage women; poor women, women in </a:t>
            </a:r>
            <a:r>
              <a:rPr lang="en-GB" dirty="0" err="1"/>
              <a:t>consanguinous</a:t>
            </a:r>
            <a:r>
              <a:rPr lang="en-GB" dirty="0"/>
              <a:t> relationships; obesity, smokers, diabetics</a:t>
            </a:r>
          </a:p>
          <a:p>
            <a:pPr marL="230683" indent="-230683" eaLnBrk="1" hangingPunct="1">
              <a:buFontTx/>
              <a:buAutoNum type="arabicParenR"/>
            </a:pPr>
            <a:r>
              <a:rPr lang="en-GB" dirty="0"/>
              <a:t>Informing and encouraging women to access services is important - </a:t>
            </a:r>
            <a:r>
              <a:rPr lang="en-GB" dirty="0" err="1"/>
              <a:t>Esp</a:t>
            </a:r>
            <a:r>
              <a:rPr lang="en-GB" dirty="0"/>
              <a:t> early booking for maternity care; genetic counselling &amp; screening, &amp; diabetes management</a:t>
            </a:r>
          </a:p>
          <a:p>
            <a:pPr marL="230683" indent="-230683" eaLnBrk="1" hangingPunct="1">
              <a:buFontTx/>
              <a:buAutoNum type="arabicParenR"/>
            </a:pPr>
            <a:r>
              <a:rPr lang="en-GB" dirty="0"/>
              <a:t>Still have an issue of missing data about babies and families affected. Play your part…. Good</a:t>
            </a:r>
            <a:r>
              <a:rPr lang="en-GB" baseline="0" dirty="0"/>
              <a:t> data and information h</a:t>
            </a:r>
            <a:r>
              <a:rPr lang="en-GB" dirty="0"/>
              <a:t>elps to identify trends and new areas to focus preventative work on, and changes to make to services</a:t>
            </a:r>
          </a:p>
          <a:p>
            <a:endParaRPr lang="en-GB" dirty="0"/>
          </a:p>
        </p:txBody>
      </p:sp>
      <p:sp>
        <p:nvSpPr>
          <p:cNvPr id="4" name="Slide Number Placeholder 3"/>
          <p:cNvSpPr>
            <a:spLocks noGrp="1"/>
          </p:cNvSpPr>
          <p:nvPr>
            <p:ph type="sldNum" sz="quarter" idx="10"/>
          </p:nvPr>
        </p:nvSpPr>
        <p:spPr/>
        <p:txBody>
          <a:bodyPr/>
          <a:lstStyle/>
          <a:p>
            <a:pPr>
              <a:defRPr/>
            </a:pPr>
            <a:fld id="{112FE401-059F-43B9-9360-1D61B7F4EA1F}" type="slidenum">
              <a:rPr lang="en-GB" smtClean="0"/>
              <a:pPr>
                <a:defRPr/>
              </a:pPr>
              <a:t>21</a:t>
            </a:fld>
            <a:endParaRPr lang="en-GB"/>
          </a:p>
        </p:txBody>
      </p:sp>
    </p:spTree>
    <p:extLst>
      <p:ext uri="{BB962C8B-B14F-4D97-AF65-F5344CB8AC3E}">
        <p14:creationId xmlns:p14="http://schemas.microsoft.com/office/powerpoint/2010/main" val="285104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9F4342C3-0ABA-4DBE-B042-1FF510E562E5}" type="datetime1">
              <a:rPr lang="en-GB"/>
              <a:pPr>
                <a:defRPr/>
              </a:pPr>
              <a:t>04/05/2020</a:t>
            </a:fld>
            <a:endParaRPr lang="en-GB"/>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GB"/>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0B40980-BE3C-4DF8-975F-C734EB07D308}"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FC5C054-9449-4620-8758-AA8AD6A59A4D}" type="datetime1">
              <a:rPr lang="en-GB"/>
              <a:pPr>
                <a:defRPr/>
              </a:pPr>
              <a:t>04/05/2020</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EA42E49-9F0F-4E5E-9293-C4CFD7B569D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6A87F24-0867-47B5-BF11-8BC823F3F776}" type="datetime1">
              <a:rPr lang="en-GB"/>
              <a:pPr>
                <a:defRPr/>
              </a:pPr>
              <a:t>04/05/2020</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7E62D154-83C2-4F83-ADBA-815335D2CE4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idx="1"/>
          </p:nvPr>
        </p:nvSpPr>
        <p:spPr>
          <a:xfrm>
            <a:off x="457200" y="1600200"/>
            <a:ext cx="74676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6074A0B-95BB-4FE6-AECD-45084E892FAC}" type="datetime1">
              <a:rPr lang="en-GB"/>
              <a:pPr>
                <a:defRPr/>
              </a:pPr>
              <a:t>04/05/2020</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DE10ECDE-F4E0-430D-A606-E9EE23B0B6D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789751EF-7388-46E0-BBB3-773ED43A12B5}" type="datetime1">
              <a:rPr lang="en-GB"/>
              <a:pPr>
                <a:defRPr/>
              </a:pPr>
              <a:t>04/05/2020</a:t>
            </a:fld>
            <a:endParaRPr lang="en-GB"/>
          </a:p>
        </p:txBody>
      </p:sp>
      <p:sp>
        <p:nvSpPr>
          <p:cNvPr id="5" name="Slide Number Placeholder 8"/>
          <p:cNvSpPr>
            <a:spLocks noGrp="1"/>
          </p:cNvSpPr>
          <p:nvPr>
            <p:ph type="sldNum" sz="quarter" idx="11"/>
          </p:nvPr>
        </p:nvSpPr>
        <p:spPr/>
        <p:txBody>
          <a:bodyPr rtlCol="0"/>
          <a:lstStyle>
            <a:lvl1pPr>
              <a:defRPr/>
            </a:lvl1pPr>
          </a:lstStyle>
          <a:p>
            <a:pPr>
              <a:defRPr/>
            </a:pPr>
            <a:fld id="{828FE620-B691-4932-ABC3-7DF469F158CA}" type="slidenum">
              <a:rPr lang="en-GB"/>
              <a:pPr>
                <a:defRPr/>
              </a:pPr>
              <a:t>‹#›</a:t>
            </a:fld>
            <a:endParaRPr lang="en-GB"/>
          </a:p>
        </p:txBody>
      </p:sp>
      <p:sp>
        <p:nvSpPr>
          <p:cNvPr id="6" name="Footer Placeholder 9"/>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5F540C0-B7C5-4FC5-B2E0-FB14CA283C12}" type="datetime1">
              <a:rPr lang="en-GB"/>
              <a:pPr>
                <a:defRPr/>
              </a:pPr>
              <a:t>04/05/2020</a:t>
            </a:fld>
            <a:endParaRPr lang="en-GB"/>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GB"/>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8AFC3246-2DEA-4CEA-8B2E-829FE0FE095D}"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AF41947-AC15-4F24-9FAD-CD5F2EEA0658}" type="datetime1">
              <a:rPr lang="en-GB"/>
              <a:pPr>
                <a:defRPr/>
              </a:pPr>
              <a:t>04/05/2020</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A5C7F865-1ABF-493B-B503-A62505554D1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4178785D-255A-46B1-9316-5199DA9D6428}" type="datetime1">
              <a:rPr lang="en-GB"/>
              <a:pPr>
                <a:defRPr/>
              </a:pPr>
              <a:t>04/05/2020</a:t>
            </a:fld>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A9F4B26B-8D5F-46D5-B03F-648F544E69F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0FE67E8D-6293-4377-B493-A7AA75D575A4}" type="datetime1">
              <a:rPr lang="en-GB"/>
              <a:pPr>
                <a:defRPr/>
              </a:pPr>
              <a:t>04/05/2020</a:t>
            </a:fld>
            <a:endParaRPr lang="en-GB"/>
          </a:p>
        </p:txBody>
      </p:sp>
      <p:sp>
        <p:nvSpPr>
          <p:cNvPr id="4" name="Slide Number Placeholder 6"/>
          <p:cNvSpPr>
            <a:spLocks noGrp="1"/>
          </p:cNvSpPr>
          <p:nvPr>
            <p:ph type="sldNum" sz="quarter" idx="11"/>
          </p:nvPr>
        </p:nvSpPr>
        <p:spPr/>
        <p:txBody>
          <a:bodyPr rtlCol="0"/>
          <a:lstStyle>
            <a:lvl1pPr>
              <a:defRPr/>
            </a:lvl1pPr>
          </a:lstStyle>
          <a:p>
            <a:pPr>
              <a:defRPr/>
            </a:pPr>
            <a:fld id="{36FDB2BC-6AA2-4AB5-952C-3D58D9891FB0}" type="slidenum">
              <a:rPr lang="en-GB"/>
              <a:pPr>
                <a:defRPr/>
              </a:pPr>
              <a:t>‹#›</a:t>
            </a:fld>
            <a:endParaRPr lang="en-GB"/>
          </a:p>
        </p:txBody>
      </p:sp>
      <p:sp>
        <p:nvSpPr>
          <p:cNvPr id="5" name="Footer Placeholder 7"/>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551D505-9CEC-4C42-80DE-9CF58033D726}" type="datetime1">
              <a:rPr lang="en-GB"/>
              <a:pPr>
                <a:defRPr/>
              </a:pPr>
              <a:t>04/05/2020</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668A2E68-7DD6-4780-B33D-BAA7C60B553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D31C1E44-8C53-41AB-B34A-D5972F298D08}" type="datetime1">
              <a:rPr lang="en-GB"/>
              <a:pPr>
                <a:defRPr/>
              </a:pPr>
              <a:t>04/05/2020</a:t>
            </a:fld>
            <a:endParaRPr lang="en-GB"/>
          </a:p>
        </p:txBody>
      </p:sp>
      <p:sp>
        <p:nvSpPr>
          <p:cNvPr id="13" name="Slide Number Placeholder 21"/>
          <p:cNvSpPr>
            <a:spLocks noGrp="1"/>
          </p:cNvSpPr>
          <p:nvPr>
            <p:ph type="sldNum" sz="quarter" idx="11"/>
          </p:nvPr>
        </p:nvSpPr>
        <p:spPr/>
        <p:txBody>
          <a:bodyPr rtlCol="0"/>
          <a:lstStyle>
            <a:lvl1pPr>
              <a:defRPr/>
            </a:lvl1pPr>
          </a:lstStyle>
          <a:p>
            <a:pPr>
              <a:defRPr/>
            </a:pPr>
            <a:fld id="{15689135-58F2-4AC4-B0F2-24644FD83C7D}" type="slidenum">
              <a:rPr lang="en-GB"/>
              <a:pPr>
                <a:defRPr/>
              </a:pPr>
              <a:t>‹#›</a:t>
            </a:fld>
            <a:endParaRPr lang="en-GB"/>
          </a:p>
        </p:txBody>
      </p:sp>
      <p:sp>
        <p:nvSpPr>
          <p:cNvPr id="14" name="Footer Placeholder 22"/>
          <p:cNvSpPr>
            <a:spLocks noGrp="1"/>
          </p:cNvSpPr>
          <p:nvPr>
            <p:ph type="ftr" sz="quarter" idx="12"/>
          </p:nvPr>
        </p:nvSpPr>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30B6A4B4-8499-458B-B71A-DF6B891C358C}" type="datetime1">
              <a:rPr lang="en-GB"/>
              <a:pPr>
                <a:defRPr/>
              </a:pPr>
              <a:t>04/05/2020</a:t>
            </a:fld>
            <a:endParaRPr lang="en-GB"/>
          </a:p>
        </p:txBody>
      </p:sp>
      <p:sp>
        <p:nvSpPr>
          <p:cNvPr id="13" name="Slide Number Placeholder 17"/>
          <p:cNvSpPr>
            <a:spLocks noGrp="1"/>
          </p:cNvSpPr>
          <p:nvPr>
            <p:ph type="sldNum" sz="quarter" idx="11"/>
          </p:nvPr>
        </p:nvSpPr>
        <p:spPr/>
        <p:txBody>
          <a:bodyPr rtlCol="0"/>
          <a:lstStyle>
            <a:lvl1pPr>
              <a:defRPr/>
            </a:lvl1pPr>
          </a:lstStyle>
          <a:p>
            <a:pPr>
              <a:defRPr/>
            </a:pPr>
            <a:fld id="{84C94DEB-601E-4A07-B1B2-2EB13F8D2D18}" type="slidenum">
              <a:rPr lang="en-GB"/>
              <a:pPr>
                <a:defRPr/>
              </a:pPr>
              <a:t>‹#›</a:t>
            </a:fld>
            <a:endParaRPr lang="en-GB"/>
          </a:p>
        </p:txBody>
      </p:sp>
      <p:sp>
        <p:nvSpPr>
          <p:cNvPr id="14" name="Footer Placeholder 20"/>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32D5AC7F-C6E3-4377-B5F5-4775A3837570}" type="datetime1">
              <a:rPr lang="en-GB"/>
              <a:pPr>
                <a:defRPr/>
              </a:pPr>
              <a:t>04/05/2020</a:t>
            </a:fld>
            <a:endParaRPr lang="en-GB"/>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ambria" pitchFamily="18" charset="0"/>
              </a:defRPr>
            </a:lvl1pPr>
          </a:lstStyle>
          <a:p>
            <a:pPr>
              <a:defRPr/>
            </a:pPr>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16BAD241-9116-4312-8A0E-32B982B3162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27" r:id="rId4"/>
    <p:sldLayoutId id="2147484228" r:id="rId5"/>
    <p:sldLayoutId id="2147484236" r:id="rId6"/>
    <p:sldLayoutId id="2147484229" r:id="rId7"/>
    <p:sldLayoutId id="2147484237" r:id="rId8"/>
    <p:sldLayoutId id="2147484238" r:id="rId9"/>
    <p:sldLayoutId id="2147484230" r:id="rId10"/>
    <p:sldLayoutId id="2147484231" r:id="rId11"/>
    <p:sldLayoutId id="2147484232" r:id="rId12"/>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85AF1D"/>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AE0AC"/>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5D4D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irkleessafeguardingchildren.co.uk/safeguarding-2/safeguarding-processes-and-systems/child-death-review-proc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bwMode="auto">
          <a:xfrm>
            <a:off x="2123728" y="2636912"/>
            <a:ext cx="6172200" cy="1966912"/>
          </a:xfrm>
        </p:spPr>
        <p:txBody>
          <a:bodyPr wrap="square" lIns="91440" tIns="45720" rIns="91440" bIns="45720" numCol="1" anchorCtr="0" compatLnSpc="1">
            <a:prstTxWarp prst="textNoShape">
              <a:avLst/>
            </a:prstTxWarp>
            <a:normAutofit fontScale="90000"/>
          </a:bodyPr>
          <a:lstStyle/>
          <a:p>
            <a:pPr algn="ctr" eaLnBrk="1" hangingPunct="1"/>
            <a:r>
              <a:rPr lang="en-GB" sz="4400" cap="none" dirty="0">
                <a:solidFill>
                  <a:schemeClr val="tx1"/>
                </a:solidFill>
                <a:latin typeface="Arial" panose="020B0604020202020204" pitchFamily="34" charset="0"/>
                <a:cs typeface="Arial" panose="020B0604020202020204" pitchFamily="34" charset="0"/>
              </a:rPr>
              <a:t>LESSONS LEARNED: </a:t>
            </a:r>
            <a:br>
              <a:rPr lang="en-GB" sz="4400" cap="none" dirty="0">
                <a:solidFill>
                  <a:schemeClr val="tx1"/>
                </a:solidFill>
                <a:latin typeface="Arial" panose="020B0604020202020204" pitchFamily="34" charset="0"/>
                <a:cs typeface="Arial" panose="020B0604020202020204" pitchFamily="34" charset="0"/>
              </a:rPr>
            </a:br>
            <a:r>
              <a:rPr lang="en-GB" sz="3600" b="0" cap="none" dirty="0">
                <a:solidFill>
                  <a:schemeClr val="tx1"/>
                </a:solidFill>
                <a:latin typeface="Arial" panose="020B0604020202020204" pitchFamily="34" charset="0"/>
                <a:cs typeface="Arial" panose="020B0604020202020204" pitchFamily="34" charset="0"/>
              </a:rPr>
              <a:t>USING REVIEWS TO PREVENT SERIOUS HARM TO CHILDREN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3888" y="289657"/>
            <a:ext cx="2688729" cy="1052425"/>
          </a:xfrm>
          <a:prstGeom prst="rect">
            <a:avLst/>
          </a:prstGeom>
        </p:spPr>
      </p:pic>
      <p:sp>
        <p:nvSpPr>
          <p:cNvPr id="5" name="Rectangle 4">
            <a:extLst>
              <a:ext uri="{FF2B5EF4-FFF2-40B4-BE49-F238E27FC236}">
                <a16:creationId xmlns:a16="http://schemas.microsoft.com/office/drawing/2014/main" id="{FA2291B2-2CAA-462D-B891-6C33B92EC970}"/>
              </a:ext>
            </a:extLst>
          </p:cNvPr>
          <p:cNvSpPr/>
          <p:nvPr/>
        </p:nvSpPr>
        <p:spPr>
          <a:xfrm>
            <a:off x="-110740" y="6309320"/>
            <a:ext cx="2234468" cy="400110"/>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effectLst/>
                <a:uLnTx/>
                <a:uFillTx/>
                <a:cs typeface="+mn-cs"/>
              </a:rPr>
              <a:t>Copyright Kirklees Safeguarding Children Partnership April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8376" y="1434480"/>
            <a:ext cx="7571184" cy="3989040"/>
          </a:xfrm>
        </p:spPr>
        <p:txBody>
          <a:bodyPr/>
          <a:lstStyle/>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The National panel is responsible for understanding how the system learns the lessons from serious child safeguarding incidents</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Identify and oversee the review of serious child safeguarding cases which, in its view, raise issues that are complex or of national importance </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Maintain oversight of the system of national and local reviews and how effectively they are operating</a:t>
            </a:r>
            <a:endParaRPr lang="en-GB" sz="2000" dirty="0">
              <a:latin typeface="Calibri" pitchFamily="34" charset="0"/>
            </a:endParaRPr>
          </a:p>
          <a:p>
            <a:pPr marL="0" indent="0" eaLnBrk="1" hangingPunct="1">
              <a:lnSpc>
                <a:spcPct val="150000"/>
              </a:lnSpc>
              <a:buClrTx/>
              <a:buNone/>
            </a:pPr>
            <a:endParaRPr lang="en-GB" sz="1000" kern="0" dirty="0">
              <a:solidFill>
                <a:prstClr val="black"/>
              </a:solidFill>
              <a:latin typeface="Arial" charset="0"/>
              <a:cs typeface="Arial" charset="0"/>
            </a:endParaRPr>
          </a:p>
          <a:p>
            <a:pPr marL="0" indent="0" eaLnBrk="1" hangingPunct="1">
              <a:lnSpc>
                <a:spcPct val="150000"/>
              </a:lnSpc>
              <a:buClrTx/>
              <a:buNone/>
            </a:pPr>
            <a:endParaRPr lang="en-GB" sz="1000" kern="0" dirty="0">
              <a:solidFill>
                <a:prstClr val="black"/>
              </a:solidFill>
              <a:latin typeface="Arial" charset="0"/>
              <a:cs typeface="Arial" charset="0"/>
            </a:endParaRPr>
          </a:p>
          <a:p>
            <a:pPr marL="0" indent="0" eaLnBrk="1" hangingPunct="1">
              <a:lnSpc>
                <a:spcPct val="150000"/>
              </a:lnSpc>
              <a:buClrTx/>
              <a:buNone/>
            </a:pPr>
            <a:endParaRPr lang="en-GB" sz="1000" kern="0" dirty="0">
              <a:solidFill>
                <a:prstClr val="black"/>
              </a:solidFill>
              <a:latin typeface="Arial" charset="0"/>
              <a:cs typeface="Arial" charset="0"/>
            </a:endParaRPr>
          </a:p>
          <a:p>
            <a:pPr marL="0" indent="0" eaLnBrk="1" hangingPunct="1">
              <a:lnSpc>
                <a:spcPct val="150000"/>
              </a:lnSpc>
              <a:buClrTx/>
              <a:buNone/>
            </a:pPr>
            <a:r>
              <a:rPr lang="en-GB" sz="1000" kern="0" dirty="0">
                <a:solidFill>
                  <a:prstClr val="black"/>
                </a:solidFill>
                <a:latin typeface="Arial" charset="0"/>
                <a:cs typeface="Arial" charset="0"/>
              </a:rPr>
              <a:t>Copyright Kirklees Safeguarding Children Partnership April 2020</a:t>
            </a:r>
          </a:p>
          <a:p>
            <a:pPr marL="0" indent="0">
              <a:buNone/>
            </a:pPr>
            <a:endParaRPr lang="en-GB" dirty="0"/>
          </a:p>
        </p:txBody>
      </p:sp>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10</a:t>
            </a:fld>
            <a:endParaRPr lang="en-GB"/>
          </a:p>
        </p:txBody>
      </p:sp>
      <p:sp>
        <p:nvSpPr>
          <p:cNvPr id="5" name="TextBox 4">
            <a:extLst>
              <a:ext uri="{FF2B5EF4-FFF2-40B4-BE49-F238E27FC236}">
                <a16:creationId xmlns:a16="http://schemas.microsoft.com/office/drawing/2014/main" id="{BC82483C-2C18-4790-89FC-6A21798511F1}"/>
              </a:ext>
            </a:extLst>
          </p:cNvPr>
          <p:cNvSpPr txBox="1"/>
          <p:nvPr/>
        </p:nvSpPr>
        <p:spPr>
          <a:xfrm>
            <a:off x="755576" y="335951"/>
            <a:ext cx="7056784" cy="523220"/>
          </a:xfrm>
          <a:prstGeom prst="rect">
            <a:avLst/>
          </a:prstGeom>
          <a:noFill/>
        </p:spPr>
        <p:txBody>
          <a:bodyPr wrap="square" rtlCol="0">
            <a:spAutoFit/>
          </a:bodyPr>
          <a:lstStyle/>
          <a:p>
            <a:r>
              <a:rPr lang="en-GB" sz="2800" dirty="0"/>
              <a:t>Role of Child Safeguarding National Panel </a:t>
            </a:r>
          </a:p>
        </p:txBody>
      </p:sp>
    </p:spTree>
    <p:extLst>
      <p:ext uri="{BB962C8B-B14F-4D97-AF65-F5344CB8AC3E}">
        <p14:creationId xmlns:p14="http://schemas.microsoft.com/office/powerpoint/2010/main" val="270048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8"/>
          <p:cNvSpPr>
            <a:spLocks noGrp="1"/>
          </p:cNvSpPr>
          <p:nvPr>
            <p:ph type="sldNum" sz="quarter" idx="11"/>
          </p:nvPr>
        </p:nvSpPr>
        <p:spPr/>
        <p:txBody>
          <a:bodyPr/>
          <a:lstStyle/>
          <a:p>
            <a:pPr>
              <a:defRPr/>
            </a:pPr>
            <a:fld id="{C42BE1AF-02B9-4697-8A28-44274E61D436}" type="slidenum">
              <a:rPr lang="en-GB"/>
              <a:pPr>
                <a:defRPr/>
              </a:pPr>
              <a:t>11</a:t>
            </a:fld>
            <a:endParaRPr lang="en-GB"/>
          </a:p>
        </p:txBody>
      </p:sp>
      <p:sp>
        <p:nvSpPr>
          <p:cNvPr id="21507" name="Content Placeholder 2"/>
          <p:cNvSpPr>
            <a:spLocks noGrp="1"/>
          </p:cNvSpPr>
          <p:nvPr>
            <p:ph sz="quarter" idx="1"/>
          </p:nvPr>
        </p:nvSpPr>
        <p:spPr>
          <a:xfrm>
            <a:off x="323850" y="1628800"/>
            <a:ext cx="8415338" cy="5418410"/>
          </a:xfrm>
        </p:spPr>
        <p:txBody>
          <a:bodyPr/>
          <a:lstStyle/>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Identify and review serious child safeguarding cases which, in their view, raise issues of importance in relation to their area. </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Commission and oversee the review of those cases, where they consider it appropriate for a review to be undertaken.</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Identify improvements to practice and protecting children from harm.</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Maintain an open dialogue with the National Panel to share concerns, highlight commonly recurring areas that may need further investigation (whether leading to a local or national review), and to share learning, including from successes that could lead to improvements</a:t>
            </a:r>
            <a:r>
              <a:rPr lang="en-GB" dirty="0">
                <a:latin typeface="Calibri" pitchFamily="34" charset="0"/>
              </a:rPr>
              <a:t>.</a:t>
            </a:r>
            <a:endParaRPr lang="en-GB" dirty="0">
              <a:solidFill>
                <a:srgbClr val="567013"/>
              </a:solidFill>
              <a:latin typeface="Calibri" pitchFamily="34" charset="0"/>
            </a:endParaRPr>
          </a:p>
        </p:txBody>
      </p:sp>
      <p:pic>
        <p:nvPicPr>
          <p:cNvPr id="21508" name="Picture 3"/>
          <p:cNvPicPr>
            <a:picLocks noChangeAspect="1"/>
          </p:cNvPicPr>
          <p:nvPr/>
        </p:nvPicPr>
        <p:blipFill>
          <a:blip r:embed="rId2"/>
          <a:srcRect/>
          <a:stretch>
            <a:fillRect/>
          </a:stretch>
        </p:blipFill>
        <p:spPr bwMode="auto">
          <a:xfrm>
            <a:off x="6346289" y="819546"/>
            <a:ext cx="2222972" cy="790418"/>
          </a:xfrm>
          <a:prstGeom prst="rect">
            <a:avLst/>
          </a:prstGeom>
          <a:noFill/>
          <a:ln w="9525">
            <a:noFill/>
            <a:miter lim="800000"/>
            <a:headEnd/>
            <a:tailEnd/>
          </a:ln>
        </p:spPr>
      </p:pic>
      <p:sp>
        <p:nvSpPr>
          <p:cNvPr id="3" name="Rectangle 2">
            <a:extLst>
              <a:ext uri="{FF2B5EF4-FFF2-40B4-BE49-F238E27FC236}">
                <a16:creationId xmlns:a16="http://schemas.microsoft.com/office/drawing/2014/main" id="{3B1872A8-87E5-44ED-BD5C-26B7557EE5F6}"/>
              </a:ext>
            </a:extLst>
          </p:cNvPr>
          <p:cNvSpPr/>
          <p:nvPr/>
        </p:nvSpPr>
        <p:spPr>
          <a:xfrm>
            <a:off x="467544" y="6254750"/>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4" name="TextBox 3">
            <a:extLst>
              <a:ext uri="{FF2B5EF4-FFF2-40B4-BE49-F238E27FC236}">
                <a16:creationId xmlns:a16="http://schemas.microsoft.com/office/drawing/2014/main" id="{6A23C04C-0074-4FA6-8062-EC46620BE990}"/>
              </a:ext>
            </a:extLst>
          </p:cNvPr>
          <p:cNvSpPr txBox="1"/>
          <p:nvPr/>
        </p:nvSpPr>
        <p:spPr>
          <a:xfrm>
            <a:off x="1121071" y="260648"/>
            <a:ext cx="6336704" cy="954107"/>
          </a:xfrm>
          <a:prstGeom prst="rect">
            <a:avLst/>
          </a:prstGeom>
          <a:noFill/>
        </p:spPr>
        <p:txBody>
          <a:bodyPr wrap="square" rtlCol="0">
            <a:spAutoFit/>
          </a:bodyPr>
          <a:lstStyle/>
          <a:p>
            <a:pPr algn="ctr"/>
            <a:r>
              <a:rPr lang="en-GB" sz="2800" dirty="0"/>
              <a:t>Role of Local Safeguarding Children Partnership (LSCP)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5F9EBE7-5E2A-456D-A938-ECC70B8CD0C9}" type="slidenum">
              <a:rPr lang="en-GB"/>
              <a:pPr>
                <a:defRPr/>
              </a:pPr>
              <a:t>12</a:t>
            </a:fld>
            <a:endParaRPr lang="en-GB"/>
          </a:p>
        </p:txBody>
      </p:sp>
      <p:sp>
        <p:nvSpPr>
          <p:cNvPr id="7" name="TextBox 6"/>
          <p:cNvSpPr txBox="1">
            <a:spLocks noChangeArrowheads="1"/>
          </p:cNvSpPr>
          <p:nvPr/>
        </p:nvSpPr>
        <p:spPr bwMode="auto">
          <a:xfrm>
            <a:off x="531950" y="443567"/>
            <a:ext cx="7712458" cy="5047536"/>
          </a:xfrm>
          <a:prstGeom prst="rect">
            <a:avLst/>
          </a:prstGeom>
          <a:noFill/>
          <a:ln w="9525">
            <a:noFill/>
            <a:miter lim="800000"/>
            <a:headEnd/>
            <a:tailEnd/>
          </a:ln>
        </p:spPr>
        <p:txBody>
          <a:bodyPr wrap="square">
            <a:spAutoFit/>
          </a:bodyPr>
          <a:lstStyle/>
          <a:p>
            <a:pPr algn="ctr"/>
            <a:r>
              <a:rPr lang="en-GB" sz="3200" dirty="0">
                <a:solidFill>
                  <a:srgbClr val="000000"/>
                </a:solidFill>
                <a:latin typeface="Arial" panose="020B0604020202020204" pitchFamily="34" charset="0"/>
              </a:rPr>
              <a:t> Reasons why Safeguarding Children Partnerships undertake reviews. </a:t>
            </a:r>
          </a:p>
          <a:p>
            <a:endParaRPr lang="en-GB" sz="2400" dirty="0">
              <a:solidFill>
                <a:srgbClr val="000000"/>
              </a:solidFill>
              <a:latin typeface="Arial" panose="020B0604020202020204" pitchFamily="34" charset="0"/>
            </a:endParaRPr>
          </a:p>
          <a:p>
            <a:endParaRPr lang="en-GB" sz="2800" dirty="0">
              <a:solidFill>
                <a:srgbClr val="000000"/>
              </a:solidFill>
              <a:latin typeface="+mj-lt"/>
            </a:endParaRPr>
          </a:p>
          <a:p>
            <a:pPr algn="ctr"/>
            <a:r>
              <a:rPr lang="en-GB" sz="2400" dirty="0">
                <a:solidFill>
                  <a:srgbClr val="000000"/>
                </a:solidFill>
                <a:latin typeface="+mj-lt"/>
              </a:rPr>
              <a:t>Abuse or neglect of a child is known or suspected  </a:t>
            </a:r>
          </a:p>
          <a:p>
            <a:pPr algn="ctr"/>
            <a:r>
              <a:rPr lang="en-GB" sz="2400" dirty="0">
                <a:solidFill>
                  <a:srgbClr val="000000"/>
                </a:solidFill>
                <a:latin typeface="+mj-lt"/>
              </a:rPr>
              <a:t>And </a:t>
            </a:r>
          </a:p>
          <a:p>
            <a:pPr algn="ctr"/>
            <a:r>
              <a:rPr lang="en-GB" sz="2400" dirty="0">
                <a:solidFill>
                  <a:srgbClr val="000000"/>
                </a:solidFill>
                <a:latin typeface="+mj-lt"/>
              </a:rPr>
              <a:t>A child has died or been seriously harmed </a:t>
            </a:r>
          </a:p>
          <a:p>
            <a:pPr algn="ctr"/>
            <a:r>
              <a:rPr lang="en-GB" sz="2400" dirty="0">
                <a:solidFill>
                  <a:srgbClr val="000000"/>
                </a:solidFill>
                <a:latin typeface="+mj-lt"/>
              </a:rPr>
              <a:t>(serious case review)</a:t>
            </a:r>
          </a:p>
          <a:p>
            <a:r>
              <a:rPr lang="en-GB" sz="1600" i="1" dirty="0">
                <a:latin typeface="Calibri" panose="020F0502020204030204" pitchFamily="34" charset="0"/>
                <a:ea typeface="Times New Roman" panose="02020603050405020304" pitchFamily="18" charset="0"/>
                <a:cs typeface="Times New Roman" panose="02020603050405020304" pitchFamily="18" charset="0"/>
              </a:rPr>
              <a:t>Serious harm includes (but is not limited to) serious and/or long-term impairment of a child</a:t>
            </a:r>
            <a:r>
              <a:rPr lang="en-GB" sz="1600" i="1" dirty="0">
                <a:latin typeface="Times New Roman" panose="02020603050405020304" pitchFamily="18" charset="0"/>
                <a:ea typeface="Times New Roman" panose="02020603050405020304" pitchFamily="18" charset="0"/>
              </a:rPr>
              <a:t>’</a:t>
            </a:r>
            <a:r>
              <a:rPr lang="en-GB" sz="1600" i="1" dirty="0">
                <a:latin typeface="Calibri" panose="020F0502020204030204" pitchFamily="34" charset="0"/>
                <a:ea typeface="Times New Roman" panose="02020603050405020304" pitchFamily="18" charset="0"/>
                <a:cs typeface="Times New Roman" panose="02020603050405020304" pitchFamily="18" charset="0"/>
              </a:rPr>
              <a:t>s mental health or intellectual, emotional, social or behavioural development. It should also cover impairment of physical health. </a:t>
            </a:r>
            <a:endParaRPr lang="en-GB" sz="2800" dirty="0">
              <a:latin typeface="+mj-lt"/>
            </a:endParaRPr>
          </a:p>
          <a:p>
            <a:endParaRPr lang="en-GB" sz="2800" dirty="0">
              <a:latin typeface="+mj-lt"/>
            </a:endParaRPr>
          </a:p>
          <a:p>
            <a:r>
              <a:rPr lang="en-GB" sz="1200" dirty="0">
                <a:solidFill>
                  <a:srgbClr val="000000"/>
                </a:solidFill>
                <a:latin typeface="Arial" panose="020B0604020202020204" pitchFamily="34" charset="0"/>
              </a:rPr>
              <a:t>                                                                                                                                  Working together 2018 </a:t>
            </a:r>
          </a:p>
          <a:p>
            <a:endParaRPr lang="en-GB" dirty="0">
              <a:solidFill>
                <a:srgbClr val="567013"/>
              </a:solidFill>
              <a:latin typeface="Calibri" pitchFamily="34" charset="0"/>
            </a:endParaRPr>
          </a:p>
        </p:txBody>
      </p:sp>
      <p:sp>
        <p:nvSpPr>
          <p:cNvPr id="2" name="Rectangle 1">
            <a:extLst>
              <a:ext uri="{FF2B5EF4-FFF2-40B4-BE49-F238E27FC236}">
                <a16:creationId xmlns:a16="http://schemas.microsoft.com/office/drawing/2014/main" id="{56A3C1A1-D891-473F-A194-8FBDE512B6F4}"/>
              </a:ext>
            </a:extLst>
          </p:cNvPr>
          <p:cNvSpPr/>
          <p:nvPr/>
        </p:nvSpPr>
        <p:spPr>
          <a:xfrm>
            <a:off x="323528" y="6414433"/>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pPr>
              <a:defRPr/>
            </a:pPr>
            <a:fld id="{95D53DD6-2271-4F4D-B75E-6094D689DF75}" type="slidenum">
              <a:rPr lang="en-GB"/>
              <a:pPr>
                <a:defRPr/>
              </a:pPr>
              <a:t>13</a:t>
            </a:fld>
            <a:endParaRPr lang="en-GB"/>
          </a:p>
        </p:txBody>
      </p:sp>
      <p:sp>
        <p:nvSpPr>
          <p:cNvPr id="2" name="Title 1"/>
          <p:cNvSpPr>
            <a:spLocks noGrp="1"/>
          </p:cNvSpPr>
          <p:nvPr>
            <p:ph type="title"/>
          </p:nvPr>
        </p:nvSpPr>
        <p:spPr>
          <a:xfrm>
            <a:off x="561975" y="10033"/>
            <a:ext cx="7467600" cy="1143000"/>
          </a:xfrm>
        </p:spPr>
        <p:txBody>
          <a:bodyPr>
            <a:noAutofit/>
          </a:bodyPr>
          <a:lstStyle/>
          <a:p>
            <a:pPr algn="ctr" eaLnBrk="1" fontAlgn="auto" hangingPunct="1">
              <a:spcAft>
                <a:spcPts val="0"/>
              </a:spcAft>
              <a:defRPr/>
            </a:pPr>
            <a:r>
              <a:rPr lang="en-GB" sz="3600" dirty="0">
                <a:solidFill>
                  <a:schemeClr val="tx1"/>
                </a:solidFill>
                <a:latin typeface="Arial" panose="020B0604020202020204" pitchFamily="34" charset="0"/>
                <a:cs typeface="Arial" panose="020B0604020202020204" pitchFamily="34" charset="0"/>
              </a:rPr>
              <a:t>What a Review is NOT</a:t>
            </a:r>
          </a:p>
        </p:txBody>
      </p:sp>
      <p:pic>
        <p:nvPicPr>
          <p:cNvPr id="25603" name="Picture 2"/>
          <p:cNvPicPr>
            <a:picLocks noGrp="1" noChangeAspect="1" noChangeArrowheads="1"/>
          </p:cNvPicPr>
          <p:nvPr>
            <p:ph sz="quarter" idx="1"/>
          </p:nvPr>
        </p:nvPicPr>
        <p:blipFill>
          <a:blip r:embed="rId3"/>
          <a:srcRect/>
          <a:stretch>
            <a:fillRect/>
          </a:stretch>
        </p:blipFill>
        <p:spPr>
          <a:xfrm>
            <a:off x="589961" y="1417638"/>
            <a:ext cx="2522538" cy="2882900"/>
          </a:xfrm>
        </p:spPr>
      </p:pic>
      <p:sp>
        <p:nvSpPr>
          <p:cNvPr id="25604" name="TextBox 7"/>
          <p:cNvSpPr txBox="1">
            <a:spLocks noChangeArrowheads="1"/>
          </p:cNvSpPr>
          <p:nvPr/>
        </p:nvSpPr>
        <p:spPr bwMode="auto">
          <a:xfrm>
            <a:off x="3276600" y="1484313"/>
            <a:ext cx="4752975" cy="822325"/>
          </a:xfrm>
          <a:prstGeom prst="rect">
            <a:avLst/>
          </a:prstGeom>
          <a:noFill/>
          <a:ln w="9525">
            <a:noFill/>
            <a:miter lim="800000"/>
            <a:headEnd/>
            <a:tailEnd/>
          </a:ln>
        </p:spPr>
        <p:txBody>
          <a:bodyPr>
            <a:spAutoFit/>
          </a:bodyPr>
          <a:lstStyle/>
          <a:p>
            <a:r>
              <a:rPr lang="en-GB" sz="2400">
                <a:latin typeface="Calibri" pitchFamily="34" charset="0"/>
              </a:rPr>
              <a:t>About identifying someone to take the rap</a:t>
            </a:r>
            <a:r>
              <a:rPr lang="en-GB" sz="2000">
                <a:latin typeface="Calibri" pitchFamily="34" charset="0"/>
              </a:rPr>
              <a:t>!</a:t>
            </a:r>
          </a:p>
        </p:txBody>
      </p:sp>
      <p:pic>
        <p:nvPicPr>
          <p:cNvPr id="25605" name="Picture 3"/>
          <p:cNvPicPr>
            <a:picLocks noChangeAspect="1" noChangeArrowheads="1"/>
          </p:cNvPicPr>
          <p:nvPr/>
        </p:nvPicPr>
        <p:blipFill>
          <a:blip r:embed="rId4"/>
          <a:srcRect/>
          <a:stretch>
            <a:fillRect/>
          </a:stretch>
        </p:blipFill>
        <p:spPr bwMode="auto">
          <a:xfrm>
            <a:off x="4716463" y="3068638"/>
            <a:ext cx="3098800" cy="1720850"/>
          </a:xfrm>
          <a:prstGeom prst="rect">
            <a:avLst/>
          </a:prstGeom>
          <a:noFill/>
          <a:ln w="9525">
            <a:noFill/>
            <a:miter lim="800000"/>
            <a:headEnd/>
            <a:tailEnd/>
          </a:ln>
        </p:spPr>
      </p:pic>
      <p:sp>
        <p:nvSpPr>
          <p:cNvPr id="25606" name="TextBox 9"/>
          <p:cNvSpPr txBox="1">
            <a:spLocks noChangeArrowheads="1"/>
          </p:cNvSpPr>
          <p:nvPr/>
        </p:nvSpPr>
        <p:spPr bwMode="auto">
          <a:xfrm>
            <a:off x="4140200" y="2636838"/>
            <a:ext cx="4240213" cy="457200"/>
          </a:xfrm>
          <a:prstGeom prst="rect">
            <a:avLst/>
          </a:prstGeom>
          <a:noFill/>
          <a:ln w="9525">
            <a:noFill/>
            <a:miter lim="800000"/>
            <a:headEnd/>
            <a:tailEnd/>
          </a:ln>
        </p:spPr>
        <p:txBody>
          <a:bodyPr wrap="none">
            <a:spAutoFit/>
          </a:bodyPr>
          <a:lstStyle/>
          <a:p>
            <a:r>
              <a:rPr lang="en-GB" sz="2400">
                <a:latin typeface="Calibri" pitchFamily="34" charset="0"/>
              </a:rPr>
              <a:t>Pinpointing professions as failing</a:t>
            </a:r>
          </a:p>
        </p:txBody>
      </p:sp>
      <p:pic>
        <p:nvPicPr>
          <p:cNvPr id="25607" name="Picture 4"/>
          <p:cNvPicPr>
            <a:picLocks noChangeAspect="1" noChangeArrowheads="1"/>
          </p:cNvPicPr>
          <p:nvPr/>
        </p:nvPicPr>
        <p:blipFill>
          <a:blip r:embed="rId5"/>
          <a:srcRect/>
          <a:stretch>
            <a:fillRect/>
          </a:stretch>
        </p:blipFill>
        <p:spPr bwMode="auto">
          <a:xfrm>
            <a:off x="780422" y="3936315"/>
            <a:ext cx="3024188" cy="2351087"/>
          </a:xfrm>
          <a:prstGeom prst="rect">
            <a:avLst/>
          </a:prstGeom>
          <a:noFill/>
          <a:ln w="9525">
            <a:noFill/>
            <a:miter lim="800000"/>
            <a:headEnd/>
            <a:tailEnd/>
          </a:ln>
        </p:spPr>
      </p:pic>
      <p:sp>
        <p:nvSpPr>
          <p:cNvPr id="25608" name="TextBox 11"/>
          <p:cNvSpPr txBox="1">
            <a:spLocks noChangeArrowheads="1"/>
          </p:cNvSpPr>
          <p:nvPr/>
        </p:nvSpPr>
        <p:spPr bwMode="auto">
          <a:xfrm>
            <a:off x="4211638" y="5373688"/>
            <a:ext cx="3717925" cy="822325"/>
          </a:xfrm>
          <a:prstGeom prst="rect">
            <a:avLst/>
          </a:prstGeom>
          <a:noFill/>
          <a:ln w="9525">
            <a:noFill/>
            <a:miter lim="800000"/>
            <a:headEnd/>
            <a:tailEnd/>
          </a:ln>
        </p:spPr>
        <p:txBody>
          <a:bodyPr wrap="none">
            <a:spAutoFit/>
          </a:bodyPr>
          <a:lstStyle/>
          <a:p>
            <a:r>
              <a:rPr lang="en-GB" sz="2400">
                <a:latin typeface="Calibri" pitchFamily="34" charset="0"/>
              </a:rPr>
              <a:t>Or a way of sweeping issues </a:t>
            </a:r>
          </a:p>
          <a:p>
            <a:r>
              <a:rPr lang="en-GB" sz="2400">
                <a:latin typeface="Calibri" pitchFamily="34" charset="0"/>
              </a:rPr>
              <a:t>under the carpet!</a:t>
            </a:r>
          </a:p>
        </p:txBody>
      </p:sp>
      <p:sp>
        <p:nvSpPr>
          <p:cNvPr id="3" name="Rectangle 2">
            <a:extLst>
              <a:ext uri="{FF2B5EF4-FFF2-40B4-BE49-F238E27FC236}">
                <a16:creationId xmlns:a16="http://schemas.microsoft.com/office/drawing/2014/main" id="{F8C0AE4A-EDC7-442B-9A54-DE3FCD55D555}"/>
              </a:ext>
            </a:extLst>
          </p:cNvPr>
          <p:cNvSpPr/>
          <p:nvPr/>
        </p:nvSpPr>
        <p:spPr>
          <a:xfrm>
            <a:off x="179512" y="6460251"/>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F5A05273-78E0-41A3-86F5-6F9B3CFB7E35}" type="slidenum">
              <a:rPr lang="en-GB"/>
              <a:pPr>
                <a:defRPr/>
              </a:pPr>
              <a:t>14</a:t>
            </a:fld>
            <a:endParaRPr lang="en-GB"/>
          </a:p>
        </p:txBody>
      </p:sp>
      <p:sp>
        <p:nvSpPr>
          <p:cNvPr id="26627" name="Content Placeholder 2"/>
          <p:cNvSpPr>
            <a:spLocks noGrp="1"/>
          </p:cNvSpPr>
          <p:nvPr>
            <p:ph sz="quarter" idx="1"/>
          </p:nvPr>
        </p:nvSpPr>
        <p:spPr>
          <a:xfrm>
            <a:off x="428625" y="2071688"/>
            <a:ext cx="8229600" cy="2725464"/>
          </a:xfrm>
        </p:spPr>
        <p:txBody>
          <a:bodyPr/>
          <a:lstStyle/>
          <a:p>
            <a:pPr eaLnBrk="1" hangingPunct="1">
              <a:buFont typeface="Wingdings 2" pitchFamily="18" charset="2"/>
              <a:buNone/>
            </a:pPr>
            <a:r>
              <a:rPr lang="en-GB" sz="3600" dirty="0">
                <a:latin typeface="Calibri" pitchFamily="34" charset="0"/>
              </a:rPr>
              <a:t>Risk reduction </a:t>
            </a:r>
          </a:p>
          <a:p>
            <a:pPr eaLnBrk="1" hangingPunct="1">
              <a:buFont typeface="Wingdings 2" pitchFamily="18" charset="2"/>
              <a:buNone/>
            </a:pPr>
            <a:r>
              <a:rPr lang="en-GB" sz="3600" dirty="0">
                <a:latin typeface="Calibri" pitchFamily="34" charset="0"/>
              </a:rPr>
              <a:t>          not </a:t>
            </a:r>
          </a:p>
          <a:p>
            <a:pPr eaLnBrk="1" hangingPunct="1">
              <a:buFont typeface="Wingdings 2" pitchFamily="18" charset="2"/>
              <a:buNone/>
            </a:pPr>
            <a:r>
              <a:rPr lang="en-GB" sz="3600" dirty="0">
                <a:latin typeface="Calibri" pitchFamily="34" charset="0"/>
              </a:rPr>
              <a:t>Risk elimination</a:t>
            </a:r>
          </a:p>
        </p:txBody>
      </p:sp>
      <p:sp>
        <p:nvSpPr>
          <p:cNvPr id="3" name="Rectangle 2">
            <a:extLst>
              <a:ext uri="{FF2B5EF4-FFF2-40B4-BE49-F238E27FC236}">
                <a16:creationId xmlns:a16="http://schemas.microsoft.com/office/drawing/2014/main" id="{83F695F3-8564-4E98-8737-16C422213012}"/>
              </a:ext>
            </a:extLst>
          </p:cNvPr>
          <p:cNvSpPr/>
          <p:nvPr/>
        </p:nvSpPr>
        <p:spPr>
          <a:xfrm>
            <a:off x="179512" y="6369994"/>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pic>
        <p:nvPicPr>
          <p:cNvPr id="5" name="Picture 4">
            <a:extLst>
              <a:ext uri="{FF2B5EF4-FFF2-40B4-BE49-F238E27FC236}">
                <a16:creationId xmlns:a16="http://schemas.microsoft.com/office/drawing/2014/main" id="{F80086FE-3AD0-401F-8292-1F8422FC491C}"/>
              </a:ext>
            </a:extLst>
          </p:cNvPr>
          <p:cNvPicPr>
            <a:picLocks noChangeAspect="1"/>
          </p:cNvPicPr>
          <p:nvPr/>
        </p:nvPicPr>
        <p:blipFill>
          <a:blip r:embed="rId2"/>
          <a:stretch>
            <a:fillRect/>
          </a:stretch>
        </p:blipFill>
        <p:spPr>
          <a:xfrm>
            <a:off x="4716016" y="2052620"/>
            <a:ext cx="2520280" cy="2263585"/>
          </a:xfrm>
          <a:prstGeom prst="rect">
            <a:avLst/>
          </a:prstGeom>
        </p:spPr>
      </p:pic>
      <p:sp>
        <p:nvSpPr>
          <p:cNvPr id="6" name="TextBox 5">
            <a:extLst>
              <a:ext uri="{FF2B5EF4-FFF2-40B4-BE49-F238E27FC236}">
                <a16:creationId xmlns:a16="http://schemas.microsoft.com/office/drawing/2014/main" id="{D04E163B-51D9-4471-BA5D-2CFBF29DF725}"/>
              </a:ext>
            </a:extLst>
          </p:cNvPr>
          <p:cNvSpPr txBox="1"/>
          <p:nvPr/>
        </p:nvSpPr>
        <p:spPr>
          <a:xfrm>
            <a:off x="5110086" y="5977750"/>
            <a:ext cx="3312368" cy="276999"/>
          </a:xfrm>
          <a:prstGeom prst="rect">
            <a:avLst/>
          </a:prstGeom>
          <a:noFill/>
        </p:spPr>
        <p:txBody>
          <a:bodyPr wrap="square" rtlCol="0">
            <a:spAutoFit/>
          </a:bodyPr>
          <a:lstStyle/>
          <a:p>
            <a:r>
              <a:rPr lang="en-GB" sz="1200" dirty="0">
                <a:solidFill>
                  <a:srgbClr val="FF0000"/>
                </a:solidFill>
              </a:rPr>
              <a:t>Covered further in classroom training </a:t>
            </a:r>
          </a:p>
        </p:txBody>
      </p:sp>
      <p:sp>
        <p:nvSpPr>
          <p:cNvPr id="7" name="TextBox 6">
            <a:extLst>
              <a:ext uri="{FF2B5EF4-FFF2-40B4-BE49-F238E27FC236}">
                <a16:creationId xmlns:a16="http://schemas.microsoft.com/office/drawing/2014/main" id="{DDE1C363-7E21-4AFA-A7EF-A0547F354677}"/>
              </a:ext>
            </a:extLst>
          </p:cNvPr>
          <p:cNvSpPr txBox="1"/>
          <p:nvPr/>
        </p:nvSpPr>
        <p:spPr>
          <a:xfrm>
            <a:off x="1586114" y="639073"/>
            <a:ext cx="5290142" cy="646331"/>
          </a:xfrm>
          <a:prstGeom prst="rect">
            <a:avLst/>
          </a:prstGeom>
          <a:noFill/>
        </p:spPr>
        <p:txBody>
          <a:bodyPr wrap="square" rtlCol="0">
            <a:spAutoFit/>
          </a:bodyPr>
          <a:lstStyle/>
          <a:p>
            <a:r>
              <a:rPr lang="en-GB" sz="3600" dirty="0"/>
              <a:t>All reviews are about….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980728"/>
            <a:ext cx="7313240" cy="5184576"/>
          </a:xfrm>
        </p:spPr>
        <p:txBody>
          <a:bodyPr/>
          <a:lstStyle/>
          <a:p>
            <a:pPr>
              <a:lnSpc>
                <a:spcPct val="150000"/>
              </a:lnSpc>
            </a:pPr>
            <a:r>
              <a:rPr lang="en-GB" sz="1800" dirty="0">
                <a:latin typeface="Arial" panose="020B0604020202020204" pitchFamily="34" charset="0"/>
                <a:cs typeface="Arial" panose="020B0604020202020204" pitchFamily="34" charset="0"/>
              </a:rPr>
              <a:t>The responsibility for ensuring child death reviews are carried out is held by ‘child death review partners,’ who, in relation to a local authority area in England, are defined as the local authority for that area and any clinical commissioning groups operating in the local authority area.</a:t>
            </a:r>
          </a:p>
          <a:p>
            <a:pPr>
              <a:lnSpc>
                <a:spcPct val="150000"/>
              </a:lnSpc>
            </a:pPr>
            <a:r>
              <a:rPr lang="en-GB" sz="1800" dirty="0">
                <a:latin typeface="Arial" panose="020B0604020202020204" pitchFamily="34" charset="0"/>
                <a:cs typeface="Arial" panose="020B0604020202020204" pitchFamily="34" charset="0"/>
              </a:rPr>
              <a:t>Child death review partners must make arrangements to review all deaths of children normally resident in the local area and, if they consider it appropriate, for any non-resident child who has died in their area.</a:t>
            </a:r>
          </a:p>
          <a:p>
            <a:pPr>
              <a:lnSpc>
                <a:spcPct val="150000"/>
              </a:lnSpc>
            </a:pPr>
            <a:r>
              <a:rPr lang="en-GB" sz="1800" dirty="0">
                <a:latin typeface="Arial" panose="020B0604020202020204" pitchFamily="34" charset="0"/>
                <a:cs typeface="Arial" panose="020B0604020202020204" pitchFamily="34" charset="0"/>
              </a:rPr>
              <a:t>People involved Police, </a:t>
            </a:r>
            <a:r>
              <a:rPr lang="en-GB" sz="1800" dirty="0" err="1">
                <a:latin typeface="Arial" panose="020B0604020202020204" pitchFamily="34" charset="0"/>
                <a:cs typeface="Arial" panose="020B0604020202020204" pitchFamily="34" charset="0"/>
              </a:rPr>
              <a:t>Paeditrician</a:t>
            </a:r>
            <a:r>
              <a:rPr lang="en-GB" sz="1800" dirty="0">
                <a:latin typeface="Arial" panose="020B0604020202020204" pitchFamily="34" charset="0"/>
                <a:cs typeface="Arial" panose="020B0604020202020204" pitchFamily="34" charset="0"/>
              </a:rPr>
              <a:t>, Designated Doctor or Nurse for safeguarding, Social services, GP or Health Visitor and any other professionals that child death review partners consider should be involved.</a:t>
            </a:r>
          </a:p>
        </p:txBody>
      </p:sp>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15</a:t>
            </a:fld>
            <a:endParaRPr lang="en-GB" dirty="0"/>
          </a:p>
        </p:txBody>
      </p:sp>
      <p:sp>
        <p:nvSpPr>
          <p:cNvPr id="5" name="Rectangle 4">
            <a:extLst>
              <a:ext uri="{FF2B5EF4-FFF2-40B4-BE49-F238E27FC236}">
                <a16:creationId xmlns:a16="http://schemas.microsoft.com/office/drawing/2014/main" id="{C058B378-167B-4859-931C-954BD01FF99F}"/>
              </a:ext>
            </a:extLst>
          </p:cNvPr>
          <p:cNvSpPr/>
          <p:nvPr/>
        </p:nvSpPr>
        <p:spPr>
          <a:xfrm>
            <a:off x="4550093" y="6465365"/>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6" name="TextBox 5">
            <a:extLst>
              <a:ext uri="{FF2B5EF4-FFF2-40B4-BE49-F238E27FC236}">
                <a16:creationId xmlns:a16="http://schemas.microsoft.com/office/drawing/2014/main" id="{0D47DB53-F3C3-4FAA-9800-1002192E963C}"/>
              </a:ext>
            </a:extLst>
          </p:cNvPr>
          <p:cNvSpPr txBox="1"/>
          <p:nvPr/>
        </p:nvSpPr>
        <p:spPr>
          <a:xfrm>
            <a:off x="1691680" y="357072"/>
            <a:ext cx="5400600" cy="523220"/>
          </a:xfrm>
          <a:prstGeom prst="rect">
            <a:avLst/>
          </a:prstGeom>
          <a:noFill/>
        </p:spPr>
        <p:txBody>
          <a:bodyPr wrap="square" rtlCol="0">
            <a:spAutoFit/>
          </a:bodyPr>
          <a:lstStyle/>
          <a:p>
            <a:r>
              <a:rPr lang="en-GB" sz="2800" dirty="0"/>
              <a:t>The Child Death Review process </a:t>
            </a:r>
          </a:p>
        </p:txBody>
      </p:sp>
    </p:spTree>
    <p:extLst>
      <p:ext uri="{BB962C8B-B14F-4D97-AF65-F5344CB8AC3E}">
        <p14:creationId xmlns:p14="http://schemas.microsoft.com/office/powerpoint/2010/main" val="2719448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68A2E68-7DD6-4780-B33D-BAA7C60B5533}" type="slidenum">
              <a:rPr lang="en-GB" smtClean="0"/>
              <a:pPr>
                <a:defRPr/>
              </a:pPr>
              <a:t>16</a:t>
            </a:fld>
            <a:endParaRPr lang="en-GB"/>
          </a:p>
        </p:txBody>
      </p:sp>
      <p:pic>
        <p:nvPicPr>
          <p:cNvPr id="3" name="Picture 2">
            <a:extLst>
              <a:ext uri="{FF2B5EF4-FFF2-40B4-BE49-F238E27FC236}">
                <a16:creationId xmlns:a16="http://schemas.microsoft.com/office/drawing/2014/main" id="{91BD7B37-2B70-4C00-A10C-1683946E23F7}"/>
              </a:ext>
            </a:extLst>
          </p:cNvPr>
          <p:cNvPicPr>
            <a:picLocks noChangeAspect="1"/>
          </p:cNvPicPr>
          <p:nvPr/>
        </p:nvPicPr>
        <p:blipFill>
          <a:blip r:embed="rId2"/>
          <a:stretch>
            <a:fillRect/>
          </a:stretch>
        </p:blipFill>
        <p:spPr>
          <a:xfrm>
            <a:off x="1050707" y="1152145"/>
            <a:ext cx="6766219" cy="4932914"/>
          </a:xfrm>
          <a:prstGeom prst="rect">
            <a:avLst/>
          </a:prstGeom>
        </p:spPr>
      </p:pic>
      <p:sp>
        <p:nvSpPr>
          <p:cNvPr id="30" name="TextBox 29">
            <a:extLst>
              <a:ext uri="{FF2B5EF4-FFF2-40B4-BE49-F238E27FC236}">
                <a16:creationId xmlns:a16="http://schemas.microsoft.com/office/drawing/2014/main" id="{64D36232-C788-485A-BFE5-8D0D2625141C}"/>
              </a:ext>
            </a:extLst>
          </p:cNvPr>
          <p:cNvSpPr txBox="1"/>
          <p:nvPr/>
        </p:nvSpPr>
        <p:spPr>
          <a:xfrm>
            <a:off x="1475656" y="404664"/>
            <a:ext cx="6334171" cy="523220"/>
          </a:xfrm>
          <a:prstGeom prst="rect">
            <a:avLst/>
          </a:prstGeom>
          <a:noFill/>
        </p:spPr>
        <p:txBody>
          <a:bodyPr wrap="square" rtlCol="0">
            <a:spAutoFit/>
          </a:bodyPr>
          <a:lstStyle/>
          <a:p>
            <a:r>
              <a:rPr lang="en-GB" sz="2800" dirty="0"/>
              <a:t>Process to follow when a child dies </a:t>
            </a:r>
          </a:p>
        </p:txBody>
      </p:sp>
      <p:sp>
        <p:nvSpPr>
          <p:cNvPr id="31" name="TextBox 30">
            <a:extLst>
              <a:ext uri="{FF2B5EF4-FFF2-40B4-BE49-F238E27FC236}">
                <a16:creationId xmlns:a16="http://schemas.microsoft.com/office/drawing/2014/main" id="{FE3B6C35-93A8-48F4-94B3-B5882E2DD5EE}"/>
              </a:ext>
            </a:extLst>
          </p:cNvPr>
          <p:cNvSpPr txBox="1"/>
          <p:nvPr/>
        </p:nvSpPr>
        <p:spPr>
          <a:xfrm>
            <a:off x="6228184" y="6309320"/>
            <a:ext cx="2511004" cy="276999"/>
          </a:xfrm>
          <a:prstGeom prst="rect">
            <a:avLst/>
          </a:prstGeom>
          <a:noFill/>
        </p:spPr>
        <p:txBody>
          <a:bodyPr wrap="square" rtlCol="0">
            <a:spAutoFit/>
          </a:bodyPr>
          <a:lstStyle/>
          <a:p>
            <a:r>
              <a:rPr lang="en-GB" sz="1200" dirty="0"/>
              <a:t>Working together 2018 </a:t>
            </a:r>
          </a:p>
        </p:txBody>
      </p:sp>
      <p:sp>
        <p:nvSpPr>
          <p:cNvPr id="4" name="Rectangle 3">
            <a:extLst>
              <a:ext uri="{FF2B5EF4-FFF2-40B4-BE49-F238E27FC236}">
                <a16:creationId xmlns:a16="http://schemas.microsoft.com/office/drawing/2014/main" id="{88DA5E11-280F-40EF-B153-490FDE144A88}"/>
              </a:ext>
            </a:extLst>
          </p:cNvPr>
          <p:cNvSpPr/>
          <p:nvPr/>
        </p:nvSpPr>
        <p:spPr>
          <a:xfrm>
            <a:off x="371343" y="6370875"/>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extLst>
      <p:ext uri="{BB962C8B-B14F-4D97-AF65-F5344CB8AC3E}">
        <p14:creationId xmlns:p14="http://schemas.microsoft.com/office/powerpoint/2010/main" val="205365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402E78A8-4209-427E-8E67-AB56D93BED32}" type="slidenum">
              <a:rPr lang="en-GB"/>
              <a:pPr>
                <a:defRPr/>
              </a:pPr>
              <a:t>17</a:t>
            </a:fld>
            <a:endParaRPr lang="en-GB"/>
          </a:p>
        </p:txBody>
      </p:sp>
      <p:sp>
        <p:nvSpPr>
          <p:cNvPr id="32771" name="Content Placeholder 2"/>
          <p:cNvSpPr>
            <a:spLocks noGrp="1"/>
          </p:cNvSpPr>
          <p:nvPr>
            <p:ph sz="quarter" idx="1"/>
          </p:nvPr>
        </p:nvSpPr>
        <p:spPr>
          <a:xfrm>
            <a:off x="431937" y="1535975"/>
            <a:ext cx="7734300" cy="4392761"/>
          </a:xfrm>
        </p:spPr>
        <p:txBody>
          <a:bodyPr/>
          <a:lstStyle/>
          <a:p>
            <a:pPr eaLnBrk="1" hangingPunct="1">
              <a:lnSpc>
                <a:spcPct val="150000"/>
              </a:lnSpc>
              <a:buClrTx/>
              <a:buFont typeface="Wingdings" pitchFamily="2" charset="2"/>
              <a:buChar char="Ø"/>
            </a:pPr>
            <a:r>
              <a:rPr lang="en-GB" altLang="en-US" sz="2000" dirty="0">
                <a:latin typeface="Arial" panose="020B0604020202020204" pitchFamily="34" charset="0"/>
                <a:cs typeface="Arial" panose="020B0604020202020204" pitchFamily="34" charset="0"/>
              </a:rPr>
              <a:t>62% of all Child Death Overview Panel cases in 2011 – 2017 were </a:t>
            </a:r>
            <a:r>
              <a:rPr lang="en-GB" altLang="en-US" sz="2000" i="1" dirty="0">
                <a:latin typeface="Arial" panose="020B0604020202020204" pitchFamily="34" charset="0"/>
                <a:cs typeface="Arial" panose="020B0604020202020204" pitchFamily="34" charset="0"/>
              </a:rPr>
              <a:t>infant </a:t>
            </a:r>
            <a:r>
              <a:rPr lang="en-GB" altLang="en-US" sz="2000" dirty="0">
                <a:latin typeface="Arial" panose="020B0604020202020204" pitchFamily="34" charset="0"/>
                <a:cs typeface="Arial" panose="020B0604020202020204" pitchFamily="34" charset="0"/>
              </a:rPr>
              <a:t>deaths</a:t>
            </a:r>
          </a:p>
          <a:p>
            <a:pPr eaLnBrk="1" hangingPunct="1">
              <a:lnSpc>
                <a:spcPct val="150000"/>
              </a:lnSpc>
              <a:buClrTx/>
              <a:buFont typeface="Wingdings" pitchFamily="2" charset="2"/>
              <a:buChar char="Ø"/>
            </a:pPr>
            <a:r>
              <a:rPr lang="en-GB" altLang="en-US" sz="2000" dirty="0">
                <a:latin typeface="Arial" panose="020B0604020202020204" pitchFamily="34" charset="0"/>
                <a:cs typeface="Arial" panose="020B0604020202020204" pitchFamily="34" charset="0"/>
              </a:rPr>
              <a:t>The Infant Mortality rate for Kirklees is still higher than both the regional and national rates. Kirklees 5.5 -national average 4.7 per 1000 live births (</a:t>
            </a:r>
            <a:r>
              <a:rPr lang="en-GB" altLang="en-US" sz="2000" i="1" dirty="0">
                <a:latin typeface="Arial" panose="020B0604020202020204" pitchFamily="34" charset="0"/>
                <a:cs typeface="Arial" panose="020B0604020202020204" pitchFamily="34" charset="0"/>
              </a:rPr>
              <a:t>source Kirklees observatory 2019) </a:t>
            </a:r>
          </a:p>
          <a:p>
            <a:pPr eaLnBrk="1" hangingPunct="1">
              <a:lnSpc>
                <a:spcPct val="150000"/>
              </a:lnSpc>
              <a:buClrTx/>
              <a:buFont typeface="Wingdings" pitchFamily="2" charset="2"/>
              <a:buChar char="Ø"/>
            </a:pPr>
            <a:r>
              <a:rPr lang="en-GB" altLang="en-US" sz="2000" dirty="0">
                <a:latin typeface="Arial" panose="020B0604020202020204" pitchFamily="34" charset="0"/>
                <a:cs typeface="Arial" panose="020B0604020202020204" pitchFamily="34" charset="0"/>
              </a:rPr>
              <a:t>2015 – 2020, 214 children died in Kirklees (111 / 52% in North Kirklees and 103 / 48% in South Kirklees)</a:t>
            </a:r>
          </a:p>
        </p:txBody>
      </p:sp>
      <p:sp>
        <p:nvSpPr>
          <p:cNvPr id="2" name="Rectangle 1">
            <a:extLst>
              <a:ext uri="{FF2B5EF4-FFF2-40B4-BE49-F238E27FC236}">
                <a16:creationId xmlns:a16="http://schemas.microsoft.com/office/drawing/2014/main" id="{985013A0-BF97-481E-BABA-BC25689C6606}"/>
              </a:ext>
            </a:extLst>
          </p:cNvPr>
          <p:cNvSpPr/>
          <p:nvPr/>
        </p:nvSpPr>
        <p:spPr>
          <a:xfrm>
            <a:off x="508027" y="6330224"/>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3" name="TextBox 2">
            <a:extLst>
              <a:ext uri="{FF2B5EF4-FFF2-40B4-BE49-F238E27FC236}">
                <a16:creationId xmlns:a16="http://schemas.microsoft.com/office/drawing/2014/main" id="{7A233DB7-FC9D-41D0-8CE9-3F5B0071C9CA}"/>
              </a:ext>
            </a:extLst>
          </p:cNvPr>
          <p:cNvSpPr txBox="1"/>
          <p:nvPr/>
        </p:nvSpPr>
        <p:spPr>
          <a:xfrm>
            <a:off x="1259632" y="611267"/>
            <a:ext cx="5688632" cy="523220"/>
          </a:xfrm>
          <a:prstGeom prst="rect">
            <a:avLst/>
          </a:prstGeom>
          <a:noFill/>
        </p:spPr>
        <p:txBody>
          <a:bodyPr wrap="square" rtlCol="0">
            <a:spAutoFit/>
          </a:bodyPr>
          <a:lstStyle/>
          <a:p>
            <a:r>
              <a:rPr lang="en-GB" sz="2800" dirty="0"/>
              <a:t>Why is infant mortality significant?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04812" y="1111540"/>
            <a:ext cx="7467600" cy="5040560"/>
          </a:xfrm>
        </p:spPr>
        <p:txBody>
          <a:bodyPr/>
          <a:lstStyle/>
          <a:p>
            <a:pPr eaLnBrk="1" hangingPunct="1"/>
            <a:r>
              <a:rPr lang="en-GB" sz="2000" dirty="0">
                <a:latin typeface="Arial" panose="020B0604020202020204" pitchFamily="34" charset="0"/>
                <a:cs typeface="Arial" panose="020B0604020202020204" pitchFamily="34" charset="0"/>
              </a:rPr>
              <a:t>Pakistani heritage families are more affected</a:t>
            </a:r>
          </a:p>
          <a:p>
            <a:pPr eaLnBrk="1" hangingPunct="1"/>
            <a:r>
              <a:rPr lang="en-GB" sz="2000" dirty="0">
                <a:latin typeface="Arial" panose="020B0604020202020204" pitchFamily="34" charset="0"/>
                <a:cs typeface="Arial" panose="020B0604020202020204" pitchFamily="34" charset="0"/>
              </a:rPr>
              <a:t>50% of all infant deaths were babies born prematurely (especially white babies)</a:t>
            </a:r>
          </a:p>
          <a:p>
            <a:pPr eaLnBrk="1" hangingPunct="1"/>
            <a:r>
              <a:rPr lang="en-GB" sz="2000" dirty="0">
                <a:latin typeface="Arial" panose="020B0604020202020204" pitchFamily="34" charset="0"/>
                <a:cs typeface="Arial" panose="020B0604020202020204" pitchFamily="34" charset="0"/>
              </a:rPr>
              <a:t>48% of babies were low birth weight (under 2500 grams)</a:t>
            </a:r>
          </a:p>
          <a:p>
            <a:pPr eaLnBrk="1" hangingPunct="1"/>
            <a:r>
              <a:rPr lang="en-GB" sz="2000" dirty="0">
                <a:latin typeface="Arial" panose="020B0604020202020204" pitchFamily="34" charset="0"/>
                <a:cs typeface="Arial" panose="020B0604020202020204" pitchFamily="34" charset="0"/>
              </a:rPr>
              <a:t>Multiple births more vulnerable</a:t>
            </a:r>
          </a:p>
          <a:p>
            <a:pPr eaLnBrk="1" hangingPunct="1"/>
            <a:r>
              <a:rPr lang="en-GB" sz="2000" dirty="0">
                <a:latin typeface="Arial" panose="020B0604020202020204" pitchFamily="34" charset="0"/>
                <a:cs typeface="Arial" panose="020B0604020202020204" pitchFamily="34" charset="0"/>
              </a:rPr>
              <a:t>Boys more affected than girls</a:t>
            </a:r>
          </a:p>
          <a:p>
            <a:pPr eaLnBrk="1" hangingPunct="1"/>
            <a:r>
              <a:rPr lang="en-GB" sz="2000" dirty="0">
                <a:latin typeface="Arial" panose="020B0604020202020204" pitchFamily="34" charset="0"/>
                <a:cs typeface="Arial" panose="020B0604020202020204" pitchFamily="34" charset="0"/>
              </a:rPr>
              <a:t>Higher rates of late access to maternity care</a:t>
            </a:r>
          </a:p>
          <a:p>
            <a:pPr eaLnBrk="1" hangingPunct="1"/>
            <a:r>
              <a:rPr lang="en-GB" sz="2000" dirty="0">
                <a:latin typeface="Arial" panose="020B0604020202020204" pitchFamily="34" charset="0"/>
                <a:cs typeface="Arial" panose="020B0604020202020204" pitchFamily="34" charset="0"/>
              </a:rPr>
              <a:t>Lower take up of screening rates</a:t>
            </a:r>
          </a:p>
          <a:p>
            <a:pPr eaLnBrk="1" hangingPunct="1"/>
            <a:r>
              <a:rPr lang="en-GB" sz="2000" dirty="0">
                <a:latin typeface="Arial" panose="020B0604020202020204" pitchFamily="34" charset="0"/>
                <a:cs typeface="Arial" panose="020B0604020202020204" pitchFamily="34" charset="0"/>
              </a:rPr>
              <a:t>Parent Smoking</a:t>
            </a:r>
          </a:p>
          <a:p>
            <a:pPr eaLnBrk="1" hangingPunct="1"/>
            <a:r>
              <a:rPr lang="en-GB" sz="2000" dirty="0">
                <a:latin typeface="Arial" panose="020B0604020202020204" pitchFamily="34" charset="0"/>
                <a:cs typeface="Arial" panose="020B0604020202020204" pitchFamily="34" charset="0"/>
              </a:rPr>
              <a:t>Body weight and nutrition</a:t>
            </a:r>
          </a:p>
          <a:p>
            <a:pPr eaLnBrk="1" hangingPunct="1"/>
            <a:r>
              <a:rPr lang="en-GB" sz="2000" dirty="0">
                <a:latin typeface="Arial" panose="020B0604020202020204" pitchFamily="34" charset="0"/>
                <a:cs typeface="Arial" panose="020B0604020202020204" pitchFamily="34" charset="0"/>
              </a:rPr>
              <a:t>Deprivation</a:t>
            </a:r>
          </a:p>
          <a:p>
            <a:pPr eaLnBrk="1" hangingPunct="1"/>
            <a:r>
              <a:rPr lang="en-GB" sz="2000" dirty="0">
                <a:latin typeface="Arial" panose="020B0604020202020204" pitchFamily="34" charset="0"/>
                <a:cs typeface="Arial" panose="020B0604020202020204" pitchFamily="34" charset="0"/>
              </a:rPr>
              <a:t>Consanguinity </a:t>
            </a:r>
          </a:p>
          <a:p>
            <a:pPr eaLnBrk="1" hangingPunct="1"/>
            <a:r>
              <a:rPr lang="en-GB" sz="2000" dirty="0">
                <a:latin typeface="Arial" panose="020B0604020202020204" pitchFamily="34" charset="0"/>
                <a:cs typeface="Arial" panose="020B0604020202020204" pitchFamily="34" charset="0"/>
              </a:rPr>
              <a:t>Diabetes</a:t>
            </a:r>
          </a:p>
          <a:p>
            <a:pPr eaLnBrk="1" hangingPunct="1"/>
            <a:r>
              <a:rPr lang="en-GB" sz="2000" dirty="0">
                <a:latin typeface="Arial" panose="020B0604020202020204" pitchFamily="34" charset="0"/>
                <a:cs typeface="Arial" panose="020B0604020202020204" pitchFamily="34" charset="0"/>
              </a:rPr>
              <a:t>Substances misuse </a:t>
            </a:r>
          </a:p>
          <a:p>
            <a:pPr marL="0" indent="0" eaLnBrk="1" hangingPunct="1">
              <a:buNone/>
            </a:pPr>
            <a:r>
              <a:rPr lang="en-GB" sz="1000" kern="0" dirty="0">
                <a:solidFill>
                  <a:prstClr val="black"/>
                </a:solidFill>
                <a:latin typeface="Arial" charset="0"/>
                <a:cs typeface="Arial" charset="0"/>
              </a:rPr>
              <a:t>Copyright Kirklees Safeguarding Children Partnership April 2020</a:t>
            </a:r>
          </a:p>
          <a:p>
            <a:pPr marL="0" indent="0">
              <a:buNone/>
            </a:pPr>
            <a:endParaRPr lang="en-GB" dirty="0"/>
          </a:p>
        </p:txBody>
      </p:sp>
      <p:sp>
        <p:nvSpPr>
          <p:cNvPr id="2" name="Slide Number Placeholder 1"/>
          <p:cNvSpPr>
            <a:spLocks noGrp="1"/>
          </p:cNvSpPr>
          <p:nvPr>
            <p:ph type="sldNum" sz="quarter" idx="11"/>
          </p:nvPr>
        </p:nvSpPr>
        <p:spPr/>
        <p:txBody>
          <a:bodyPr/>
          <a:lstStyle/>
          <a:p>
            <a:pPr>
              <a:defRPr/>
            </a:pPr>
            <a:fld id="{668A2E68-7DD6-4780-B33D-BAA7C60B5533}" type="slidenum">
              <a:rPr lang="en-GB" smtClean="0"/>
              <a:pPr>
                <a:defRPr/>
              </a:pPr>
              <a:t>18</a:t>
            </a:fld>
            <a:endParaRPr lang="en-GB"/>
          </a:p>
        </p:txBody>
      </p:sp>
      <p:sp>
        <p:nvSpPr>
          <p:cNvPr id="5" name="TextBox 4">
            <a:extLst>
              <a:ext uri="{FF2B5EF4-FFF2-40B4-BE49-F238E27FC236}">
                <a16:creationId xmlns:a16="http://schemas.microsoft.com/office/drawing/2014/main" id="{1CBF195C-DC73-457C-AE11-2626EA2C3628}"/>
              </a:ext>
            </a:extLst>
          </p:cNvPr>
          <p:cNvSpPr txBox="1"/>
          <p:nvPr/>
        </p:nvSpPr>
        <p:spPr>
          <a:xfrm>
            <a:off x="539552" y="126196"/>
            <a:ext cx="7787208" cy="954107"/>
          </a:xfrm>
          <a:prstGeom prst="rect">
            <a:avLst/>
          </a:prstGeom>
          <a:noFill/>
        </p:spPr>
        <p:txBody>
          <a:bodyPr wrap="square" rtlCol="0">
            <a:spAutoFit/>
          </a:bodyPr>
          <a:lstStyle/>
          <a:p>
            <a:pPr algn="ctr"/>
            <a:r>
              <a:rPr lang="en-GB" sz="2800" dirty="0"/>
              <a:t>Some characteristics that impact on infant mortality </a:t>
            </a:r>
          </a:p>
        </p:txBody>
      </p:sp>
    </p:spTree>
    <p:extLst>
      <p:ext uri="{BB962C8B-B14F-4D97-AF65-F5344CB8AC3E}">
        <p14:creationId xmlns:p14="http://schemas.microsoft.com/office/powerpoint/2010/main" val="2759402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2"/>
          <p:cNvSpPr>
            <a:spLocks noGrp="1"/>
          </p:cNvSpPr>
          <p:nvPr>
            <p:ph type="sldNum" sz="quarter" idx="12"/>
          </p:nvPr>
        </p:nvSpPr>
        <p:spPr/>
        <p:txBody>
          <a:bodyPr/>
          <a:lstStyle/>
          <a:p>
            <a:pPr>
              <a:defRPr/>
            </a:pPr>
            <a:fld id="{CE7BA1E9-6B80-4043-A6AE-10400739C3EF}" type="slidenum">
              <a:rPr lang="en-GB"/>
              <a:pPr>
                <a:defRPr/>
              </a:pPr>
              <a:t>19</a:t>
            </a:fld>
            <a:endParaRPr lang="en-GB"/>
          </a:p>
        </p:txBody>
      </p:sp>
      <p:sp>
        <p:nvSpPr>
          <p:cNvPr id="41986" name="AutoShape 15"/>
          <p:cNvSpPr>
            <a:spLocks noChangeArrowheads="1"/>
          </p:cNvSpPr>
          <p:nvPr/>
        </p:nvSpPr>
        <p:spPr bwMode="auto">
          <a:xfrm>
            <a:off x="611188" y="188913"/>
            <a:ext cx="8075612" cy="1143000"/>
          </a:xfrm>
          <a:prstGeom prst="roundRect">
            <a:avLst>
              <a:gd name="adj" fmla="val 0"/>
            </a:avLst>
          </a:prstGeom>
          <a:noFill/>
          <a:ln w="9525">
            <a:noFill/>
            <a:round/>
            <a:headEnd/>
            <a:tailEnd/>
          </a:ln>
        </p:spPr>
        <p:txBody>
          <a:bodyPr anchor="ctr"/>
          <a:lstStyle/>
          <a:p>
            <a:pPr algn="ctr"/>
            <a:r>
              <a:rPr lang="en-GB" altLang="en-US" sz="2800" dirty="0"/>
              <a:t>Factors Contributing to Childhood Deaths</a:t>
            </a:r>
          </a:p>
        </p:txBody>
      </p:sp>
      <p:sp>
        <p:nvSpPr>
          <p:cNvPr id="41987" name="Text Box 14"/>
          <p:cNvSpPr txBox="1">
            <a:spLocks noChangeArrowheads="1"/>
          </p:cNvSpPr>
          <p:nvPr/>
        </p:nvSpPr>
        <p:spPr bwMode="auto">
          <a:xfrm>
            <a:off x="755650" y="1196975"/>
            <a:ext cx="3455988" cy="4608513"/>
          </a:xfrm>
          <a:prstGeom prst="rect">
            <a:avLst/>
          </a:prstGeom>
          <a:solidFill>
            <a:srgbClr val="FFFFFF"/>
          </a:solidFill>
          <a:ln w="9525">
            <a:noFill/>
            <a:miter lim="800000"/>
            <a:headEnd/>
            <a:tailEnd/>
          </a:ln>
        </p:spPr>
        <p:txBody>
          <a:bodyPr/>
          <a:lstStyle/>
          <a:p>
            <a:r>
              <a:rPr lang="en-US" sz="1600" b="1" dirty="0"/>
              <a:t>Factors intrinsic to the child</a:t>
            </a:r>
            <a:endParaRPr lang="en-GB" sz="1600" dirty="0"/>
          </a:p>
          <a:p>
            <a:endParaRPr lang="en-GB" sz="1600" dirty="0"/>
          </a:p>
          <a:p>
            <a:pPr>
              <a:buFont typeface="Times New Roman" pitchFamily="18" charset="0"/>
              <a:buChar char="•"/>
            </a:pPr>
            <a:r>
              <a:rPr lang="en-US" sz="1600" dirty="0"/>
              <a:t> Acute or Chronic illness</a:t>
            </a:r>
          </a:p>
          <a:p>
            <a:pPr>
              <a:buFont typeface="Times New Roman" pitchFamily="18" charset="0"/>
              <a:buChar char="•"/>
            </a:pPr>
            <a:r>
              <a:rPr lang="en-US" sz="1600" dirty="0"/>
              <a:t> Disability</a:t>
            </a:r>
          </a:p>
          <a:p>
            <a:pPr>
              <a:buFont typeface="Times New Roman" pitchFamily="18" charset="0"/>
              <a:buChar char="•"/>
            </a:pPr>
            <a:r>
              <a:rPr lang="en-US" sz="1600" dirty="0"/>
              <a:t> Prematurity / low birth weight</a:t>
            </a:r>
          </a:p>
          <a:p>
            <a:pPr>
              <a:buFont typeface="Times New Roman" pitchFamily="18" charset="0"/>
              <a:buChar char="•"/>
            </a:pPr>
            <a:r>
              <a:rPr lang="en-US" sz="1600" dirty="0"/>
              <a:t> Age, gender, ethnicity</a:t>
            </a:r>
          </a:p>
          <a:p>
            <a:pPr>
              <a:buFont typeface="Times New Roman" pitchFamily="18" charset="0"/>
              <a:buChar char="•"/>
            </a:pPr>
            <a:r>
              <a:rPr lang="en-US" sz="1600" dirty="0"/>
              <a:t> Behaviour difficulties</a:t>
            </a:r>
          </a:p>
          <a:p>
            <a:pPr>
              <a:buFont typeface="Times New Roman" pitchFamily="18" charset="0"/>
              <a:buChar char="•"/>
            </a:pPr>
            <a:r>
              <a:rPr lang="en-US" sz="1600" dirty="0"/>
              <a:t> Mental health</a:t>
            </a:r>
          </a:p>
          <a:p>
            <a:pPr>
              <a:buFont typeface="Times New Roman" pitchFamily="18" charset="0"/>
              <a:buChar char="•"/>
            </a:pPr>
            <a:r>
              <a:rPr lang="en-US" sz="1600" dirty="0"/>
              <a:t> Parental substance misuse</a:t>
            </a:r>
          </a:p>
          <a:p>
            <a:endParaRPr lang="en-US" sz="1600" b="1" dirty="0"/>
          </a:p>
          <a:p>
            <a:r>
              <a:rPr lang="en-US" sz="1600" b="1" dirty="0"/>
              <a:t>Family and environmental </a:t>
            </a:r>
            <a:endParaRPr lang="en-GB" sz="1600" b="1" dirty="0"/>
          </a:p>
          <a:p>
            <a:endParaRPr lang="en-US" sz="1600" b="1" dirty="0"/>
          </a:p>
          <a:p>
            <a:pPr>
              <a:buFont typeface="Times New Roman" pitchFamily="18" charset="0"/>
              <a:buChar char="•"/>
            </a:pPr>
            <a:r>
              <a:rPr lang="en-US" sz="1600" dirty="0"/>
              <a:t> Parental age, marital status</a:t>
            </a:r>
          </a:p>
          <a:p>
            <a:pPr>
              <a:buFont typeface="Times New Roman" pitchFamily="18" charset="0"/>
              <a:buChar char="•"/>
            </a:pPr>
            <a:r>
              <a:rPr lang="en-US" sz="1600" dirty="0"/>
              <a:t> Health, mental health</a:t>
            </a:r>
          </a:p>
          <a:p>
            <a:pPr>
              <a:buFont typeface="Times New Roman" pitchFamily="18" charset="0"/>
              <a:buChar char="•"/>
            </a:pPr>
            <a:r>
              <a:rPr lang="en-US" sz="1600" dirty="0"/>
              <a:t> Smoking, substance misuse</a:t>
            </a:r>
          </a:p>
          <a:p>
            <a:pPr>
              <a:buFont typeface="Times New Roman" pitchFamily="18" charset="0"/>
              <a:buChar char="•"/>
            </a:pPr>
            <a:r>
              <a:rPr lang="en-US" sz="1600" dirty="0"/>
              <a:t> Social class, Geographic spread</a:t>
            </a:r>
          </a:p>
          <a:p>
            <a:pPr>
              <a:buFont typeface="Times New Roman" pitchFamily="18" charset="0"/>
              <a:buChar char="•"/>
            </a:pPr>
            <a:r>
              <a:rPr lang="en-US" sz="1600" dirty="0"/>
              <a:t> Social isolation</a:t>
            </a:r>
          </a:p>
          <a:p>
            <a:pPr>
              <a:buFont typeface="Times New Roman" pitchFamily="18" charset="0"/>
              <a:buChar char="•"/>
            </a:pPr>
            <a:r>
              <a:rPr lang="en-US" sz="1600" dirty="0"/>
              <a:t> Unsafe environments</a:t>
            </a:r>
          </a:p>
          <a:p>
            <a:endParaRPr lang="en-US" sz="1600" b="1" dirty="0"/>
          </a:p>
          <a:p>
            <a:endParaRPr lang="en-GB" dirty="0"/>
          </a:p>
        </p:txBody>
      </p:sp>
      <p:sp>
        <p:nvSpPr>
          <p:cNvPr id="41988" name="Text Box 15"/>
          <p:cNvSpPr txBox="1">
            <a:spLocks noChangeArrowheads="1"/>
          </p:cNvSpPr>
          <p:nvPr/>
        </p:nvSpPr>
        <p:spPr bwMode="auto">
          <a:xfrm>
            <a:off x="4356100" y="1196975"/>
            <a:ext cx="3455988" cy="4608513"/>
          </a:xfrm>
          <a:prstGeom prst="rect">
            <a:avLst/>
          </a:prstGeom>
          <a:solidFill>
            <a:srgbClr val="FFFFFF"/>
          </a:solidFill>
          <a:ln w="9525">
            <a:noFill/>
            <a:miter lim="800000"/>
            <a:headEnd/>
            <a:tailEnd/>
          </a:ln>
        </p:spPr>
        <p:txBody>
          <a:bodyPr/>
          <a:lstStyle/>
          <a:p>
            <a:r>
              <a:rPr lang="en-US" sz="1600" b="1" dirty="0"/>
              <a:t>Parenting capacity</a:t>
            </a:r>
            <a:endParaRPr lang="en-GB" sz="1600" b="1" dirty="0"/>
          </a:p>
          <a:p>
            <a:r>
              <a:rPr lang="en-US" sz="1600" dirty="0"/>
              <a:t> </a:t>
            </a:r>
          </a:p>
          <a:p>
            <a:pPr>
              <a:buFont typeface="Times New Roman" pitchFamily="18" charset="0"/>
              <a:buChar char="•"/>
            </a:pPr>
            <a:r>
              <a:rPr lang="en-US" sz="1600" dirty="0"/>
              <a:t> Basic care of child</a:t>
            </a:r>
          </a:p>
          <a:p>
            <a:pPr>
              <a:buFont typeface="Times New Roman" pitchFamily="18" charset="0"/>
              <a:buChar char="•"/>
            </a:pPr>
            <a:r>
              <a:rPr lang="en-US" sz="1600" dirty="0"/>
              <a:t> Responding to health needs</a:t>
            </a:r>
          </a:p>
          <a:p>
            <a:pPr>
              <a:buFont typeface="Times New Roman" pitchFamily="18" charset="0"/>
              <a:buChar char="•"/>
            </a:pPr>
            <a:r>
              <a:rPr lang="en-US" sz="1600" dirty="0"/>
              <a:t> Ensuring safety  </a:t>
            </a:r>
          </a:p>
          <a:p>
            <a:pPr>
              <a:buFont typeface="Times New Roman" pitchFamily="18" charset="0"/>
              <a:buNone/>
            </a:pPr>
            <a:r>
              <a:rPr lang="en-US" sz="1600" dirty="0"/>
              <a:t>   (including safe sleeping)</a:t>
            </a:r>
          </a:p>
          <a:p>
            <a:pPr>
              <a:buFont typeface="Times New Roman" pitchFamily="18" charset="0"/>
              <a:buChar char="•"/>
            </a:pPr>
            <a:r>
              <a:rPr lang="en-US" sz="1600" dirty="0"/>
              <a:t> Emotional warmth</a:t>
            </a:r>
          </a:p>
          <a:p>
            <a:pPr>
              <a:buFont typeface="Times New Roman" pitchFamily="18" charset="0"/>
              <a:buChar char="•"/>
            </a:pPr>
            <a:r>
              <a:rPr lang="en-US" sz="1600" dirty="0"/>
              <a:t> Guidance and boundaries</a:t>
            </a:r>
          </a:p>
          <a:p>
            <a:pPr>
              <a:buFont typeface="Times New Roman" pitchFamily="18" charset="0"/>
              <a:buChar char="•"/>
            </a:pPr>
            <a:r>
              <a:rPr lang="en-US" sz="1600" dirty="0"/>
              <a:t> Evidence of abuse or neglect</a:t>
            </a:r>
          </a:p>
          <a:p>
            <a:pPr lvl="1"/>
            <a:endParaRPr lang="en-US" sz="1600" b="1" dirty="0"/>
          </a:p>
          <a:p>
            <a:r>
              <a:rPr lang="en-US" sz="1600" b="1" dirty="0"/>
              <a:t>Service provision and need</a:t>
            </a:r>
            <a:endParaRPr lang="en-GB" sz="1600" b="1" dirty="0"/>
          </a:p>
          <a:p>
            <a:r>
              <a:rPr lang="en-US" sz="1600" dirty="0"/>
              <a:t> </a:t>
            </a:r>
          </a:p>
          <a:p>
            <a:pPr>
              <a:buFont typeface="Times New Roman" pitchFamily="18" charset="0"/>
              <a:buChar char="•"/>
            </a:pPr>
            <a:r>
              <a:rPr lang="en-US" sz="1600" dirty="0"/>
              <a:t> Service needs</a:t>
            </a:r>
          </a:p>
          <a:p>
            <a:pPr>
              <a:buFont typeface="Times New Roman" pitchFamily="18" charset="0"/>
              <a:buChar char="•"/>
            </a:pPr>
            <a:r>
              <a:rPr lang="en-US" sz="1600" dirty="0"/>
              <a:t> Services provided</a:t>
            </a:r>
          </a:p>
          <a:p>
            <a:pPr>
              <a:buFont typeface="Times New Roman" pitchFamily="18" charset="0"/>
              <a:buChar char="•"/>
            </a:pPr>
            <a:r>
              <a:rPr lang="en-US" sz="1600" dirty="0"/>
              <a:t> Gaps in provision</a:t>
            </a:r>
          </a:p>
          <a:p>
            <a:pPr>
              <a:buFont typeface="Times New Roman" pitchFamily="18" charset="0"/>
              <a:buChar char="•"/>
            </a:pPr>
            <a:r>
              <a:rPr lang="en-US" sz="1600" dirty="0"/>
              <a:t> Information sharing</a:t>
            </a:r>
          </a:p>
          <a:p>
            <a:pPr>
              <a:buFont typeface="Times New Roman" pitchFamily="18" charset="0"/>
              <a:buChar char="•"/>
            </a:pPr>
            <a:endParaRPr lang="en-US" sz="1600" dirty="0"/>
          </a:p>
          <a:p>
            <a:endParaRPr lang="en-GB" sz="1600" dirty="0"/>
          </a:p>
        </p:txBody>
      </p:sp>
      <p:sp>
        <p:nvSpPr>
          <p:cNvPr id="2" name="Rectangle 1">
            <a:extLst>
              <a:ext uri="{FF2B5EF4-FFF2-40B4-BE49-F238E27FC236}">
                <a16:creationId xmlns:a16="http://schemas.microsoft.com/office/drawing/2014/main" id="{8DBFF274-9163-4EF5-A8C9-7F5BDB6B3B1E}"/>
              </a:ext>
            </a:extLst>
          </p:cNvPr>
          <p:cNvSpPr/>
          <p:nvPr/>
        </p:nvSpPr>
        <p:spPr>
          <a:xfrm>
            <a:off x="389759" y="6422866"/>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3" name="TextBox 2">
            <a:extLst>
              <a:ext uri="{FF2B5EF4-FFF2-40B4-BE49-F238E27FC236}">
                <a16:creationId xmlns:a16="http://schemas.microsoft.com/office/drawing/2014/main" id="{AC06FBAC-34F2-449A-9DDB-62A585DC5B0D}"/>
              </a:ext>
            </a:extLst>
          </p:cNvPr>
          <p:cNvSpPr txBox="1"/>
          <p:nvPr/>
        </p:nvSpPr>
        <p:spPr>
          <a:xfrm>
            <a:off x="5626076" y="6180112"/>
            <a:ext cx="2808312" cy="276999"/>
          </a:xfrm>
          <a:prstGeom prst="rect">
            <a:avLst/>
          </a:prstGeom>
          <a:noFill/>
        </p:spPr>
        <p:txBody>
          <a:bodyPr wrap="square" rtlCol="0">
            <a:spAutoFit/>
          </a:bodyPr>
          <a:lstStyle/>
          <a:p>
            <a:r>
              <a:rPr lang="en-GB" sz="1200" dirty="0"/>
              <a:t>Working together 2018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FFBD-9FB3-44E7-922A-D374ABACAB27}"/>
              </a:ext>
            </a:extLst>
          </p:cNvPr>
          <p:cNvSpPr>
            <a:spLocks noGrp="1"/>
          </p:cNvSpPr>
          <p:nvPr>
            <p:ph type="title"/>
          </p:nvPr>
        </p:nvSpPr>
        <p:spPr>
          <a:xfrm>
            <a:off x="683568" y="274638"/>
            <a:ext cx="7241232" cy="850106"/>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GOV.UK GUIDANCE </a:t>
            </a:r>
            <a:br>
              <a:rPr lang="en-GB" sz="2400" b="1" dirty="0">
                <a:solidFill>
                  <a:schemeClr val="tx1"/>
                </a:solidFill>
                <a:latin typeface="Arial" panose="020B0604020202020204" pitchFamily="34" charset="0"/>
                <a:cs typeface="Arial" panose="020B0604020202020204" pitchFamily="34" charset="0"/>
              </a:rPr>
            </a:br>
            <a:r>
              <a:rPr lang="en-GB" sz="2400" b="1" dirty="0">
                <a:solidFill>
                  <a:schemeClr val="tx1"/>
                </a:solidFill>
                <a:latin typeface="Arial" panose="020B0604020202020204" pitchFamily="34" charset="0"/>
                <a:cs typeface="Arial" panose="020B0604020202020204" pitchFamily="34" charset="0"/>
              </a:rPr>
              <a:t>CLOSING CERTAIN BUSINESSES AND VENUES</a:t>
            </a:r>
          </a:p>
        </p:txBody>
      </p:sp>
      <p:sp>
        <p:nvSpPr>
          <p:cNvPr id="3" name="Content Placeholder 2">
            <a:extLst>
              <a:ext uri="{FF2B5EF4-FFF2-40B4-BE49-F238E27FC236}">
                <a16:creationId xmlns:a16="http://schemas.microsoft.com/office/drawing/2014/main" id="{55D3B9DD-18C2-45E4-ACE5-9BFEDCAC16F5}"/>
              </a:ext>
            </a:extLst>
          </p:cNvPr>
          <p:cNvSpPr>
            <a:spLocks noGrp="1"/>
          </p:cNvSpPr>
          <p:nvPr>
            <p:ph sz="quarter" idx="1"/>
          </p:nvPr>
        </p:nvSpPr>
        <p:spPr>
          <a:xfrm>
            <a:off x="539552" y="1364261"/>
            <a:ext cx="7653064" cy="4729035"/>
          </a:xfrm>
        </p:spPr>
        <p:txBody>
          <a:bodyPr/>
          <a:lstStyle/>
          <a:p>
            <a:pPr marL="0" indent="0">
              <a:lnSpc>
                <a:spcPct val="150000"/>
              </a:lnSpc>
              <a:buNone/>
            </a:pPr>
            <a:r>
              <a:rPr lang="en-GB" sz="2000" dirty="0">
                <a:latin typeface="Arial" panose="020B0604020202020204" pitchFamily="34" charset="0"/>
                <a:cs typeface="Arial" panose="020B0604020202020204" pitchFamily="34" charset="0"/>
              </a:rPr>
              <a:t>On 23 March 2020 the UK government stepped up measures to prevent the spread of coronavirus and save lives. </a:t>
            </a:r>
          </a:p>
          <a:p>
            <a:pPr marL="0" indent="0">
              <a:lnSpc>
                <a:spcPct val="150000"/>
              </a:lnSpc>
              <a:buNone/>
            </a:pPr>
            <a:r>
              <a:rPr lang="en-GB" sz="2000" dirty="0">
                <a:latin typeface="Arial" panose="020B0604020202020204" pitchFamily="34" charset="0"/>
                <a:cs typeface="Arial" panose="020B0604020202020204" pitchFamily="34" charset="0"/>
              </a:rPr>
              <a:t>Businesses and workplaces should encourage their employees to work at home, wherever possible. People must not meet in groups of more than 2 in public places unless they live together or their job means that they have to. Events have been stopped including Kirklees Safeguarding Children classroom courses. </a:t>
            </a:r>
          </a:p>
          <a:p>
            <a:pPr marL="0" indent="0">
              <a:lnSpc>
                <a:spcPct val="150000"/>
              </a:lnSpc>
              <a:buNone/>
            </a:pPr>
            <a:r>
              <a:rPr lang="en-GB" sz="2000" dirty="0">
                <a:latin typeface="Arial" panose="020B0604020202020204" pitchFamily="34" charset="0"/>
                <a:cs typeface="Arial" panose="020B0604020202020204" pitchFamily="34" charset="0"/>
              </a:rPr>
              <a:t>Kirklees is now offering online training that will help you to continue to do your day to day role and offer you opportunities for further reading.</a:t>
            </a:r>
          </a:p>
          <a:p>
            <a:endParaRPr lang="en-GB" dirty="0"/>
          </a:p>
        </p:txBody>
      </p:sp>
      <p:sp>
        <p:nvSpPr>
          <p:cNvPr id="4" name="Slide Number Placeholder 3">
            <a:extLst>
              <a:ext uri="{FF2B5EF4-FFF2-40B4-BE49-F238E27FC236}">
                <a16:creationId xmlns:a16="http://schemas.microsoft.com/office/drawing/2014/main" id="{E7D02CB2-0C2D-4CD7-99B2-BF629A98FF16}"/>
              </a:ext>
            </a:extLst>
          </p:cNvPr>
          <p:cNvSpPr>
            <a:spLocks noGrp="1"/>
          </p:cNvSpPr>
          <p:nvPr>
            <p:ph type="sldNum" sz="quarter" idx="11"/>
          </p:nvPr>
        </p:nvSpPr>
        <p:spPr/>
        <p:txBody>
          <a:bodyPr/>
          <a:lstStyle/>
          <a:p>
            <a:pPr>
              <a:defRPr/>
            </a:pPr>
            <a:fld id="{828FE620-B691-4932-ABC3-7DF469F158CA}" type="slidenum">
              <a:rPr lang="en-GB" smtClean="0"/>
              <a:pPr>
                <a:defRPr/>
              </a:pPr>
              <a:t>2</a:t>
            </a:fld>
            <a:endParaRPr lang="en-GB"/>
          </a:p>
        </p:txBody>
      </p:sp>
      <p:sp>
        <p:nvSpPr>
          <p:cNvPr id="5" name="Rectangle 4">
            <a:extLst>
              <a:ext uri="{FF2B5EF4-FFF2-40B4-BE49-F238E27FC236}">
                <a16:creationId xmlns:a16="http://schemas.microsoft.com/office/drawing/2014/main" id="{C1F1A3DB-7BC9-41BD-A2F2-EEA60763EF1C}"/>
              </a:ext>
            </a:extLst>
          </p:cNvPr>
          <p:cNvSpPr/>
          <p:nvPr/>
        </p:nvSpPr>
        <p:spPr>
          <a:xfrm>
            <a:off x="482305" y="6337141"/>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extLst>
      <p:ext uri="{BB962C8B-B14F-4D97-AF65-F5344CB8AC3E}">
        <p14:creationId xmlns:p14="http://schemas.microsoft.com/office/powerpoint/2010/main" val="3436340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8"/>
          <p:cNvSpPr>
            <a:spLocks noGrp="1"/>
          </p:cNvSpPr>
          <p:nvPr>
            <p:ph type="sldNum" sz="quarter" idx="11"/>
          </p:nvPr>
        </p:nvSpPr>
        <p:spPr/>
        <p:txBody>
          <a:bodyPr/>
          <a:lstStyle/>
          <a:p>
            <a:pPr>
              <a:defRPr/>
            </a:pPr>
            <a:fld id="{7860C441-975B-400A-A69F-C6A08E3C5C6D}" type="slidenum">
              <a:rPr lang="en-GB"/>
              <a:pPr>
                <a:defRPr/>
              </a:pPr>
              <a:t>20</a:t>
            </a:fld>
            <a:endParaRPr lang="en-GB"/>
          </a:p>
        </p:txBody>
      </p:sp>
      <p:sp>
        <p:nvSpPr>
          <p:cNvPr id="38915" name="Content Placeholder 2"/>
          <p:cNvSpPr>
            <a:spLocks noGrp="1"/>
          </p:cNvSpPr>
          <p:nvPr>
            <p:ph sz="quarter" idx="1"/>
          </p:nvPr>
        </p:nvSpPr>
        <p:spPr>
          <a:xfrm>
            <a:off x="755650" y="1628775"/>
            <a:ext cx="7180263" cy="4248150"/>
          </a:xfrm>
        </p:spPr>
        <p:txBody>
          <a:bodyPr/>
          <a:lstStyle/>
          <a:p>
            <a:pPr lvl="2" eaLnBrk="1" hangingPunct="1">
              <a:buFontTx/>
              <a:buNone/>
            </a:pPr>
            <a:r>
              <a:rPr lang="en-GB" altLang="en-US">
                <a:solidFill>
                  <a:schemeClr val="bg2"/>
                </a:solidFill>
                <a:latin typeface="Calibri" pitchFamily="34" charset="0"/>
              </a:rPr>
              <a:t>	</a:t>
            </a:r>
            <a:endParaRPr lang="en-GB" altLang="en-US" sz="2400">
              <a:solidFill>
                <a:schemeClr val="bg2"/>
              </a:solidFill>
              <a:latin typeface="Calibri" pitchFamily="34" charset="0"/>
            </a:endParaRPr>
          </a:p>
        </p:txBody>
      </p:sp>
      <p:graphicFrame>
        <p:nvGraphicFramePr>
          <p:cNvPr id="6" name="Chart 5">
            <a:extLst>
              <a:ext uri="{FF2B5EF4-FFF2-40B4-BE49-F238E27FC236}">
                <a16:creationId xmlns:a16="http://schemas.microsoft.com/office/drawing/2014/main" id="{6529F495-6B00-4767-A61C-5F4C9E2EBACF}"/>
              </a:ext>
            </a:extLst>
          </p:cNvPr>
          <p:cNvGraphicFramePr>
            <a:graphicFrameLocks/>
          </p:cNvGraphicFramePr>
          <p:nvPr>
            <p:extLst>
              <p:ext uri="{D42A27DB-BD31-4B8C-83A1-F6EECF244321}">
                <p14:modId xmlns:p14="http://schemas.microsoft.com/office/powerpoint/2010/main" val="3998576052"/>
              </p:ext>
            </p:extLst>
          </p:nvPr>
        </p:nvGraphicFramePr>
        <p:xfrm>
          <a:off x="1285441" y="1519140"/>
          <a:ext cx="6120680" cy="439328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A0C01F0F-D492-413E-9487-10BC6D3788BE}"/>
              </a:ext>
            </a:extLst>
          </p:cNvPr>
          <p:cNvSpPr/>
          <p:nvPr/>
        </p:nvSpPr>
        <p:spPr>
          <a:xfrm>
            <a:off x="179512" y="6453522"/>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4" name="TextBox 3">
            <a:extLst>
              <a:ext uri="{FF2B5EF4-FFF2-40B4-BE49-F238E27FC236}">
                <a16:creationId xmlns:a16="http://schemas.microsoft.com/office/drawing/2014/main" id="{F699586F-42F6-4CF1-BB1E-3857D5772DFE}"/>
              </a:ext>
            </a:extLst>
          </p:cNvPr>
          <p:cNvSpPr txBox="1"/>
          <p:nvPr/>
        </p:nvSpPr>
        <p:spPr>
          <a:xfrm>
            <a:off x="1335340" y="353679"/>
            <a:ext cx="6070781" cy="954107"/>
          </a:xfrm>
          <a:prstGeom prst="rect">
            <a:avLst/>
          </a:prstGeom>
          <a:noFill/>
        </p:spPr>
        <p:txBody>
          <a:bodyPr wrap="square" rtlCol="0">
            <a:spAutoFit/>
          </a:bodyPr>
          <a:lstStyle/>
          <a:p>
            <a:pPr algn="ctr"/>
            <a:r>
              <a:rPr lang="en-GB" sz="2800" dirty="0"/>
              <a:t>Two main medical reasons for infant deaths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66788" y="1930975"/>
            <a:ext cx="7467600" cy="3600400"/>
          </a:xfrm>
        </p:spPr>
        <p:txBody>
          <a:bodyPr/>
          <a:lstStyle/>
          <a:p>
            <a:pPr marL="342900" lvl="0" indent="-342900" eaLnBrk="1" hangingPunct="1">
              <a:lnSpc>
                <a:spcPct val="150000"/>
              </a:lnSpc>
              <a:spcBef>
                <a:spcPct val="20000"/>
              </a:spcBef>
              <a:buClrTx/>
              <a:buSzTx/>
              <a:buFontTx/>
              <a:buChar char="•"/>
            </a:pPr>
            <a:r>
              <a:rPr lang="en-GB" kern="0" dirty="0">
                <a:solidFill>
                  <a:srgbClr val="000000"/>
                </a:solidFill>
                <a:latin typeface="Arial"/>
              </a:rPr>
              <a:t>Support healthy behaviours</a:t>
            </a:r>
          </a:p>
          <a:p>
            <a:pPr marL="342900" lvl="0" indent="-342900" eaLnBrk="1" hangingPunct="1">
              <a:lnSpc>
                <a:spcPct val="150000"/>
              </a:lnSpc>
              <a:spcBef>
                <a:spcPct val="20000"/>
              </a:spcBef>
              <a:buClrTx/>
              <a:buSzTx/>
              <a:buFontTx/>
              <a:buChar char="•"/>
            </a:pPr>
            <a:r>
              <a:rPr lang="en-GB" kern="0" dirty="0">
                <a:solidFill>
                  <a:srgbClr val="000000"/>
                </a:solidFill>
                <a:latin typeface="Arial"/>
              </a:rPr>
              <a:t>Be aware of vulnerable groups and individuals</a:t>
            </a:r>
          </a:p>
          <a:p>
            <a:pPr marL="342900" lvl="0" indent="-342900" eaLnBrk="1" hangingPunct="1">
              <a:lnSpc>
                <a:spcPct val="150000"/>
              </a:lnSpc>
              <a:spcBef>
                <a:spcPct val="20000"/>
              </a:spcBef>
              <a:buClrTx/>
              <a:buSzTx/>
              <a:buFontTx/>
              <a:buChar char="•"/>
            </a:pPr>
            <a:r>
              <a:rPr lang="en-GB" kern="0" dirty="0">
                <a:solidFill>
                  <a:srgbClr val="000000"/>
                </a:solidFill>
                <a:latin typeface="Arial"/>
              </a:rPr>
              <a:t>Help women to access support services</a:t>
            </a:r>
          </a:p>
          <a:p>
            <a:pPr marL="342900" lvl="0" indent="-342900" eaLnBrk="1" hangingPunct="1">
              <a:lnSpc>
                <a:spcPct val="150000"/>
              </a:lnSpc>
              <a:spcBef>
                <a:spcPct val="20000"/>
              </a:spcBef>
              <a:buClrTx/>
              <a:buSzTx/>
              <a:buFontTx/>
              <a:buChar char="•"/>
            </a:pPr>
            <a:r>
              <a:rPr lang="en-GB" kern="0" dirty="0">
                <a:solidFill>
                  <a:srgbClr val="000000"/>
                </a:solidFill>
                <a:latin typeface="Arial"/>
              </a:rPr>
              <a:t>Data collection and recording</a:t>
            </a:r>
          </a:p>
          <a:p>
            <a:pPr marL="342900" lvl="0" indent="-342900" eaLnBrk="1" hangingPunct="1">
              <a:spcBef>
                <a:spcPct val="20000"/>
              </a:spcBef>
              <a:buClrTx/>
              <a:buSzTx/>
              <a:buFontTx/>
              <a:buChar char="•"/>
            </a:pPr>
            <a:endParaRPr lang="en-GB" sz="3200" kern="0" dirty="0">
              <a:solidFill>
                <a:srgbClr val="000000"/>
              </a:solidFill>
              <a:latin typeface="Arial"/>
            </a:endParaRPr>
          </a:p>
          <a:p>
            <a:endParaRPr lang="en-GB" dirty="0"/>
          </a:p>
        </p:txBody>
      </p:sp>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21</a:t>
            </a:fld>
            <a:endParaRPr lang="en-GB"/>
          </a:p>
        </p:txBody>
      </p:sp>
      <p:sp>
        <p:nvSpPr>
          <p:cNvPr id="5" name="Rectangle 4">
            <a:extLst>
              <a:ext uri="{FF2B5EF4-FFF2-40B4-BE49-F238E27FC236}">
                <a16:creationId xmlns:a16="http://schemas.microsoft.com/office/drawing/2014/main" id="{B5125E28-4775-4528-914D-8754963B82E3}"/>
              </a:ext>
            </a:extLst>
          </p:cNvPr>
          <p:cNvSpPr/>
          <p:nvPr/>
        </p:nvSpPr>
        <p:spPr>
          <a:xfrm>
            <a:off x="395536" y="6337141"/>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6" name="TextBox 5">
            <a:extLst>
              <a:ext uri="{FF2B5EF4-FFF2-40B4-BE49-F238E27FC236}">
                <a16:creationId xmlns:a16="http://schemas.microsoft.com/office/drawing/2014/main" id="{3085F3CA-4003-482E-8AED-E00F33613DFC}"/>
              </a:ext>
            </a:extLst>
          </p:cNvPr>
          <p:cNvSpPr txBox="1"/>
          <p:nvPr/>
        </p:nvSpPr>
        <p:spPr>
          <a:xfrm>
            <a:off x="966788" y="601990"/>
            <a:ext cx="6773564" cy="523220"/>
          </a:xfrm>
          <a:prstGeom prst="rect">
            <a:avLst/>
          </a:prstGeom>
          <a:noFill/>
        </p:spPr>
        <p:txBody>
          <a:bodyPr wrap="square" rtlCol="0">
            <a:spAutoFit/>
          </a:bodyPr>
          <a:lstStyle/>
          <a:p>
            <a:pPr algn="ctr"/>
            <a:r>
              <a:rPr lang="en-GB" sz="2800" dirty="0"/>
              <a:t>What preventative support can we offer</a:t>
            </a:r>
          </a:p>
        </p:txBody>
      </p:sp>
    </p:spTree>
    <p:extLst>
      <p:ext uri="{BB962C8B-B14F-4D97-AF65-F5344CB8AC3E}">
        <p14:creationId xmlns:p14="http://schemas.microsoft.com/office/powerpoint/2010/main" val="293746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8"/>
          <p:cNvSpPr>
            <a:spLocks noGrp="1"/>
          </p:cNvSpPr>
          <p:nvPr>
            <p:ph type="sldNum" sz="quarter" idx="11"/>
          </p:nvPr>
        </p:nvSpPr>
        <p:spPr/>
        <p:txBody>
          <a:bodyPr/>
          <a:lstStyle/>
          <a:p>
            <a:pPr>
              <a:defRPr/>
            </a:pPr>
            <a:fld id="{ACC7BD50-A647-4543-AE1F-F816C637E84E}" type="slidenum">
              <a:rPr lang="en-GB"/>
              <a:pPr>
                <a:defRPr/>
              </a:pPr>
              <a:t>22</a:t>
            </a:fld>
            <a:endParaRPr lang="en-GB"/>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536584896"/>
              </p:ext>
            </p:extLst>
          </p:nvPr>
        </p:nvGraphicFramePr>
        <p:xfrm>
          <a:off x="323850" y="1468312"/>
          <a:ext cx="7920038" cy="3921375"/>
        </p:xfrm>
        <a:graphic>
          <a:graphicData uri="http://schemas.openxmlformats.org/drawingml/2006/table">
            <a:tbl>
              <a:tblPr firstRow="1" firstCol="1" bandRow="1">
                <a:tableStyleId>{3B4B98B0-60AC-42C2-AFA5-B58CD77FA1E5}</a:tableStyleId>
              </a:tblPr>
              <a:tblGrid>
                <a:gridCol w="6048350">
                  <a:extLst>
                    <a:ext uri="{9D8B030D-6E8A-4147-A177-3AD203B41FA5}">
                      <a16:colId xmlns:a16="http://schemas.microsoft.com/office/drawing/2014/main" val="20000"/>
                    </a:ext>
                  </a:extLst>
                </a:gridCol>
                <a:gridCol w="1871688">
                  <a:extLst>
                    <a:ext uri="{9D8B030D-6E8A-4147-A177-3AD203B41FA5}">
                      <a16:colId xmlns:a16="http://schemas.microsoft.com/office/drawing/2014/main" val="20001"/>
                    </a:ext>
                  </a:extLst>
                </a:gridCol>
              </a:tblGrid>
              <a:tr h="614459">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Category of child death age range 0-18 years </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Kirklees</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0"/>
                  </a:ext>
                </a:extLst>
              </a:tr>
              <a:tr h="317474">
                <a:tc>
                  <a:txBody>
                    <a:bodyPr/>
                    <a:lstStyle/>
                    <a:p>
                      <a:pPr marL="342900" lvl="0" indent="-342900">
                        <a:lnSpc>
                          <a:spcPct val="115000"/>
                        </a:lnSpc>
                        <a:spcBef>
                          <a:spcPts val="600"/>
                        </a:spcBef>
                        <a:spcAft>
                          <a:spcPts val="1000"/>
                        </a:spcAft>
                        <a:buFont typeface="+mj-lt"/>
                        <a:buAutoNum type="arabicParenR"/>
                      </a:pPr>
                      <a:r>
                        <a:rPr lang="en-GB" sz="1600" dirty="0">
                          <a:effectLst/>
                          <a:latin typeface="Arial" panose="020B0604020202020204" pitchFamily="34" charset="0"/>
                          <a:cs typeface="Arial" panose="020B0604020202020204" pitchFamily="34" charset="0"/>
                        </a:rPr>
                        <a:t>Deliberately inflicted injury, abuse or neglect </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2%    </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1"/>
                  </a:ext>
                </a:extLst>
              </a:tr>
              <a:tr h="317474">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2)   Suicide or deliberate self-inflicted harm</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2"/>
                  </a:ext>
                </a:extLst>
              </a:tr>
              <a:tr h="381075">
                <a:tc>
                  <a:txBody>
                    <a:bodyPr/>
                    <a:lstStyle/>
                    <a:p>
                      <a:pPr marL="0" lvl="0" indent="0">
                        <a:lnSpc>
                          <a:spcPct val="115000"/>
                        </a:lnSpc>
                        <a:spcAft>
                          <a:spcPts val="1000"/>
                        </a:spcAft>
                        <a:buFont typeface="+mj-lt"/>
                        <a:buNone/>
                      </a:pPr>
                      <a:r>
                        <a:rPr lang="en-GB" sz="1600" dirty="0">
                          <a:effectLst/>
                          <a:latin typeface="Arial" panose="020B0604020202020204" pitchFamily="34" charset="0"/>
                          <a:cs typeface="Arial" panose="020B0604020202020204" pitchFamily="34" charset="0"/>
                        </a:rPr>
                        <a:t>3)   Trauma and other external factors</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3"/>
                  </a:ext>
                </a:extLst>
              </a:tr>
              <a:tr h="326096">
                <a:tc>
                  <a:txBody>
                    <a:bodyPr/>
                    <a:lstStyle/>
                    <a:p>
                      <a:pPr marL="0" indent="0">
                        <a:lnSpc>
                          <a:spcPct val="115000"/>
                        </a:lnSpc>
                        <a:spcAft>
                          <a:spcPts val="0"/>
                        </a:spcAft>
                        <a:buFont typeface="+mj-lt"/>
                        <a:buNone/>
                      </a:pPr>
                      <a:r>
                        <a:rPr lang="en-GB" sz="1600" dirty="0">
                          <a:effectLst/>
                          <a:latin typeface="Arial" panose="020B0604020202020204" pitchFamily="34" charset="0"/>
                          <a:cs typeface="Arial" panose="020B0604020202020204" pitchFamily="34" charset="0"/>
                        </a:rPr>
                        <a:t>4)   Malignancy</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7%</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4"/>
                  </a:ext>
                </a:extLst>
              </a:tr>
              <a:tr h="317474">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5)   Acute medical or surgical condition</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5"/>
                  </a:ext>
                </a:extLst>
              </a:tr>
              <a:tr h="318236">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6)   Chronic medical condition</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ea typeface="+mn-ea"/>
                          <a:cs typeface="Arial" panose="020B0604020202020204" pitchFamily="34" charset="0"/>
                        </a:rPr>
                        <a:t>2%</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6"/>
                  </a:ext>
                </a:extLst>
              </a:tr>
              <a:tr h="431378">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7)   Chromosomal, genetic and congenital  abnormalities</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40%                   </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7"/>
                  </a:ext>
                </a:extLst>
              </a:tr>
              <a:tr h="321645">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8)   Perinatal / neonatal event</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26%                    </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8"/>
                  </a:ext>
                </a:extLst>
              </a:tr>
              <a:tr h="288032">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9)   Infection</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7%</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09"/>
                  </a:ext>
                </a:extLst>
              </a:tr>
              <a:tr h="288032">
                <a:tc>
                  <a:txBody>
                    <a:bodyPr/>
                    <a:lstStyle/>
                    <a:p>
                      <a:pPr marL="0" lvl="0" indent="0">
                        <a:lnSpc>
                          <a:spcPct val="115000"/>
                        </a:lnSpc>
                        <a:spcBef>
                          <a:spcPts val="600"/>
                        </a:spcBef>
                        <a:spcAft>
                          <a:spcPts val="1000"/>
                        </a:spcAft>
                        <a:buFont typeface="+mj-lt"/>
                        <a:buNone/>
                      </a:pPr>
                      <a:r>
                        <a:rPr lang="en-GB" sz="1600" dirty="0">
                          <a:effectLst/>
                          <a:latin typeface="Arial" panose="020B0604020202020204" pitchFamily="34" charset="0"/>
                          <a:cs typeface="Arial" panose="020B0604020202020204" pitchFamily="34" charset="0"/>
                        </a:rPr>
                        <a:t>10) Sudden unexpected, unexplained death</a:t>
                      </a:r>
                      <a:endParaRPr lang="en-GB" sz="1600" dirty="0">
                        <a:effectLst/>
                        <a:latin typeface="Arial" panose="020B0604020202020204" pitchFamily="34" charset="0"/>
                        <a:ea typeface="Calibri"/>
                        <a:cs typeface="Arial" panose="020B0604020202020204" pitchFamily="34" charset="0"/>
                      </a:endParaRPr>
                    </a:p>
                  </a:txBody>
                  <a:tcPr marL="59945" marR="59945" marT="0" marB="0"/>
                </a:tc>
                <a:tc>
                  <a:txBody>
                    <a:bodyPr/>
                    <a:lstStyle/>
                    <a:p>
                      <a:pPr marL="457200">
                        <a:lnSpc>
                          <a:spcPct val="115000"/>
                        </a:lnSpc>
                        <a:spcAft>
                          <a:spcPts val="1000"/>
                        </a:spcAft>
                      </a:pPr>
                      <a:r>
                        <a:rPr lang="en-GB" sz="1600" dirty="0">
                          <a:effectLst/>
                          <a:latin typeface="Arial" panose="020B0604020202020204" pitchFamily="34" charset="0"/>
                          <a:cs typeface="Arial" panose="020B0604020202020204" pitchFamily="34" charset="0"/>
                        </a:rPr>
                        <a:t>6%         </a:t>
                      </a:r>
                      <a:endParaRPr lang="en-GB" sz="1600" dirty="0">
                        <a:effectLst/>
                        <a:latin typeface="Arial" panose="020B0604020202020204" pitchFamily="34" charset="0"/>
                        <a:ea typeface="Calibri"/>
                        <a:cs typeface="Arial" panose="020B0604020202020204" pitchFamily="34" charset="0"/>
                      </a:endParaRPr>
                    </a:p>
                  </a:txBody>
                  <a:tcPr marL="59945" marR="59945" marT="0" marB="0"/>
                </a:tc>
                <a:extLst>
                  <a:ext uri="{0D108BD9-81ED-4DB2-BD59-A6C34878D82A}">
                    <a16:rowId xmlns:a16="http://schemas.microsoft.com/office/drawing/2014/main" val="10010"/>
                  </a:ext>
                </a:extLst>
              </a:tr>
            </a:tbl>
          </a:graphicData>
        </a:graphic>
      </p:graphicFrame>
      <p:sp>
        <p:nvSpPr>
          <p:cNvPr id="4" name="Rectangle 3">
            <a:extLst>
              <a:ext uri="{FF2B5EF4-FFF2-40B4-BE49-F238E27FC236}">
                <a16:creationId xmlns:a16="http://schemas.microsoft.com/office/drawing/2014/main" id="{A818624B-9105-4F77-90A4-2BDDC16A8C48}"/>
              </a:ext>
            </a:extLst>
          </p:cNvPr>
          <p:cNvSpPr/>
          <p:nvPr/>
        </p:nvSpPr>
        <p:spPr>
          <a:xfrm>
            <a:off x="323850" y="6474539"/>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7" name="TextBox 6">
            <a:extLst>
              <a:ext uri="{FF2B5EF4-FFF2-40B4-BE49-F238E27FC236}">
                <a16:creationId xmlns:a16="http://schemas.microsoft.com/office/drawing/2014/main" id="{DBE1A332-3FD1-4B6B-9CBE-704321F5DCE8}"/>
              </a:ext>
            </a:extLst>
          </p:cNvPr>
          <p:cNvSpPr txBox="1"/>
          <p:nvPr/>
        </p:nvSpPr>
        <p:spPr>
          <a:xfrm>
            <a:off x="1216820" y="286625"/>
            <a:ext cx="6912768" cy="954107"/>
          </a:xfrm>
          <a:prstGeom prst="rect">
            <a:avLst/>
          </a:prstGeom>
          <a:noFill/>
        </p:spPr>
        <p:txBody>
          <a:bodyPr wrap="square" rtlCol="0">
            <a:spAutoFit/>
          </a:bodyPr>
          <a:lstStyle/>
          <a:p>
            <a:pPr algn="ctr"/>
            <a:r>
              <a:rPr lang="en-GB" sz="2800" dirty="0"/>
              <a:t>Child deaths reviewed by category </a:t>
            </a:r>
          </a:p>
          <a:p>
            <a:pPr algn="ctr"/>
            <a:r>
              <a:rPr lang="en-GB" sz="2800" dirty="0"/>
              <a:t>2015-2020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340968"/>
          </a:xfrm>
        </p:spPr>
        <p:txBody>
          <a:bodyPr/>
          <a:lstStyle/>
          <a:p>
            <a:pPr>
              <a:lnSpc>
                <a:spcPct val="150000"/>
              </a:lnSpc>
            </a:pPr>
            <a:r>
              <a:rPr lang="en-GB" altLang="en-US" sz="2000" dirty="0">
                <a:latin typeface="Arial" panose="020B0604020202020204" pitchFamily="34" charset="0"/>
                <a:cs typeface="Arial" panose="020B0604020202020204" pitchFamily="34" charset="0"/>
              </a:rPr>
              <a:t>To identify improvements in service delivery </a:t>
            </a:r>
          </a:p>
          <a:p>
            <a:pPr>
              <a:lnSpc>
                <a:spcPct val="150000"/>
              </a:lnSpc>
            </a:pPr>
            <a:r>
              <a:rPr lang="en-GB" altLang="en-US" sz="2000" dirty="0">
                <a:latin typeface="Arial" panose="020B0604020202020204" pitchFamily="34" charset="0"/>
                <a:cs typeface="Arial" panose="020B0604020202020204" pitchFamily="34" charset="0"/>
              </a:rPr>
              <a:t>To prevent future deaths</a:t>
            </a:r>
          </a:p>
          <a:p>
            <a:pPr>
              <a:lnSpc>
                <a:spcPct val="150000"/>
              </a:lnSpc>
            </a:pPr>
            <a:r>
              <a:rPr lang="en-GB" altLang="en-US" sz="2000" dirty="0">
                <a:latin typeface="Arial" panose="020B0604020202020204" pitchFamily="34" charset="0"/>
                <a:cs typeface="Arial" panose="020B0604020202020204" pitchFamily="34" charset="0"/>
              </a:rPr>
              <a:t>To identify patterns and whether policy and practice need to change </a:t>
            </a:r>
          </a:p>
          <a:p>
            <a:pPr>
              <a:lnSpc>
                <a:spcPct val="150000"/>
              </a:lnSpc>
            </a:pPr>
            <a:r>
              <a:rPr lang="en-GB" altLang="en-US" sz="2000" dirty="0">
                <a:latin typeface="Arial" panose="020B0604020202020204" pitchFamily="34" charset="0"/>
                <a:cs typeface="Arial" panose="020B0604020202020204" pitchFamily="34" charset="0"/>
              </a:rPr>
              <a:t>To identify gaps in services </a:t>
            </a:r>
          </a:p>
          <a:p>
            <a:pPr marL="0" indent="0">
              <a:buNone/>
            </a:pPr>
            <a:endParaRPr lang="en-GB" altLang="en-US" sz="2800" dirty="0">
              <a:latin typeface="+mj-lt"/>
            </a:endParaRPr>
          </a:p>
          <a:p>
            <a:pPr marL="0" lvl="0" indent="0" algn="r" eaLnBrk="1" fontAlgn="auto" hangingPunct="1">
              <a:spcBef>
                <a:spcPts val="0"/>
              </a:spcBef>
              <a:spcAft>
                <a:spcPts val="0"/>
              </a:spcAft>
              <a:buClrTx/>
              <a:buSzTx/>
              <a:buNone/>
              <a:defRPr/>
            </a:pPr>
            <a:endParaRPr lang="en-GB" sz="1400" dirty="0">
              <a:latin typeface="+mj-lt"/>
            </a:endParaRPr>
          </a:p>
          <a:p>
            <a:pPr marL="0" lvl="0" indent="0" algn="r" eaLnBrk="1" fontAlgn="auto" hangingPunct="1">
              <a:spcBef>
                <a:spcPts val="0"/>
              </a:spcBef>
              <a:spcAft>
                <a:spcPts val="0"/>
              </a:spcAft>
              <a:buClrTx/>
              <a:buSzTx/>
              <a:buNone/>
              <a:defRPr/>
            </a:pPr>
            <a:endParaRPr lang="en-GB" sz="1400" kern="0" dirty="0">
              <a:solidFill>
                <a:prstClr val="black"/>
              </a:solidFill>
              <a:latin typeface="+mj-lt"/>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endParaRPr lang="en-GB" sz="1000" kern="0" dirty="0">
              <a:solidFill>
                <a:prstClr val="black"/>
              </a:solidFill>
              <a:latin typeface="Arial" charset="0"/>
              <a:cs typeface="Arial" charset="0"/>
            </a:endParaRPr>
          </a:p>
          <a:p>
            <a:pPr marL="0" lvl="0" indent="0" algn="r" eaLnBrk="1" fontAlgn="auto" hangingPunct="1">
              <a:spcBef>
                <a:spcPts val="0"/>
              </a:spcBef>
              <a:spcAft>
                <a:spcPts val="0"/>
              </a:spcAft>
              <a:buClrTx/>
              <a:buSzTx/>
              <a:buNone/>
              <a:defRPr/>
            </a:pPr>
            <a:r>
              <a:rPr lang="en-GB" sz="1000" kern="0" dirty="0">
                <a:solidFill>
                  <a:prstClr val="black"/>
                </a:solidFill>
                <a:latin typeface="Arial" charset="0"/>
                <a:cs typeface="Arial" charset="0"/>
              </a:rPr>
              <a:t>Copyright Kirklees Safeguarding Children Partnership April 2020</a:t>
            </a:r>
          </a:p>
          <a:p>
            <a:pPr marL="0" indent="0">
              <a:buFont typeface="Arial" charset="0"/>
              <a:buNone/>
            </a:pPr>
            <a:endParaRPr lang="en-GB" altLang="en-US" sz="2800" dirty="0">
              <a:latin typeface="+mj-lt"/>
            </a:endParaRPr>
          </a:p>
          <a:p>
            <a:endParaRPr lang="en-GB" dirty="0">
              <a:latin typeface="+mj-lt"/>
            </a:endParaRPr>
          </a:p>
        </p:txBody>
      </p:sp>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23</a:t>
            </a:fld>
            <a:endParaRPr lang="en-GB"/>
          </a:p>
        </p:txBody>
      </p:sp>
      <p:sp>
        <p:nvSpPr>
          <p:cNvPr id="5" name="TextBox 4">
            <a:extLst>
              <a:ext uri="{FF2B5EF4-FFF2-40B4-BE49-F238E27FC236}">
                <a16:creationId xmlns:a16="http://schemas.microsoft.com/office/drawing/2014/main" id="{9CD2081B-D299-4848-A7AE-003A26725156}"/>
              </a:ext>
            </a:extLst>
          </p:cNvPr>
          <p:cNvSpPr txBox="1"/>
          <p:nvPr/>
        </p:nvSpPr>
        <p:spPr>
          <a:xfrm>
            <a:off x="1403648" y="533572"/>
            <a:ext cx="5760640" cy="523220"/>
          </a:xfrm>
          <a:prstGeom prst="rect">
            <a:avLst/>
          </a:prstGeom>
          <a:noFill/>
        </p:spPr>
        <p:txBody>
          <a:bodyPr wrap="square" rtlCol="0">
            <a:spAutoFit/>
          </a:bodyPr>
          <a:lstStyle/>
          <a:p>
            <a:pPr algn="ctr"/>
            <a:r>
              <a:rPr lang="en-GB" sz="2800" dirty="0"/>
              <a:t>Purpose of ALL reviews </a:t>
            </a:r>
          </a:p>
        </p:txBody>
      </p:sp>
    </p:spTree>
    <p:extLst>
      <p:ext uri="{BB962C8B-B14F-4D97-AF65-F5344CB8AC3E}">
        <p14:creationId xmlns:p14="http://schemas.microsoft.com/office/powerpoint/2010/main" val="2660957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1885555610"/>
              </p:ext>
            </p:extLst>
          </p:nvPr>
        </p:nvGraphicFramePr>
        <p:xfrm>
          <a:off x="611560" y="1600201"/>
          <a:ext cx="7313240" cy="44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24</a:t>
            </a:fld>
            <a:endParaRPr lang="en-GB"/>
          </a:p>
        </p:txBody>
      </p:sp>
      <p:sp>
        <p:nvSpPr>
          <p:cNvPr id="3" name="Rectangle 2">
            <a:extLst>
              <a:ext uri="{FF2B5EF4-FFF2-40B4-BE49-F238E27FC236}">
                <a16:creationId xmlns:a16="http://schemas.microsoft.com/office/drawing/2014/main" id="{CB256645-38BC-4FBC-A9A8-7547AE42BDE6}"/>
              </a:ext>
            </a:extLst>
          </p:cNvPr>
          <p:cNvSpPr/>
          <p:nvPr/>
        </p:nvSpPr>
        <p:spPr>
          <a:xfrm>
            <a:off x="446301" y="6337141"/>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6" name="TextBox 5">
            <a:extLst>
              <a:ext uri="{FF2B5EF4-FFF2-40B4-BE49-F238E27FC236}">
                <a16:creationId xmlns:a16="http://schemas.microsoft.com/office/drawing/2014/main" id="{A9169FC0-96E3-4A01-A983-29C4374006A6}"/>
              </a:ext>
            </a:extLst>
          </p:cNvPr>
          <p:cNvSpPr txBox="1"/>
          <p:nvPr/>
        </p:nvSpPr>
        <p:spPr>
          <a:xfrm>
            <a:off x="1115616" y="338908"/>
            <a:ext cx="6552728" cy="954107"/>
          </a:xfrm>
          <a:prstGeom prst="rect">
            <a:avLst/>
          </a:prstGeom>
          <a:noFill/>
        </p:spPr>
        <p:txBody>
          <a:bodyPr wrap="square" rtlCol="0">
            <a:spAutoFit/>
          </a:bodyPr>
          <a:lstStyle/>
          <a:p>
            <a:pPr algn="ctr"/>
            <a:r>
              <a:rPr lang="en-GB" sz="2800" dirty="0"/>
              <a:t>Child Safeguarding practice Review Process </a:t>
            </a:r>
          </a:p>
        </p:txBody>
      </p:sp>
    </p:spTree>
    <p:extLst>
      <p:ext uri="{BB962C8B-B14F-4D97-AF65-F5344CB8AC3E}">
        <p14:creationId xmlns:p14="http://schemas.microsoft.com/office/powerpoint/2010/main" val="3163891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8"/>
          <p:cNvSpPr>
            <a:spLocks noGrp="1"/>
          </p:cNvSpPr>
          <p:nvPr>
            <p:ph type="sldNum" sz="quarter" idx="11"/>
          </p:nvPr>
        </p:nvSpPr>
        <p:spPr/>
        <p:txBody>
          <a:bodyPr/>
          <a:lstStyle/>
          <a:p>
            <a:pPr>
              <a:defRPr/>
            </a:pPr>
            <a:fld id="{073A658D-11BD-45A0-A65F-AB352E41E3B4}" type="slidenum">
              <a:rPr lang="en-GB"/>
              <a:pPr>
                <a:defRPr/>
              </a:pPr>
              <a:t>25</a:t>
            </a:fld>
            <a:endParaRPr lang="en-GB"/>
          </a:p>
        </p:txBody>
      </p:sp>
      <p:sp>
        <p:nvSpPr>
          <p:cNvPr id="54275" name="Content Placeholder 2"/>
          <p:cNvSpPr>
            <a:spLocks noGrp="1"/>
          </p:cNvSpPr>
          <p:nvPr>
            <p:ph sz="quarter" idx="1"/>
          </p:nvPr>
        </p:nvSpPr>
        <p:spPr>
          <a:xfrm>
            <a:off x="520700" y="1144304"/>
            <a:ext cx="8218488" cy="4873625"/>
          </a:xfrm>
        </p:spPr>
        <p:txBody>
          <a:bodyPr/>
          <a:lstStyle/>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In England 1 to 2 children a week are believed to die at the hands of their carers</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Nationally 130 -150 SPRs per year</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Kirklees: Kirklees 12 since 2016 (4 published)</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The Government commissions </a:t>
            </a:r>
          </a:p>
          <a:p>
            <a:pPr eaLnBrk="1" hangingPunct="1">
              <a:lnSpc>
                <a:spcPct val="150000"/>
              </a:lnSpc>
              <a:buClrTx/>
              <a:buFont typeface="Wingdings" pitchFamily="2" charset="2"/>
              <a:buNone/>
            </a:pPr>
            <a:r>
              <a:rPr lang="en-GB" sz="2000" dirty="0">
                <a:latin typeface="Arial" panose="020B0604020202020204" pitchFamily="34" charset="0"/>
                <a:cs typeface="Arial" panose="020B0604020202020204" pitchFamily="34" charset="0"/>
              </a:rPr>
              <a:t>   an analysis of these Reviews </a:t>
            </a:r>
          </a:p>
          <a:p>
            <a:pPr eaLnBrk="1" hangingPunct="1">
              <a:lnSpc>
                <a:spcPct val="150000"/>
              </a:lnSpc>
              <a:buClrTx/>
              <a:buFont typeface="Wingdings" pitchFamily="2" charset="2"/>
              <a:buNone/>
            </a:pPr>
            <a:r>
              <a:rPr lang="en-GB" sz="2000" dirty="0">
                <a:latin typeface="Arial" panose="020B0604020202020204" pitchFamily="34" charset="0"/>
                <a:cs typeface="Arial" panose="020B0604020202020204" pitchFamily="34" charset="0"/>
              </a:rPr>
              <a:t>   every 2 years</a:t>
            </a:r>
          </a:p>
          <a:p>
            <a:pPr eaLnBrk="1" hangingPunct="1"/>
            <a:endParaRPr lang="en-GB" sz="2000" dirty="0">
              <a:solidFill>
                <a:srgbClr val="567013"/>
              </a:solidFill>
              <a:latin typeface="Calibri" pitchFamily="34" charset="0"/>
            </a:endParaRPr>
          </a:p>
          <a:p>
            <a:pPr marL="0" indent="0" eaLnBrk="1" hangingPunct="1">
              <a:buNone/>
            </a:pPr>
            <a:endParaRPr lang="en-GB" dirty="0">
              <a:solidFill>
                <a:srgbClr val="567013"/>
              </a:solidFill>
              <a:latin typeface="Calibri" pitchFamily="34" charset="0"/>
            </a:endParaRPr>
          </a:p>
        </p:txBody>
      </p:sp>
      <p:pic>
        <p:nvPicPr>
          <p:cNvPr id="54276" name="il_fi" descr="https://www.education.gov.uk/publications/ContentImages/ProductThumbnails/DCSF-RR129.gif"/>
          <p:cNvPicPr>
            <a:picLocks noChangeAspect="1" noChangeArrowheads="1"/>
          </p:cNvPicPr>
          <p:nvPr/>
        </p:nvPicPr>
        <p:blipFill>
          <a:blip r:embed="rId2"/>
          <a:srcRect/>
          <a:stretch>
            <a:fillRect/>
          </a:stretch>
        </p:blipFill>
        <p:spPr bwMode="auto">
          <a:xfrm>
            <a:off x="6228184" y="3212976"/>
            <a:ext cx="1781175" cy="2211388"/>
          </a:xfrm>
          <a:prstGeom prst="rect">
            <a:avLst/>
          </a:prstGeom>
          <a:noFill/>
          <a:ln w="9525">
            <a:noFill/>
            <a:miter lim="800000"/>
            <a:headEnd/>
            <a:tailEnd/>
          </a:ln>
        </p:spPr>
      </p:pic>
      <p:sp>
        <p:nvSpPr>
          <p:cNvPr id="3" name="Rectangle 2">
            <a:extLst>
              <a:ext uri="{FF2B5EF4-FFF2-40B4-BE49-F238E27FC236}">
                <a16:creationId xmlns:a16="http://schemas.microsoft.com/office/drawing/2014/main" id="{29F78067-CF8F-4700-871A-E957BD56C0CB}"/>
              </a:ext>
            </a:extLst>
          </p:cNvPr>
          <p:cNvSpPr/>
          <p:nvPr/>
        </p:nvSpPr>
        <p:spPr>
          <a:xfrm>
            <a:off x="393700" y="6308725"/>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4" name="TextBox 3">
            <a:extLst>
              <a:ext uri="{FF2B5EF4-FFF2-40B4-BE49-F238E27FC236}">
                <a16:creationId xmlns:a16="http://schemas.microsoft.com/office/drawing/2014/main" id="{A89A936A-57DB-4CCE-B4E5-109E37654083}"/>
              </a:ext>
            </a:extLst>
          </p:cNvPr>
          <p:cNvSpPr txBox="1"/>
          <p:nvPr/>
        </p:nvSpPr>
        <p:spPr>
          <a:xfrm>
            <a:off x="1070099" y="471808"/>
            <a:ext cx="6336704" cy="523220"/>
          </a:xfrm>
          <a:prstGeom prst="rect">
            <a:avLst/>
          </a:prstGeom>
          <a:noFill/>
        </p:spPr>
        <p:txBody>
          <a:bodyPr wrap="square" rtlCol="0">
            <a:spAutoFit/>
          </a:bodyPr>
          <a:lstStyle/>
          <a:p>
            <a:pPr algn="ctr"/>
            <a:r>
              <a:rPr lang="en-GB" sz="2800" dirty="0"/>
              <a:t>Frequency of Serious Practice reviews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4F07B31B-D503-4FB8-B3E6-1658B63583D5}" type="slidenum">
              <a:rPr lang="en-GB"/>
              <a:pPr>
                <a:defRPr/>
              </a:pPr>
              <a:t>26</a:t>
            </a:fld>
            <a:endParaRPr lang="en-GB"/>
          </a:p>
        </p:txBody>
      </p:sp>
      <p:sp>
        <p:nvSpPr>
          <p:cNvPr id="57347" name="Text Box 4"/>
          <p:cNvSpPr txBox="1">
            <a:spLocks noChangeArrowheads="1"/>
          </p:cNvSpPr>
          <p:nvPr/>
        </p:nvSpPr>
        <p:spPr bwMode="auto">
          <a:xfrm>
            <a:off x="1106340" y="1557586"/>
            <a:ext cx="7632848" cy="4176464"/>
          </a:xfrm>
          <a:prstGeom prst="rect">
            <a:avLst/>
          </a:prstGeom>
          <a:noFill/>
          <a:ln w="9525">
            <a:noFill/>
            <a:miter lim="800000"/>
            <a:headEnd/>
            <a:tailEnd/>
          </a:ln>
        </p:spPr>
        <p:txBody>
          <a:bodyPr wrap="square" numCol="2">
            <a:spAutoFit/>
          </a:bodyPr>
          <a:lstStyle/>
          <a:p>
            <a:pPr>
              <a:spcBef>
                <a:spcPct val="50000"/>
              </a:spcBef>
            </a:pPr>
            <a:r>
              <a:rPr lang="en-GB" sz="2000" b="1" dirty="0"/>
              <a:t>Managers</a:t>
            </a:r>
          </a:p>
          <a:p>
            <a:pPr>
              <a:spcBef>
                <a:spcPct val="50000"/>
              </a:spcBef>
            </a:pPr>
            <a:r>
              <a:rPr lang="en-GB" sz="2000" dirty="0"/>
              <a:t>Completing Information gathering</a:t>
            </a:r>
          </a:p>
          <a:p>
            <a:pPr>
              <a:spcBef>
                <a:spcPct val="50000"/>
              </a:spcBef>
            </a:pPr>
            <a:r>
              <a:rPr lang="en-GB" sz="2000" dirty="0"/>
              <a:t>Compiling Chronology</a:t>
            </a:r>
          </a:p>
          <a:p>
            <a:pPr>
              <a:spcBef>
                <a:spcPct val="50000"/>
              </a:spcBef>
            </a:pPr>
            <a:r>
              <a:rPr lang="en-GB" sz="2000" dirty="0"/>
              <a:t>Attending Practice Learning Event</a:t>
            </a:r>
          </a:p>
          <a:p>
            <a:pPr>
              <a:spcBef>
                <a:spcPct val="50000"/>
              </a:spcBef>
            </a:pPr>
            <a:r>
              <a:rPr lang="en-GB" sz="2000" dirty="0"/>
              <a:t>Supporting Staff</a:t>
            </a:r>
          </a:p>
          <a:p>
            <a:pPr>
              <a:spcBef>
                <a:spcPct val="50000"/>
              </a:spcBef>
            </a:pPr>
            <a:r>
              <a:rPr lang="en-GB" sz="2000" dirty="0"/>
              <a:t>Implementing Change</a:t>
            </a:r>
          </a:p>
          <a:p>
            <a:pPr>
              <a:spcBef>
                <a:spcPct val="50000"/>
              </a:spcBef>
            </a:pPr>
            <a:endParaRPr lang="en-GB" sz="2000" dirty="0"/>
          </a:p>
          <a:p>
            <a:pPr>
              <a:spcBef>
                <a:spcPct val="50000"/>
              </a:spcBef>
            </a:pPr>
            <a:r>
              <a:rPr lang="en-GB" sz="2000" b="1" dirty="0"/>
              <a:t>Practitioners</a:t>
            </a:r>
          </a:p>
          <a:p>
            <a:pPr>
              <a:spcBef>
                <a:spcPct val="50000"/>
              </a:spcBef>
            </a:pPr>
            <a:r>
              <a:rPr lang="en-GB" sz="2000" dirty="0"/>
              <a:t>Involved with family</a:t>
            </a:r>
          </a:p>
          <a:p>
            <a:pPr>
              <a:spcBef>
                <a:spcPct val="50000"/>
              </a:spcBef>
            </a:pPr>
            <a:r>
              <a:rPr lang="en-GB" sz="2000" dirty="0"/>
              <a:t>Contributing to chronology</a:t>
            </a:r>
          </a:p>
          <a:p>
            <a:pPr>
              <a:spcBef>
                <a:spcPct val="50000"/>
              </a:spcBef>
            </a:pPr>
            <a:r>
              <a:rPr lang="en-GB" sz="2000" dirty="0"/>
              <a:t>Attending Practice Learning Event</a:t>
            </a:r>
          </a:p>
          <a:p>
            <a:pPr>
              <a:spcBef>
                <a:spcPct val="50000"/>
              </a:spcBef>
            </a:pPr>
            <a:r>
              <a:rPr lang="en-GB" sz="2000" dirty="0"/>
              <a:t>Supporting Colleagues</a:t>
            </a:r>
          </a:p>
          <a:p>
            <a:pPr>
              <a:spcBef>
                <a:spcPct val="50000"/>
              </a:spcBef>
            </a:pPr>
            <a:r>
              <a:rPr lang="en-GB" sz="2000" dirty="0"/>
              <a:t>Changes to practice</a:t>
            </a:r>
          </a:p>
          <a:p>
            <a:pPr>
              <a:spcBef>
                <a:spcPct val="50000"/>
              </a:spcBef>
            </a:pPr>
            <a:endParaRPr lang="en-GB" sz="2400" dirty="0"/>
          </a:p>
          <a:p>
            <a:pPr>
              <a:spcBef>
                <a:spcPct val="50000"/>
              </a:spcBef>
            </a:pPr>
            <a:endParaRPr lang="en-GB" sz="2400" dirty="0"/>
          </a:p>
        </p:txBody>
      </p:sp>
      <p:sp>
        <p:nvSpPr>
          <p:cNvPr id="3" name="Rectangle 2">
            <a:extLst>
              <a:ext uri="{FF2B5EF4-FFF2-40B4-BE49-F238E27FC236}">
                <a16:creationId xmlns:a16="http://schemas.microsoft.com/office/drawing/2014/main" id="{C41BBD3A-644B-428F-8D9C-DA7186D25A69}"/>
              </a:ext>
            </a:extLst>
          </p:cNvPr>
          <p:cNvSpPr/>
          <p:nvPr/>
        </p:nvSpPr>
        <p:spPr>
          <a:xfrm>
            <a:off x="467544" y="6371009"/>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5" name="TextBox 4">
            <a:extLst>
              <a:ext uri="{FF2B5EF4-FFF2-40B4-BE49-F238E27FC236}">
                <a16:creationId xmlns:a16="http://schemas.microsoft.com/office/drawing/2014/main" id="{0BC278CA-BFFD-4238-9DE9-2F27116806F1}"/>
              </a:ext>
            </a:extLst>
          </p:cNvPr>
          <p:cNvSpPr txBox="1"/>
          <p:nvPr/>
        </p:nvSpPr>
        <p:spPr>
          <a:xfrm>
            <a:off x="899592" y="375106"/>
            <a:ext cx="6192688" cy="523220"/>
          </a:xfrm>
          <a:prstGeom prst="rect">
            <a:avLst/>
          </a:prstGeom>
          <a:noFill/>
        </p:spPr>
        <p:txBody>
          <a:bodyPr wrap="square" rtlCol="0">
            <a:spAutoFit/>
          </a:bodyPr>
          <a:lstStyle/>
          <a:p>
            <a:pPr algn="ctr"/>
            <a:r>
              <a:rPr lang="en-GB" sz="2800" dirty="0"/>
              <a:t>How might you be involved?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14252" y="1201603"/>
            <a:ext cx="8424936" cy="4869358"/>
          </a:xfrm>
        </p:spPr>
        <p:txBody>
          <a:bodyPr/>
          <a:lstStyle/>
          <a:p>
            <a:r>
              <a:rPr lang="en-GB" sz="1600" dirty="0">
                <a:latin typeface="Arial" panose="020B0604020202020204" pitchFamily="34" charset="0"/>
                <a:cs typeface="Arial" panose="020B0604020202020204" pitchFamily="34" charset="0"/>
              </a:rPr>
              <a:t>Ineffective assessment, planning and review processes</a:t>
            </a:r>
          </a:p>
          <a:p>
            <a:r>
              <a:rPr lang="en-GB" sz="1600" dirty="0">
                <a:latin typeface="Arial" panose="020B0604020202020204" pitchFamily="34" charset="0"/>
                <a:cs typeface="Arial" panose="020B0604020202020204" pitchFamily="34" charset="0"/>
              </a:rPr>
              <a:t>Poor information sharing</a:t>
            </a:r>
          </a:p>
          <a:p>
            <a:r>
              <a:rPr lang="en-GB" sz="1600" dirty="0">
                <a:latin typeface="Arial" panose="020B0604020202020204" pitchFamily="34" charset="0"/>
                <a:cs typeface="Arial" panose="020B0604020202020204" pitchFamily="34" charset="0"/>
              </a:rPr>
              <a:t>Lack of clarity on systems / processes</a:t>
            </a:r>
          </a:p>
          <a:p>
            <a:r>
              <a:rPr lang="en-GB" sz="1600" dirty="0">
                <a:latin typeface="Arial" panose="020B0604020202020204" pitchFamily="34" charset="0"/>
                <a:cs typeface="Arial" panose="020B0604020202020204" pitchFamily="34" charset="0"/>
              </a:rPr>
              <a:t>Poor contingency planning / responses to emergencies</a:t>
            </a:r>
          </a:p>
          <a:p>
            <a:r>
              <a:rPr lang="en-GB" sz="1600" dirty="0">
                <a:latin typeface="Arial" panose="020B0604020202020204" pitchFamily="34" charset="0"/>
                <a:cs typeface="Arial" panose="020B0604020202020204" pitchFamily="34" charset="0"/>
              </a:rPr>
              <a:t>Poor management oversight / lack of supervision</a:t>
            </a:r>
          </a:p>
          <a:p>
            <a:r>
              <a:rPr lang="en-GB" sz="1600" dirty="0">
                <a:latin typeface="Arial" panose="020B0604020202020204" pitchFamily="34" charset="0"/>
                <a:cs typeface="Arial" panose="020B0604020202020204" pitchFamily="34" charset="0"/>
              </a:rPr>
              <a:t>High caseloads / quality of practice</a:t>
            </a:r>
          </a:p>
          <a:p>
            <a:r>
              <a:rPr lang="en-GB" sz="1600" dirty="0">
                <a:latin typeface="Arial" panose="020B0604020202020204" pitchFamily="34" charset="0"/>
                <a:cs typeface="Arial" panose="020B0604020202020204" pitchFamily="34" charset="0"/>
              </a:rPr>
              <a:t>Case recording</a:t>
            </a:r>
          </a:p>
          <a:p>
            <a:r>
              <a:rPr lang="en-GB" sz="1600" dirty="0">
                <a:latin typeface="Arial" panose="020B0604020202020204" pitchFamily="34" charset="0"/>
                <a:cs typeface="Arial" panose="020B0604020202020204" pitchFamily="34" charset="0"/>
              </a:rPr>
              <a:t>Broader understanding of risk (especially in neglect)</a:t>
            </a:r>
          </a:p>
          <a:p>
            <a:r>
              <a:rPr lang="en-GB" sz="1600" dirty="0">
                <a:latin typeface="Arial" panose="020B0604020202020204" pitchFamily="34" charset="0"/>
                <a:cs typeface="Arial" panose="020B0604020202020204" pitchFamily="34" charset="0"/>
              </a:rPr>
              <a:t>Understanding pathways for complex needs (e.g. mental health, substance misuse etc.)</a:t>
            </a:r>
          </a:p>
          <a:p>
            <a:r>
              <a:rPr lang="en-GB" sz="1600" dirty="0">
                <a:latin typeface="Arial" panose="020B0604020202020204" pitchFamily="34" charset="0"/>
                <a:cs typeface="Arial" panose="020B0604020202020204" pitchFamily="34" charset="0"/>
              </a:rPr>
              <a:t>Understanding of historic issues</a:t>
            </a:r>
          </a:p>
          <a:p>
            <a:r>
              <a:rPr lang="en-GB" sz="1600" dirty="0">
                <a:latin typeface="Arial" panose="020B0604020202020204" pitchFamily="34" charset="0"/>
                <a:cs typeface="Arial" panose="020B0604020202020204" pitchFamily="34" charset="0"/>
              </a:rPr>
              <a:t>Engagement of fathers</a:t>
            </a:r>
          </a:p>
          <a:p>
            <a:r>
              <a:rPr lang="en-GB" sz="1600" dirty="0">
                <a:latin typeface="Arial" panose="020B0604020202020204" pitchFamily="34" charset="0"/>
                <a:cs typeface="Arial" panose="020B0604020202020204" pitchFamily="34" charset="0"/>
              </a:rPr>
              <a:t>Working with Learning disability / assessing ability to parent</a:t>
            </a:r>
          </a:p>
          <a:p>
            <a:r>
              <a:rPr lang="en-GB" sz="1600" dirty="0">
                <a:latin typeface="Arial" panose="020B0604020202020204" pitchFamily="34" charset="0"/>
                <a:cs typeface="Arial" panose="020B0604020202020204" pitchFamily="34" charset="0"/>
              </a:rPr>
              <a:t>Losing focus on children when there are adult issues (domestic violence, substance misuse)</a:t>
            </a:r>
          </a:p>
          <a:p>
            <a:r>
              <a:rPr lang="en-GB" sz="1600" dirty="0">
                <a:latin typeface="Arial" panose="020B0604020202020204" pitchFamily="34" charset="0"/>
                <a:cs typeface="Arial" panose="020B0604020202020204" pitchFamily="34" charset="0"/>
              </a:rPr>
              <a:t>Working with families who are avoidant</a:t>
            </a:r>
          </a:p>
          <a:p>
            <a:r>
              <a:rPr lang="en-GB" sz="1600" dirty="0">
                <a:latin typeface="Arial" panose="020B0604020202020204" pitchFamily="34" charset="0"/>
                <a:cs typeface="Arial" panose="020B0604020202020204" pitchFamily="34" charset="0"/>
              </a:rPr>
              <a:t>Lack of Professional curiosity </a:t>
            </a:r>
          </a:p>
        </p:txBody>
      </p:sp>
      <p:sp>
        <p:nvSpPr>
          <p:cNvPr id="4" name="Slide Number Placeholder 3"/>
          <p:cNvSpPr>
            <a:spLocks noGrp="1"/>
          </p:cNvSpPr>
          <p:nvPr>
            <p:ph type="sldNum" sz="quarter" idx="11"/>
          </p:nvPr>
        </p:nvSpPr>
        <p:spPr/>
        <p:txBody>
          <a:bodyPr/>
          <a:lstStyle/>
          <a:p>
            <a:pPr>
              <a:defRPr/>
            </a:pPr>
            <a:fld id="{828FE620-B691-4932-ABC3-7DF469F158CA}" type="slidenum">
              <a:rPr lang="en-GB" smtClean="0"/>
              <a:pPr>
                <a:defRPr/>
              </a:pPr>
              <a:t>27</a:t>
            </a:fld>
            <a:endParaRPr lang="en-GB"/>
          </a:p>
        </p:txBody>
      </p:sp>
      <p:sp>
        <p:nvSpPr>
          <p:cNvPr id="5" name="Rectangle 4">
            <a:extLst>
              <a:ext uri="{FF2B5EF4-FFF2-40B4-BE49-F238E27FC236}">
                <a16:creationId xmlns:a16="http://schemas.microsoft.com/office/drawing/2014/main" id="{B786A7B3-574D-4832-AFF9-DA91A991B627}"/>
              </a:ext>
            </a:extLst>
          </p:cNvPr>
          <p:cNvSpPr/>
          <p:nvPr/>
        </p:nvSpPr>
        <p:spPr>
          <a:xfrm>
            <a:off x="4332861" y="6380510"/>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6" name="TextBox 5">
            <a:extLst>
              <a:ext uri="{FF2B5EF4-FFF2-40B4-BE49-F238E27FC236}">
                <a16:creationId xmlns:a16="http://schemas.microsoft.com/office/drawing/2014/main" id="{4AC1CC79-2FEA-4D7C-A954-A0EF7BFEF811}"/>
              </a:ext>
            </a:extLst>
          </p:cNvPr>
          <p:cNvSpPr txBox="1"/>
          <p:nvPr/>
        </p:nvSpPr>
        <p:spPr>
          <a:xfrm>
            <a:off x="323528" y="231269"/>
            <a:ext cx="7971482" cy="954107"/>
          </a:xfrm>
          <a:prstGeom prst="rect">
            <a:avLst/>
          </a:prstGeom>
          <a:noFill/>
        </p:spPr>
        <p:txBody>
          <a:bodyPr wrap="square" rtlCol="0">
            <a:spAutoFit/>
          </a:bodyPr>
          <a:lstStyle/>
          <a:p>
            <a:pPr algn="ctr"/>
            <a:r>
              <a:rPr lang="en-GB" sz="2800" dirty="0"/>
              <a:t>Common recurring themes arising from SCR/SPR in Kirklees and nationally </a:t>
            </a:r>
          </a:p>
        </p:txBody>
      </p:sp>
    </p:spTree>
    <p:extLst>
      <p:ext uri="{BB962C8B-B14F-4D97-AF65-F5344CB8AC3E}">
        <p14:creationId xmlns:p14="http://schemas.microsoft.com/office/powerpoint/2010/main" val="140848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1B58DB2C-02AA-43CE-BF95-EF1BBAD0B51E}" type="slidenum">
              <a:rPr lang="en-GB"/>
              <a:pPr>
                <a:defRPr/>
              </a:pPr>
              <a:t>28</a:t>
            </a:fld>
            <a:endParaRPr lang="en-GB"/>
          </a:p>
        </p:txBody>
      </p:sp>
      <p:sp>
        <p:nvSpPr>
          <p:cNvPr id="63490" name="Title 1"/>
          <p:cNvSpPr>
            <a:spLocks noGrp="1"/>
          </p:cNvSpPr>
          <p:nvPr>
            <p:ph type="title"/>
          </p:nvPr>
        </p:nvSpPr>
        <p:spPr bwMode="auto">
          <a:xfrm>
            <a:off x="661988" y="-99392"/>
            <a:ext cx="7467600" cy="1143000"/>
          </a:xfrm>
        </p:spPr>
        <p:txBody>
          <a:bodyPr wrap="square" lIns="91440" tIns="45720" rIns="91440" bIns="45720" numCol="1" anchorCtr="0" compatLnSpc="1">
            <a:prstTxWarp prst="textNoShape">
              <a:avLst/>
            </a:prstTxWarp>
            <a:normAutofit/>
          </a:bodyPr>
          <a:lstStyle/>
          <a:p>
            <a:pPr algn="ctr" eaLnBrk="1" hangingPunct="1"/>
            <a:r>
              <a:rPr lang="en-GB" sz="2800" cap="none" dirty="0">
                <a:solidFill>
                  <a:schemeClr val="tx1"/>
                </a:solidFill>
                <a:latin typeface="Arial" panose="020B0604020202020204" pitchFamily="34" charset="0"/>
                <a:cs typeface="Arial" panose="020B0604020202020204" pitchFamily="34" charset="0"/>
              </a:rPr>
              <a:t>Summary: SPR’s – Key messages</a:t>
            </a:r>
          </a:p>
        </p:txBody>
      </p:sp>
      <p:sp>
        <p:nvSpPr>
          <p:cNvPr id="63491" name="Content Placeholder 2"/>
          <p:cNvSpPr>
            <a:spLocks noGrp="1"/>
          </p:cNvSpPr>
          <p:nvPr>
            <p:ph sz="quarter" idx="1"/>
          </p:nvPr>
        </p:nvSpPr>
        <p:spPr>
          <a:xfrm>
            <a:off x="694644" y="1412776"/>
            <a:ext cx="7467600" cy="4133850"/>
          </a:xfrm>
        </p:spPr>
        <p:txBody>
          <a:bodyPr/>
          <a:lstStyle/>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Encourage reflective practice</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Make effective use of supervision</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Ensure learning from SPR’s</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Develop professional judgement </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Don’t be afraid to challenge </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Support colleagues who are involved with SPR’s</a:t>
            </a:r>
          </a:p>
        </p:txBody>
      </p:sp>
      <p:sp>
        <p:nvSpPr>
          <p:cNvPr id="2" name="Rectangle 1">
            <a:extLst>
              <a:ext uri="{FF2B5EF4-FFF2-40B4-BE49-F238E27FC236}">
                <a16:creationId xmlns:a16="http://schemas.microsoft.com/office/drawing/2014/main" id="{774E4F57-3DE2-4CEE-9683-B45F744F97E9}"/>
              </a:ext>
            </a:extLst>
          </p:cNvPr>
          <p:cNvSpPr/>
          <p:nvPr/>
        </p:nvSpPr>
        <p:spPr>
          <a:xfrm>
            <a:off x="385348" y="6357019"/>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3951-CD9C-422C-BFBD-E968490E8104}"/>
              </a:ext>
            </a:extLst>
          </p:cNvPr>
          <p:cNvSpPr>
            <a:spLocks noGrp="1"/>
          </p:cNvSpPr>
          <p:nvPr>
            <p:ph type="title"/>
          </p:nvPr>
        </p:nvSpPr>
        <p:spPr/>
        <p:txBody>
          <a:bodyPr/>
          <a:lstStyle/>
          <a:p>
            <a:r>
              <a:rPr lang="en-GB" dirty="0">
                <a:solidFill>
                  <a:schemeClr val="tx1"/>
                </a:solidFill>
                <a:latin typeface="Arial" panose="020B0604020202020204" pitchFamily="34" charset="0"/>
                <a:cs typeface="Arial" panose="020B0604020202020204" pitchFamily="34" charset="0"/>
              </a:rPr>
              <a:t>Test yourself </a:t>
            </a:r>
          </a:p>
        </p:txBody>
      </p:sp>
      <p:sp>
        <p:nvSpPr>
          <p:cNvPr id="3" name="Content Placeholder 2">
            <a:extLst>
              <a:ext uri="{FF2B5EF4-FFF2-40B4-BE49-F238E27FC236}">
                <a16:creationId xmlns:a16="http://schemas.microsoft.com/office/drawing/2014/main" id="{A7AA7054-90EA-4411-B838-E67A98EE70DF}"/>
              </a:ext>
            </a:extLst>
          </p:cNvPr>
          <p:cNvSpPr>
            <a:spLocks noGrp="1"/>
          </p:cNvSpPr>
          <p:nvPr>
            <p:ph sz="quarter" idx="1"/>
          </p:nvPr>
        </p:nvSpPr>
        <p:spPr/>
        <p:txBody>
          <a:bodyPr/>
          <a:lstStyle/>
          <a:p>
            <a:pPr marL="0" indent="0">
              <a:lnSpc>
                <a:spcPct val="150000"/>
              </a:lnSpc>
              <a:buNone/>
            </a:pPr>
            <a:r>
              <a:rPr lang="en-GB" sz="1800" dirty="0">
                <a:latin typeface="Arial" panose="020B0604020202020204" pitchFamily="34" charset="0"/>
                <a:cs typeface="Arial" panose="020B0604020202020204" pitchFamily="34" charset="0"/>
              </a:rPr>
              <a:t>1. Should Kirklees Safeguarding Children Partnership be informed in the event of a child death?</a:t>
            </a:r>
          </a:p>
          <a:p>
            <a:pPr marL="0" indent="0">
              <a:lnSpc>
                <a:spcPct val="150000"/>
              </a:lnSpc>
              <a:buNone/>
            </a:pPr>
            <a:r>
              <a:rPr lang="en-GB" sz="1800" dirty="0">
                <a:latin typeface="Arial" panose="020B0604020202020204" pitchFamily="34" charset="0"/>
                <a:cs typeface="Arial" panose="020B0604020202020204" pitchFamily="34" charset="0"/>
              </a:rPr>
              <a:t>2. What is serious child safeguarding?</a:t>
            </a:r>
          </a:p>
          <a:p>
            <a:pPr marL="0" indent="0">
              <a:lnSpc>
                <a:spcPct val="150000"/>
              </a:lnSpc>
              <a:buNone/>
            </a:pPr>
            <a:r>
              <a:rPr lang="en-GB" sz="1800" dirty="0">
                <a:latin typeface="Arial" panose="020B0604020202020204" pitchFamily="34" charset="0"/>
                <a:cs typeface="Arial" panose="020B0604020202020204" pitchFamily="34" charset="0"/>
              </a:rPr>
              <a:t>3. What is the purpose of Child Death Overviews?</a:t>
            </a:r>
          </a:p>
          <a:p>
            <a:pPr marL="0" indent="0">
              <a:lnSpc>
                <a:spcPct val="150000"/>
              </a:lnSpc>
              <a:buNone/>
            </a:pPr>
            <a:r>
              <a:rPr lang="en-GB" sz="1800" dirty="0">
                <a:latin typeface="Arial" panose="020B0604020202020204" pitchFamily="34" charset="0"/>
                <a:cs typeface="Arial" panose="020B0604020202020204" pitchFamily="34" charset="0"/>
              </a:rPr>
              <a:t>4. What are reviews </a:t>
            </a:r>
            <a:r>
              <a:rPr lang="en-GB" sz="1800" u="sng" dirty="0">
                <a:latin typeface="Arial" panose="020B0604020202020204" pitchFamily="34" charset="0"/>
                <a:cs typeface="Arial" panose="020B0604020202020204" pitchFamily="34" charset="0"/>
              </a:rPr>
              <a:t>not</a:t>
            </a:r>
            <a:r>
              <a:rPr lang="en-GB" sz="1800" dirty="0">
                <a:latin typeface="Arial" panose="020B0604020202020204" pitchFamily="34" charset="0"/>
                <a:cs typeface="Arial" panose="020B0604020202020204" pitchFamily="34" charset="0"/>
              </a:rPr>
              <a:t> for?</a:t>
            </a:r>
          </a:p>
          <a:p>
            <a:pPr marL="0" indent="0">
              <a:lnSpc>
                <a:spcPct val="150000"/>
              </a:lnSpc>
              <a:buNone/>
            </a:pPr>
            <a:r>
              <a:rPr lang="en-GB" sz="1800" dirty="0">
                <a:latin typeface="Arial" panose="020B0604020202020204" pitchFamily="34" charset="0"/>
                <a:cs typeface="Arial" panose="020B0604020202020204" pitchFamily="34" charset="0"/>
              </a:rPr>
              <a:t>5. Name five characteristics that impact infant mortality </a:t>
            </a:r>
          </a:p>
          <a:p>
            <a:pPr marL="0" indent="0">
              <a:lnSpc>
                <a:spcPct val="150000"/>
              </a:lnSpc>
              <a:buNone/>
            </a:pPr>
            <a:r>
              <a:rPr lang="en-GB" sz="1800" dirty="0">
                <a:latin typeface="Arial" panose="020B0604020202020204" pitchFamily="34" charset="0"/>
                <a:cs typeface="Arial" panose="020B0604020202020204" pitchFamily="34" charset="0"/>
              </a:rPr>
              <a:t>6. What preventative support can we offer?</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403026C-B84D-4870-8DBF-CE0A070AC670}"/>
              </a:ext>
            </a:extLst>
          </p:cNvPr>
          <p:cNvSpPr>
            <a:spLocks noGrp="1"/>
          </p:cNvSpPr>
          <p:nvPr>
            <p:ph type="sldNum" sz="quarter" idx="11"/>
          </p:nvPr>
        </p:nvSpPr>
        <p:spPr/>
        <p:txBody>
          <a:bodyPr/>
          <a:lstStyle/>
          <a:p>
            <a:pPr>
              <a:defRPr/>
            </a:pPr>
            <a:fld id="{828FE620-B691-4932-ABC3-7DF469F158CA}" type="slidenum">
              <a:rPr lang="en-GB" smtClean="0"/>
              <a:pPr>
                <a:defRPr/>
              </a:pPr>
              <a:t>29</a:t>
            </a:fld>
            <a:endParaRPr lang="en-GB"/>
          </a:p>
        </p:txBody>
      </p:sp>
      <p:pic>
        <p:nvPicPr>
          <p:cNvPr id="5" name="Picture 4">
            <a:extLst>
              <a:ext uri="{FF2B5EF4-FFF2-40B4-BE49-F238E27FC236}">
                <a16:creationId xmlns:a16="http://schemas.microsoft.com/office/drawing/2014/main" id="{986FF61A-2F92-4CAA-9721-62CB45197164}"/>
              </a:ext>
            </a:extLst>
          </p:cNvPr>
          <p:cNvPicPr>
            <a:picLocks noChangeAspect="1"/>
          </p:cNvPicPr>
          <p:nvPr/>
        </p:nvPicPr>
        <p:blipFill>
          <a:blip r:embed="rId2"/>
          <a:stretch>
            <a:fillRect/>
          </a:stretch>
        </p:blipFill>
        <p:spPr>
          <a:xfrm>
            <a:off x="720876" y="6254750"/>
            <a:ext cx="3822523" cy="268247"/>
          </a:xfrm>
          <a:prstGeom prst="rect">
            <a:avLst/>
          </a:prstGeom>
        </p:spPr>
      </p:pic>
    </p:spTree>
    <p:extLst>
      <p:ext uri="{BB962C8B-B14F-4D97-AF65-F5344CB8AC3E}">
        <p14:creationId xmlns:p14="http://schemas.microsoft.com/office/powerpoint/2010/main" val="369968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D7471E61-6E44-41E0-AA19-D3119AF8DD25}" type="slidenum">
              <a:rPr lang="en-GB"/>
              <a:pPr>
                <a:defRPr/>
              </a:pPr>
              <a:t>3</a:t>
            </a:fld>
            <a:endParaRPr lang="en-GB"/>
          </a:p>
        </p:txBody>
      </p:sp>
      <p:sp>
        <p:nvSpPr>
          <p:cNvPr id="2" name="Title 1"/>
          <p:cNvSpPr>
            <a:spLocks noGrp="1"/>
          </p:cNvSpPr>
          <p:nvPr>
            <p:ph type="title"/>
          </p:nvPr>
        </p:nvSpPr>
        <p:spPr>
          <a:xfrm>
            <a:off x="420687" y="550409"/>
            <a:ext cx="8229600" cy="1143000"/>
          </a:xfrm>
        </p:spPr>
        <p:txBody>
          <a:bodyPr/>
          <a:lstStyle/>
          <a:p>
            <a:pPr algn="ctr" eaLnBrk="1" fontAlgn="auto" hangingPunct="1">
              <a:spcAft>
                <a:spcPts val="0"/>
              </a:spcAft>
              <a:defRPr/>
            </a:pPr>
            <a:r>
              <a:rPr lang="en-GB" sz="4400" b="1" dirty="0">
                <a:solidFill>
                  <a:schemeClr val="tx1"/>
                </a:solidFill>
                <a:latin typeface="Arial" panose="020B0604020202020204" pitchFamily="34" charset="0"/>
                <a:cs typeface="Arial" panose="020B0604020202020204" pitchFamily="34" charset="0"/>
              </a:rPr>
              <a:t>Aim</a:t>
            </a:r>
          </a:p>
        </p:txBody>
      </p:sp>
      <p:sp>
        <p:nvSpPr>
          <p:cNvPr id="3" name="Content Placeholder 2"/>
          <p:cNvSpPr>
            <a:spLocks noGrp="1"/>
          </p:cNvSpPr>
          <p:nvPr>
            <p:ph sz="quarter" idx="1"/>
          </p:nvPr>
        </p:nvSpPr>
        <p:spPr>
          <a:xfrm>
            <a:off x="318655" y="1989138"/>
            <a:ext cx="8501495" cy="4591771"/>
          </a:xfrm>
        </p:spPr>
        <p:txBody>
          <a:bodyPr>
            <a:noAutofit/>
          </a:bodyPr>
          <a:lstStyle/>
          <a:p>
            <a:pPr marL="0" indent="0" algn="ctr" eaLnBrk="1" fontAlgn="auto" hangingPunct="1">
              <a:lnSpc>
                <a:spcPct val="150000"/>
              </a:lnSpc>
              <a:spcAft>
                <a:spcPts val="0"/>
              </a:spcAft>
              <a:buFont typeface="Wingdings"/>
              <a:buNone/>
              <a:defRPr/>
            </a:pPr>
            <a:r>
              <a:rPr lang="en-GB" sz="3200" dirty="0">
                <a:latin typeface="Arial" panose="020B0604020202020204" pitchFamily="34" charset="0"/>
                <a:cs typeface="Arial" panose="020B0604020202020204" pitchFamily="34" charset="0"/>
              </a:rPr>
              <a:t>To understand the different types of safeguarding reviews and how practitioners can use the lessons that have been identified to prevent child deaths and serious harm</a:t>
            </a:r>
          </a:p>
          <a:p>
            <a:pPr marL="0" indent="0" eaLnBrk="1" fontAlgn="auto" hangingPunct="1">
              <a:spcAft>
                <a:spcPts val="0"/>
              </a:spcAft>
              <a:buFont typeface="Wingdings"/>
              <a:buNone/>
              <a:defRPr/>
            </a:pPr>
            <a:endParaRPr lang="en-GB" sz="2000" dirty="0">
              <a:solidFill>
                <a:schemeClr val="bg2">
                  <a:lumMod val="75000"/>
                </a:schemeClr>
              </a:solidFill>
              <a:latin typeface="Calibri" panose="020F0502020204030204" pitchFamily="34" charset="0"/>
            </a:endParaRPr>
          </a:p>
        </p:txBody>
      </p:sp>
      <p:sp>
        <p:nvSpPr>
          <p:cNvPr id="5" name="Rectangle 4">
            <a:extLst>
              <a:ext uri="{FF2B5EF4-FFF2-40B4-BE49-F238E27FC236}">
                <a16:creationId xmlns:a16="http://schemas.microsoft.com/office/drawing/2014/main" id="{0B92A37A-E380-4652-8F71-65C8F7BFF4D5}"/>
              </a:ext>
            </a:extLst>
          </p:cNvPr>
          <p:cNvSpPr/>
          <p:nvPr/>
        </p:nvSpPr>
        <p:spPr>
          <a:xfrm>
            <a:off x="539552" y="6307591"/>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3597-00C8-4720-A28D-25F4F2D70E74}"/>
              </a:ext>
            </a:extLst>
          </p:cNvPr>
          <p:cNvSpPr>
            <a:spLocks noGrp="1"/>
          </p:cNvSpPr>
          <p:nvPr>
            <p:ph type="title"/>
          </p:nvPr>
        </p:nvSpPr>
        <p:spPr>
          <a:xfrm>
            <a:off x="611560" y="274638"/>
            <a:ext cx="7313240" cy="778098"/>
          </a:xfrm>
        </p:spPr>
        <p:txBody>
          <a:bodyPr/>
          <a:lstStyle/>
          <a:p>
            <a:r>
              <a:rPr lang="en-GB" dirty="0">
                <a:solidFill>
                  <a:schemeClr val="tx1"/>
                </a:solidFill>
                <a:latin typeface="Arial" panose="020B0604020202020204" pitchFamily="34" charset="0"/>
                <a:cs typeface="Arial" panose="020B0604020202020204" pitchFamily="34" charset="0"/>
              </a:rPr>
              <a:t>Answers</a:t>
            </a:r>
            <a:r>
              <a:rPr lang="en-GB"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4DC37846-188E-495D-821F-7584BC16DFA0}"/>
              </a:ext>
            </a:extLst>
          </p:cNvPr>
          <p:cNvSpPr>
            <a:spLocks noGrp="1"/>
          </p:cNvSpPr>
          <p:nvPr>
            <p:ph sz="quarter" idx="1"/>
          </p:nvPr>
        </p:nvSpPr>
        <p:spPr>
          <a:xfrm>
            <a:off x="404812" y="1079500"/>
            <a:ext cx="7467600" cy="4873752"/>
          </a:xfrm>
        </p:spPr>
        <p:txBody>
          <a:bodyPr/>
          <a:lstStyle/>
          <a:p>
            <a:pPr marL="0" indent="0">
              <a:lnSpc>
                <a:spcPct val="150000"/>
              </a:lnSpc>
              <a:buNone/>
            </a:pPr>
            <a:r>
              <a:rPr lang="en-GB" sz="1800" dirty="0">
                <a:latin typeface="Arial" panose="020B0604020202020204" pitchFamily="34" charset="0"/>
                <a:cs typeface="Arial" panose="020B0604020202020204" pitchFamily="34" charset="0"/>
              </a:rPr>
              <a:t>1.Yes</a:t>
            </a:r>
          </a:p>
          <a:p>
            <a:pPr marL="0" indent="0">
              <a:lnSpc>
                <a:spcPct val="150000"/>
              </a:lnSpc>
              <a:buNone/>
            </a:pPr>
            <a:r>
              <a:rPr lang="en-GB" sz="1800" dirty="0">
                <a:latin typeface="Arial" panose="020B0604020202020204" pitchFamily="34" charset="0"/>
                <a:cs typeface="Arial" panose="020B0604020202020204" pitchFamily="34" charset="0"/>
              </a:rPr>
              <a:t>2. Abuse or neglect of a child is known or suspected and the child has died or been seriously harmed</a:t>
            </a:r>
          </a:p>
          <a:p>
            <a:pPr marL="0" indent="0">
              <a:lnSpc>
                <a:spcPct val="150000"/>
              </a:lnSpc>
              <a:buNone/>
            </a:pPr>
            <a:r>
              <a:rPr lang="en-GB" sz="1800" dirty="0">
                <a:latin typeface="Arial" panose="020B0604020202020204" pitchFamily="34" charset="0"/>
                <a:cs typeface="Arial" panose="020B0604020202020204" pitchFamily="34" charset="0"/>
              </a:rPr>
              <a:t>3. Ensure reviews are carried out - analyse information gathered - learn lessons to help prevent further deaths -  offer support to the family </a:t>
            </a:r>
          </a:p>
          <a:p>
            <a:pPr marL="0" indent="0">
              <a:lnSpc>
                <a:spcPct val="150000"/>
              </a:lnSpc>
              <a:buNone/>
            </a:pPr>
            <a:r>
              <a:rPr lang="en-GB" sz="1800" dirty="0">
                <a:latin typeface="Arial" panose="020B0604020202020204" pitchFamily="34" charset="0"/>
                <a:cs typeface="Arial" panose="020B0604020202020204" pitchFamily="34" charset="0"/>
              </a:rPr>
              <a:t>4. Blaming people, point out agencies who are failing – ignoring problems in practice.</a:t>
            </a:r>
          </a:p>
          <a:p>
            <a:pPr marL="0" indent="0">
              <a:lnSpc>
                <a:spcPct val="150000"/>
              </a:lnSpc>
              <a:buNone/>
            </a:pPr>
            <a:r>
              <a:rPr lang="en-GB" sz="1800" dirty="0">
                <a:latin typeface="Arial" panose="020B0604020202020204" pitchFamily="34" charset="0"/>
                <a:cs typeface="Arial" panose="020B0604020202020204" pitchFamily="34" charset="0"/>
              </a:rPr>
              <a:t>5. See slide 18 </a:t>
            </a:r>
          </a:p>
          <a:p>
            <a:pPr marL="0" indent="0">
              <a:lnSpc>
                <a:spcPct val="150000"/>
              </a:lnSpc>
              <a:buNone/>
            </a:pPr>
            <a:r>
              <a:rPr lang="en-GB" sz="1800" dirty="0">
                <a:latin typeface="Arial" panose="020B0604020202020204" pitchFamily="34" charset="0"/>
                <a:cs typeface="Arial" panose="020B0604020202020204" pitchFamily="34" charset="0"/>
              </a:rPr>
              <a:t>6. Support healthy behaviours, be aware of vulnerable groups and individuals, help women to access services, Data collection and recording to help with analysis and strategic planning  </a:t>
            </a:r>
          </a:p>
          <a:p>
            <a:pPr marL="0" indent="0">
              <a:lnSpc>
                <a:spcPct val="150000"/>
              </a:lnSpc>
              <a:buNone/>
            </a:pPr>
            <a:endParaRPr lang="en-GB" sz="18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B9F3DE4-3114-4CC0-B9EC-CC39EA3B538C}"/>
              </a:ext>
            </a:extLst>
          </p:cNvPr>
          <p:cNvSpPr>
            <a:spLocks noGrp="1"/>
          </p:cNvSpPr>
          <p:nvPr>
            <p:ph type="sldNum" sz="quarter" idx="11"/>
          </p:nvPr>
        </p:nvSpPr>
        <p:spPr/>
        <p:txBody>
          <a:bodyPr/>
          <a:lstStyle/>
          <a:p>
            <a:pPr>
              <a:defRPr/>
            </a:pPr>
            <a:fld id="{828FE620-B691-4932-ABC3-7DF469F158CA}" type="slidenum">
              <a:rPr lang="en-GB" smtClean="0"/>
              <a:pPr>
                <a:defRPr/>
              </a:pPr>
              <a:t>30</a:t>
            </a:fld>
            <a:endParaRPr lang="en-GB"/>
          </a:p>
        </p:txBody>
      </p:sp>
      <p:pic>
        <p:nvPicPr>
          <p:cNvPr id="5" name="Picture 4">
            <a:extLst>
              <a:ext uri="{FF2B5EF4-FFF2-40B4-BE49-F238E27FC236}">
                <a16:creationId xmlns:a16="http://schemas.microsoft.com/office/drawing/2014/main" id="{027F886C-1F96-4890-B992-8FCDB547816D}"/>
              </a:ext>
            </a:extLst>
          </p:cNvPr>
          <p:cNvPicPr>
            <a:picLocks noChangeAspect="1"/>
          </p:cNvPicPr>
          <p:nvPr/>
        </p:nvPicPr>
        <p:blipFill>
          <a:blip r:embed="rId2"/>
          <a:stretch>
            <a:fillRect/>
          </a:stretch>
        </p:blipFill>
        <p:spPr>
          <a:xfrm>
            <a:off x="4308282" y="6573423"/>
            <a:ext cx="3822523" cy="268247"/>
          </a:xfrm>
          <a:prstGeom prst="rect">
            <a:avLst/>
          </a:prstGeom>
        </p:spPr>
      </p:pic>
    </p:spTree>
    <p:extLst>
      <p:ext uri="{BB962C8B-B14F-4D97-AF65-F5344CB8AC3E}">
        <p14:creationId xmlns:p14="http://schemas.microsoft.com/office/powerpoint/2010/main" val="4147017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95BAFC47-34B0-40F7-A259-F2DECF4163C1}" type="slidenum">
              <a:rPr lang="en-GB"/>
              <a:pPr>
                <a:defRPr/>
              </a:pPr>
              <a:t>31</a:t>
            </a:fld>
            <a:endParaRPr lang="en-GB"/>
          </a:p>
        </p:txBody>
      </p:sp>
      <p:sp>
        <p:nvSpPr>
          <p:cNvPr id="65538" name="Content Placeholder 2"/>
          <p:cNvSpPr>
            <a:spLocks noGrp="1"/>
          </p:cNvSpPr>
          <p:nvPr>
            <p:ph sz="quarter" idx="1"/>
          </p:nvPr>
        </p:nvSpPr>
        <p:spPr>
          <a:xfrm>
            <a:off x="395288" y="476250"/>
            <a:ext cx="8064500" cy="5257800"/>
          </a:xfrm>
        </p:spPr>
        <p:txBody>
          <a:bodyPr/>
          <a:lstStyle/>
          <a:p>
            <a:pPr marL="0" indent="0" algn="ctr" eaLnBrk="1" hangingPunct="1">
              <a:buFont typeface="Wingdings" pitchFamily="2" charset="2"/>
              <a:buNone/>
            </a:pPr>
            <a:r>
              <a:rPr lang="en-GB" sz="4400" dirty="0">
                <a:latin typeface="Calibri" pitchFamily="34" charset="0"/>
              </a:rPr>
              <a:t>			</a:t>
            </a:r>
          </a:p>
          <a:p>
            <a:pPr marL="0" indent="0" eaLnBrk="1" hangingPunct="1">
              <a:buFont typeface="Wingdings" pitchFamily="2" charset="2"/>
              <a:buNone/>
            </a:pPr>
            <a:r>
              <a:rPr lang="en-GB">
                <a:latin typeface="Calibri" pitchFamily="34" charset="0"/>
              </a:rPr>
              <a:t>Information for </a:t>
            </a:r>
            <a:r>
              <a:rPr lang="en-GB" dirty="0">
                <a:latin typeface="Calibri" pitchFamily="34" charset="0"/>
              </a:rPr>
              <a:t>you to explore further </a:t>
            </a:r>
          </a:p>
          <a:p>
            <a:pPr marL="0" indent="0" eaLnBrk="1" hangingPunct="1">
              <a:buFont typeface="Wingdings" pitchFamily="2" charset="2"/>
              <a:buNone/>
            </a:pPr>
            <a:endParaRPr lang="en-GB" dirty="0">
              <a:latin typeface="Calibri" pitchFamily="34" charset="0"/>
            </a:endParaRPr>
          </a:p>
          <a:p>
            <a:pPr marL="0" indent="0" eaLnBrk="1" hangingPunct="1">
              <a:buFont typeface="Wingdings" pitchFamily="2" charset="2"/>
              <a:buNone/>
            </a:pPr>
            <a:r>
              <a:rPr lang="en-GB" sz="2000" dirty="0">
                <a:latin typeface="Calibri" pitchFamily="34" charset="0"/>
              </a:rPr>
              <a:t>Working Together 2018</a:t>
            </a:r>
          </a:p>
          <a:p>
            <a:pPr marL="0" indent="0" eaLnBrk="1" hangingPunct="1">
              <a:buFont typeface="Wingdings" pitchFamily="2" charset="2"/>
              <a:buNone/>
            </a:pPr>
            <a:r>
              <a:rPr lang="en-GB" sz="2000" dirty="0">
                <a:latin typeface="Calibri" pitchFamily="34" charset="0"/>
              </a:rPr>
              <a:t>The NSPCC SCR Repository</a:t>
            </a:r>
          </a:p>
          <a:p>
            <a:pPr marL="0" indent="0" eaLnBrk="1" hangingPunct="1">
              <a:buFont typeface="Wingdings" pitchFamily="2" charset="2"/>
              <a:buNone/>
            </a:pPr>
            <a:r>
              <a:rPr lang="en-GB" sz="2000" dirty="0">
                <a:latin typeface="Calibri" pitchFamily="34" charset="0"/>
              </a:rPr>
              <a:t>The Brandon Analysis Report</a:t>
            </a:r>
          </a:p>
          <a:p>
            <a:pPr marL="0" indent="0" eaLnBrk="1" hangingPunct="1">
              <a:buFont typeface="Wingdings" pitchFamily="2" charset="2"/>
              <a:buNone/>
            </a:pPr>
            <a:r>
              <a:rPr lang="en-GB" sz="2000" dirty="0">
                <a:latin typeface="Calibri" pitchFamily="34" charset="0"/>
              </a:rPr>
              <a:t>Any recently published SPR’s and associated Action Plans</a:t>
            </a:r>
          </a:p>
          <a:p>
            <a:pPr marL="0" indent="0" eaLnBrk="1" hangingPunct="1">
              <a:buFont typeface="Wingdings" pitchFamily="2" charset="2"/>
              <a:buNone/>
            </a:pPr>
            <a:endParaRPr lang="en-GB" sz="2000" dirty="0">
              <a:latin typeface="Calibri" pitchFamily="34" charset="0"/>
            </a:endParaRPr>
          </a:p>
          <a:p>
            <a:pPr marL="0" indent="0" eaLnBrk="1" hangingPunct="1">
              <a:buFont typeface="Wingdings" pitchFamily="2" charset="2"/>
              <a:buNone/>
            </a:pPr>
            <a:r>
              <a:rPr lang="en-GB" sz="2000" b="1" dirty="0">
                <a:latin typeface="Calibri" pitchFamily="34" charset="0"/>
              </a:rPr>
              <a:t>http://www.kirkleessafeguardingchildren.co.uk/  </a:t>
            </a:r>
          </a:p>
          <a:p>
            <a:pPr marL="0" indent="0" eaLnBrk="1" hangingPunct="1">
              <a:buNone/>
            </a:pPr>
            <a:r>
              <a:rPr lang="en-GB" sz="2000" dirty="0">
                <a:latin typeface="Calibri" pitchFamily="34" charset="0"/>
              </a:rPr>
              <a:t> 	…and follow Safeguarding &gt; Safeguarding Processes and Systems&gt; Safeguarding Practice Reviews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0648"/>
            <a:ext cx="2688729" cy="1052425"/>
          </a:xfrm>
          <a:prstGeom prst="rect">
            <a:avLst/>
          </a:prstGeom>
        </p:spPr>
      </p:pic>
      <p:pic>
        <p:nvPicPr>
          <p:cNvPr id="3" name="Picture 2">
            <a:extLst>
              <a:ext uri="{FF2B5EF4-FFF2-40B4-BE49-F238E27FC236}">
                <a16:creationId xmlns:a16="http://schemas.microsoft.com/office/drawing/2014/main" id="{669E7BE2-DF38-4FFA-B36F-AFC95FBEB5DF}"/>
              </a:ext>
            </a:extLst>
          </p:cNvPr>
          <p:cNvPicPr>
            <a:picLocks noChangeAspect="1"/>
          </p:cNvPicPr>
          <p:nvPr/>
        </p:nvPicPr>
        <p:blipFill>
          <a:blip r:embed="rId3"/>
          <a:stretch>
            <a:fillRect/>
          </a:stretch>
        </p:blipFill>
        <p:spPr>
          <a:xfrm>
            <a:off x="418817" y="6389255"/>
            <a:ext cx="3822523" cy="26824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F76DC06E-EE71-4548-AC09-8B775B165A9D}" type="slidenum">
              <a:rPr lang="en-GB"/>
              <a:pPr>
                <a:defRPr/>
              </a:pPr>
              <a:t>4</a:t>
            </a:fld>
            <a:endParaRPr lang="en-GB"/>
          </a:p>
        </p:txBody>
      </p:sp>
      <p:sp>
        <p:nvSpPr>
          <p:cNvPr id="20482" name="Content Placeholder 2"/>
          <p:cNvSpPr>
            <a:spLocks noGrp="1"/>
          </p:cNvSpPr>
          <p:nvPr>
            <p:ph sz="quarter" idx="1"/>
          </p:nvPr>
        </p:nvSpPr>
        <p:spPr>
          <a:xfrm>
            <a:off x="539750" y="476250"/>
            <a:ext cx="7920038" cy="5761038"/>
          </a:xfrm>
        </p:spPr>
        <p:txBody>
          <a:bodyPr/>
          <a:lstStyle/>
          <a:p>
            <a:pPr marL="0" indent="0" algn="ctr" eaLnBrk="1" hangingPunct="1">
              <a:buFont typeface="Wingdings" pitchFamily="2" charset="2"/>
              <a:buNone/>
            </a:pPr>
            <a:r>
              <a:rPr lang="en-GB" sz="3600" b="1" dirty="0">
                <a:latin typeface="Arial" panose="020B0604020202020204" pitchFamily="34" charset="0"/>
                <a:cs typeface="Arial" panose="020B0604020202020204" pitchFamily="34" charset="0"/>
              </a:rPr>
              <a:t>Outcomes</a:t>
            </a:r>
          </a:p>
          <a:p>
            <a:pPr marL="0" indent="0" eaLnBrk="1" hangingPunct="1">
              <a:buFont typeface="Wingdings" pitchFamily="2" charset="2"/>
              <a:buNone/>
            </a:pPr>
            <a:r>
              <a:rPr lang="en-GB" dirty="0">
                <a:latin typeface="Arial" panose="020B0604020202020204" pitchFamily="34" charset="0"/>
                <a:cs typeface="Arial" panose="020B0604020202020204" pitchFamily="34" charset="0"/>
              </a:rPr>
              <a:t>By the end of the course you will be able to:</a:t>
            </a:r>
          </a:p>
          <a:p>
            <a:pPr marL="0" indent="0" eaLnBrk="1" hangingPunct="1">
              <a:buFont typeface="Wingdings" pitchFamily="2" charset="2"/>
              <a:buNone/>
            </a:pPr>
            <a:endParaRPr lang="en-GB" sz="1000" dirty="0">
              <a:latin typeface="Arial" panose="020B0604020202020204" pitchFamily="34" charset="0"/>
              <a:cs typeface="Arial" panose="020B0604020202020204" pitchFamily="34" charset="0"/>
            </a:endParaRPr>
          </a:p>
          <a:p>
            <a:pPr marL="0" indent="0" eaLnBrk="1" hangingPunct="1">
              <a:lnSpc>
                <a:spcPct val="150000"/>
              </a:lnSpc>
              <a:buClrTx/>
              <a:buFont typeface="Wingdings" pitchFamily="2" charset="2"/>
              <a:buChar char="Ø"/>
            </a:pPr>
            <a:r>
              <a:rPr lang="en-GB" sz="22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Outline the different types of reviews that can be used to learn lessons in safeguarding children </a:t>
            </a:r>
          </a:p>
          <a:p>
            <a:pPr marL="0" indent="0" eaLnBrk="1" hangingPunct="1">
              <a:lnSpc>
                <a:spcPct val="150000"/>
              </a:lnSpc>
              <a:buClrTx/>
              <a:buFont typeface="Wingdings" pitchFamily="2" charset="2"/>
              <a:buChar char="Ø"/>
            </a:pPr>
            <a:r>
              <a:rPr lang="en-GB" sz="1800" dirty="0">
                <a:latin typeface="Arial" panose="020B0604020202020204" pitchFamily="34" charset="0"/>
                <a:cs typeface="Arial" panose="020B0604020202020204" pitchFamily="34" charset="0"/>
              </a:rPr>
              <a:t> Identify issues raised in both local &amp; national serious case reviews</a:t>
            </a:r>
          </a:p>
          <a:p>
            <a:pPr marL="0" indent="0" eaLnBrk="1" hangingPunct="1">
              <a:lnSpc>
                <a:spcPct val="150000"/>
              </a:lnSpc>
              <a:buClrTx/>
              <a:buFont typeface="Wingdings" pitchFamily="2" charset="2"/>
              <a:buChar char="Ø"/>
            </a:pPr>
            <a:r>
              <a:rPr lang="en-GB" sz="1800" dirty="0">
                <a:latin typeface="Arial" panose="020B0604020202020204" pitchFamily="34" charset="0"/>
                <a:cs typeface="Arial" panose="020B0604020202020204" pitchFamily="34" charset="0"/>
              </a:rPr>
              <a:t> List the different factors affecting infant mortality in Kirklees</a:t>
            </a:r>
          </a:p>
          <a:p>
            <a:pPr marL="0" indent="0" eaLnBrk="1" hangingPunct="1">
              <a:lnSpc>
                <a:spcPct val="150000"/>
              </a:lnSpc>
              <a:buClrTx/>
              <a:buFont typeface="Wingdings" pitchFamily="2" charset="2"/>
              <a:buChar char="Ø"/>
            </a:pPr>
            <a:r>
              <a:rPr lang="en-GB" sz="1800" dirty="0">
                <a:latin typeface="Arial" panose="020B0604020202020204" pitchFamily="34" charset="0"/>
                <a:cs typeface="Arial" panose="020B0604020202020204" pitchFamily="34" charset="0"/>
              </a:rPr>
              <a:t> Transfer the lessons learned from reviews into your everyday practice</a:t>
            </a:r>
            <a:endParaRPr lang="en-GB" sz="1800" dirty="0">
              <a:solidFill>
                <a:srgbClr val="FF0000"/>
              </a:solidFill>
              <a:latin typeface="Arial" panose="020B0604020202020204" pitchFamily="34" charset="0"/>
              <a:cs typeface="Arial" panose="020B0604020202020204" pitchFamily="34" charset="0"/>
            </a:endParaRPr>
          </a:p>
          <a:p>
            <a:pPr marL="0" indent="0" eaLnBrk="1" hangingPunct="1">
              <a:lnSpc>
                <a:spcPct val="150000"/>
              </a:lnSpc>
              <a:buClrTx/>
              <a:buFont typeface="Wingdings" pitchFamily="2" charset="2"/>
              <a:buChar char="Ø"/>
            </a:pPr>
            <a:r>
              <a:rPr lang="en-GB" sz="1800" dirty="0">
                <a:latin typeface="Arial" panose="020B0604020202020204" pitchFamily="34" charset="0"/>
                <a:cs typeface="Arial" panose="020B0604020202020204" pitchFamily="34" charset="0"/>
              </a:rPr>
              <a:t> Acknowledge the emotional impact that serious case reviews have on those involved, colleagues, managers and the general public</a:t>
            </a:r>
          </a:p>
        </p:txBody>
      </p:sp>
      <p:sp>
        <p:nvSpPr>
          <p:cNvPr id="2" name="Rectangle 1">
            <a:extLst>
              <a:ext uri="{FF2B5EF4-FFF2-40B4-BE49-F238E27FC236}">
                <a16:creationId xmlns:a16="http://schemas.microsoft.com/office/drawing/2014/main" id="{D68E43D1-0AB4-4447-84F8-EDBE2D2586E5}"/>
              </a:ext>
            </a:extLst>
          </p:cNvPr>
          <p:cNvSpPr/>
          <p:nvPr/>
        </p:nvSpPr>
        <p:spPr>
          <a:xfrm>
            <a:off x="323528" y="6453336"/>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104297" cy="4320480"/>
          </a:xfrm>
        </p:spPr>
        <p:txBody>
          <a:bodyPr/>
          <a:lstStyle/>
          <a:p>
            <a:pPr marL="0" indent="0">
              <a:lnSpc>
                <a:spcPct val="150000"/>
              </a:lnSpc>
              <a:buNone/>
            </a:pPr>
            <a:r>
              <a:rPr lang="en-GB" sz="2000" dirty="0">
                <a:latin typeface="Arial" panose="020B0604020202020204" pitchFamily="34" charset="0"/>
                <a:cs typeface="Arial" panose="020B0604020202020204" pitchFamily="34" charset="0"/>
              </a:rPr>
              <a:t>Agencies notify the KSCP of a child death by following the link below. </a:t>
            </a:r>
          </a:p>
          <a:p>
            <a:pPr marL="0" indent="0">
              <a:lnSpc>
                <a:spcPct val="150000"/>
              </a:lnSpc>
              <a:buNone/>
            </a:pPr>
            <a:r>
              <a:rPr lang="en-GB" sz="2000" dirty="0">
                <a:latin typeface="Arial" panose="020B0604020202020204" pitchFamily="34" charset="0"/>
                <a:cs typeface="Arial" panose="020B0604020202020204" pitchFamily="34" charset="0"/>
              </a:rPr>
              <a:t>The link to the site allows users to fill and submit a form to notify the team of an expected or unexpected death</a:t>
            </a:r>
            <a:r>
              <a:rPr lang="en-GB" dirty="0">
                <a:latin typeface="Arial" panose="020B0604020202020204" pitchFamily="34" charset="0"/>
                <a:cs typeface="Arial" panose="020B0604020202020204" pitchFamily="34" charset="0"/>
              </a:rPr>
              <a:t>.</a:t>
            </a:r>
          </a:p>
          <a:p>
            <a:pPr marL="0" indent="0">
              <a:buNone/>
            </a:pPr>
            <a:r>
              <a:rPr lang="en-GB" dirty="0">
                <a:hlinkClick r:id="rId2"/>
              </a:rPr>
              <a:t>https://www.kirkleessafeguardingchildren.co.uk/safeguarding-2/safeguarding-processes-and-systems/child-death-review-process/</a:t>
            </a:r>
            <a:endParaRPr lang="en-GB" dirty="0"/>
          </a:p>
          <a:p>
            <a:pPr marL="0" indent="0" algn="ctr">
              <a:buNone/>
            </a:pPr>
            <a:endParaRPr lang="en-GB" sz="2000" b="1" dirty="0">
              <a:latin typeface="Arial" panose="020B0604020202020204" pitchFamily="34" charset="0"/>
              <a:cs typeface="Arial" panose="020B0604020202020204" pitchFamily="34" charset="0"/>
            </a:endParaRPr>
          </a:p>
          <a:p>
            <a:pPr marL="0" indent="0" algn="ctr">
              <a:buNone/>
            </a:pPr>
            <a:r>
              <a:rPr lang="en-GB" sz="2000" b="1" u="sng" dirty="0">
                <a:latin typeface="Arial" panose="020B0604020202020204" pitchFamily="34" charset="0"/>
                <a:cs typeface="Arial" panose="020B0604020202020204" pitchFamily="34" charset="0"/>
              </a:rPr>
              <a:t>ALL </a:t>
            </a:r>
            <a:r>
              <a:rPr lang="en-GB" sz="2000" b="1" dirty="0">
                <a:latin typeface="Arial" panose="020B0604020202020204" pitchFamily="34" charset="0"/>
                <a:cs typeface="Arial" panose="020B0604020202020204" pitchFamily="34" charset="0"/>
              </a:rPr>
              <a:t>child deaths </a:t>
            </a:r>
            <a:r>
              <a:rPr lang="en-GB" sz="2000" b="1" u="sng" dirty="0">
                <a:latin typeface="Arial" panose="020B0604020202020204" pitchFamily="34" charset="0"/>
                <a:cs typeface="Arial" panose="020B0604020202020204" pitchFamily="34" charset="0"/>
              </a:rPr>
              <a:t>HAVE to</a:t>
            </a:r>
            <a:r>
              <a:rPr lang="en-GB" sz="2000" b="1" dirty="0">
                <a:latin typeface="Arial" panose="020B0604020202020204" pitchFamily="34" charset="0"/>
                <a:cs typeface="Arial" panose="020B0604020202020204" pitchFamily="34" charset="0"/>
              </a:rPr>
              <a:t> be notified to the KSCP whether they are as a result of abuse, neglect or whatever the cause</a:t>
            </a:r>
          </a:p>
          <a:p>
            <a:pPr marL="0" indent="0">
              <a:buNone/>
            </a:pPr>
            <a:endParaRPr lang="en-GB" dirty="0"/>
          </a:p>
        </p:txBody>
      </p:sp>
      <p:sp>
        <p:nvSpPr>
          <p:cNvPr id="4" name="TextBox 3">
            <a:extLst>
              <a:ext uri="{FF2B5EF4-FFF2-40B4-BE49-F238E27FC236}">
                <a16:creationId xmlns:a16="http://schemas.microsoft.com/office/drawing/2014/main" id="{31017997-9DD1-47BB-B7F0-4149549D1FF4}"/>
              </a:ext>
            </a:extLst>
          </p:cNvPr>
          <p:cNvSpPr txBox="1"/>
          <p:nvPr/>
        </p:nvSpPr>
        <p:spPr>
          <a:xfrm>
            <a:off x="1043608" y="421213"/>
            <a:ext cx="7056784" cy="830997"/>
          </a:xfrm>
          <a:prstGeom prst="rect">
            <a:avLst/>
          </a:prstGeom>
          <a:noFill/>
        </p:spPr>
        <p:txBody>
          <a:bodyPr wrap="square" rtlCol="0">
            <a:spAutoFit/>
          </a:bodyPr>
          <a:lstStyle/>
          <a:p>
            <a:r>
              <a:rPr lang="en-GB" sz="2400" b="1" dirty="0"/>
              <a:t>Notifying Kirklees Safeguarding Children Partnership (KSCP) of a child death</a:t>
            </a:r>
          </a:p>
        </p:txBody>
      </p:sp>
      <p:sp>
        <p:nvSpPr>
          <p:cNvPr id="5" name="Rectangle 4">
            <a:extLst>
              <a:ext uri="{FF2B5EF4-FFF2-40B4-BE49-F238E27FC236}">
                <a16:creationId xmlns:a16="http://schemas.microsoft.com/office/drawing/2014/main" id="{ADD2BB98-5728-4608-B25C-F6C69C1557BD}"/>
              </a:ext>
            </a:extLst>
          </p:cNvPr>
          <p:cNvSpPr/>
          <p:nvPr/>
        </p:nvSpPr>
        <p:spPr>
          <a:xfrm>
            <a:off x="323528" y="6313676"/>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Tree>
    <p:extLst>
      <p:ext uri="{BB962C8B-B14F-4D97-AF65-F5344CB8AC3E}">
        <p14:creationId xmlns:p14="http://schemas.microsoft.com/office/powerpoint/2010/main" val="322167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FCACF-4373-4DCA-80CF-DCD110CD176C}"/>
              </a:ext>
            </a:extLst>
          </p:cNvPr>
          <p:cNvSpPr>
            <a:spLocks noGrp="1"/>
          </p:cNvSpPr>
          <p:nvPr>
            <p:ph sz="quarter" idx="1"/>
          </p:nvPr>
        </p:nvSpPr>
        <p:spPr>
          <a:xfrm>
            <a:off x="611560" y="1268760"/>
            <a:ext cx="7385248" cy="4537298"/>
          </a:xfrm>
        </p:spPr>
        <p:txBody>
          <a:bodyPr/>
          <a:lstStyle/>
          <a:p>
            <a:pPr>
              <a:lnSpc>
                <a:spcPct val="150000"/>
              </a:lnSpc>
            </a:pPr>
            <a:r>
              <a:rPr lang="en-GB" sz="2000" dirty="0">
                <a:latin typeface="Arial" panose="020B0604020202020204" pitchFamily="34" charset="0"/>
                <a:cs typeface="Arial" panose="020B0604020202020204" pitchFamily="34" charset="0"/>
              </a:rPr>
              <a:t>They are to identify improvements to be made to safeguard and promote the welfare of children. </a:t>
            </a:r>
          </a:p>
          <a:p>
            <a:pPr>
              <a:lnSpc>
                <a:spcPct val="150000"/>
              </a:lnSpc>
            </a:pPr>
            <a:r>
              <a:rPr lang="en-GB" sz="2000" dirty="0">
                <a:latin typeface="Arial" panose="020B0604020202020204" pitchFamily="34" charset="0"/>
                <a:cs typeface="Arial" panose="020B0604020202020204" pitchFamily="34" charset="0"/>
              </a:rPr>
              <a:t>Local learning is relevant </a:t>
            </a:r>
          </a:p>
          <a:p>
            <a:pPr>
              <a:lnSpc>
                <a:spcPct val="150000"/>
              </a:lnSpc>
            </a:pPr>
            <a:r>
              <a:rPr lang="en-GB" sz="2000" dirty="0">
                <a:latin typeface="Arial" panose="020B0604020202020204" pitchFamily="34" charset="0"/>
                <a:cs typeface="Arial" panose="020B0604020202020204" pitchFamily="34" charset="0"/>
              </a:rPr>
              <a:t>Understanding whether there are systemic issues, and whether and how policy and practice need to change</a:t>
            </a:r>
          </a:p>
          <a:p>
            <a:pPr>
              <a:lnSpc>
                <a:spcPct val="150000"/>
              </a:lnSpc>
            </a:pPr>
            <a:r>
              <a:rPr lang="en-GB" sz="2000" dirty="0">
                <a:latin typeface="Arial" panose="020B0604020202020204" pitchFamily="34" charset="0"/>
                <a:cs typeface="Arial" panose="020B0604020202020204" pitchFamily="34" charset="0"/>
              </a:rPr>
              <a:t> Seek to prevent or reduce the risk of recurrence of similar incidents. </a:t>
            </a:r>
          </a:p>
          <a:p>
            <a:pPr>
              <a:lnSpc>
                <a:spcPct val="150000"/>
              </a:lnSpc>
            </a:pPr>
            <a:r>
              <a:rPr lang="en-GB" sz="2000" dirty="0">
                <a:latin typeface="Arial" panose="020B0604020202020204" pitchFamily="34" charset="0"/>
                <a:cs typeface="Arial" panose="020B0604020202020204" pitchFamily="34" charset="0"/>
              </a:rPr>
              <a:t>Reviews are not conducted to hold individuals, organisations or agencies to account</a:t>
            </a:r>
          </a:p>
          <a:p>
            <a:pPr>
              <a:lnSpc>
                <a:spcPct val="150000"/>
              </a:lnSpc>
            </a:pPr>
            <a:endParaRPr lang="en-GB" sz="2000" dirty="0">
              <a:latin typeface="Arial" panose="020B0604020202020204" pitchFamily="34" charset="0"/>
              <a:cs typeface="Arial" panose="020B0604020202020204" pitchFamily="34" charset="0"/>
            </a:endParaRPr>
          </a:p>
          <a:p>
            <a:pPr>
              <a:lnSpc>
                <a:spcPct val="150000"/>
              </a:lnSpc>
            </a:pPr>
            <a:endParaRPr lang="en-GB" sz="2000" dirty="0">
              <a:latin typeface="Arial" panose="020B0604020202020204" pitchFamily="34" charset="0"/>
              <a:cs typeface="Arial" panose="020B0604020202020204" pitchFamily="34" charset="0"/>
            </a:endParaRPr>
          </a:p>
          <a:p>
            <a:pPr marL="0" lvl="0" indent="0" algn="r" eaLnBrk="1" fontAlgn="auto" hangingPunct="1">
              <a:spcBef>
                <a:spcPts val="0"/>
              </a:spcBef>
              <a:spcAft>
                <a:spcPts val="0"/>
              </a:spcAft>
              <a:buClrTx/>
              <a:buSzTx/>
              <a:buNone/>
              <a:defRPr/>
            </a:pPr>
            <a:endParaRPr lang="en-GB" sz="1600" b="1" dirty="0">
              <a:latin typeface="Arial" panose="020B0604020202020204" pitchFamily="34" charset="0"/>
              <a:cs typeface="Arial" panose="020B0604020202020204" pitchFamily="34" charset="0"/>
            </a:endParaRPr>
          </a:p>
          <a:p>
            <a:pPr marL="0" lvl="0" indent="0" algn="r" eaLnBrk="1" fontAlgn="auto" hangingPunct="1">
              <a:spcBef>
                <a:spcPts val="0"/>
              </a:spcBef>
              <a:spcAft>
                <a:spcPts val="0"/>
              </a:spcAft>
              <a:buClrTx/>
              <a:buSzTx/>
              <a:buNone/>
              <a:defRPr/>
            </a:pPr>
            <a:r>
              <a:rPr lang="en-GB" sz="1000" kern="0" dirty="0">
                <a:solidFill>
                  <a:prstClr val="black"/>
                </a:solidFill>
                <a:latin typeface="Arial" charset="0"/>
                <a:cs typeface="Arial" charset="0"/>
              </a:rPr>
              <a:t>Copyright Kirklees Safeguarding Children Partnership April 2020</a:t>
            </a:r>
          </a:p>
          <a:p>
            <a:pPr marL="0" indent="0">
              <a:buNone/>
            </a:pPr>
            <a:endParaRPr lang="en-GB" sz="1600" b="1"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Working together 2018 </a:t>
            </a:r>
          </a:p>
        </p:txBody>
      </p:sp>
      <p:sp>
        <p:nvSpPr>
          <p:cNvPr id="4" name="Slide Number Placeholder 3">
            <a:extLst>
              <a:ext uri="{FF2B5EF4-FFF2-40B4-BE49-F238E27FC236}">
                <a16:creationId xmlns:a16="http://schemas.microsoft.com/office/drawing/2014/main" id="{B687FF3F-EF05-4D6A-95D0-4C09668C5A6C}"/>
              </a:ext>
            </a:extLst>
          </p:cNvPr>
          <p:cNvSpPr>
            <a:spLocks noGrp="1"/>
          </p:cNvSpPr>
          <p:nvPr>
            <p:ph type="sldNum" sz="quarter" idx="11"/>
          </p:nvPr>
        </p:nvSpPr>
        <p:spPr/>
        <p:txBody>
          <a:bodyPr/>
          <a:lstStyle/>
          <a:p>
            <a:pPr>
              <a:defRPr/>
            </a:pPr>
            <a:fld id="{828FE620-B691-4932-ABC3-7DF469F158CA}" type="slidenum">
              <a:rPr lang="en-GB" smtClean="0"/>
              <a:pPr>
                <a:defRPr/>
              </a:pPr>
              <a:t>6</a:t>
            </a:fld>
            <a:endParaRPr lang="en-GB"/>
          </a:p>
        </p:txBody>
      </p:sp>
      <p:sp>
        <p:nvSpPr>
          <p:cNvPr id="5" name="TextBox 4">
            <a:extLst>
              <a:ext uri="{FF2B5EF4-FFF2-40B4-BE49-F238E27FC236}">
                <a16:creationId xmlns:a16="http://schemas.microsoft.com/office/drawing/2014/main" id="{25EE3E3D-12F5-4FF8-8DA7-E8FF4F7C79DE}"/>
              </a:ext>
            </a:extLst>
          </p:cNvPr>
          <p:cNvSpPr txBox="1"/>
          <p:nvPr/>
        </p:nvSpPr>
        <p:spPr>
          <a:xfrm>
            <a:off x="1187624" y="260648"/>
            <a:ext cx="6408712" cy="954107"/>
          </a:xfrm>
          <a:prstGeom prst="rect">
            <a:avLst/>
          </a:prstGeom>
          <a:noFill/>
        </p:spPr>
        <p:txBody>
          <a:bodyPr wrap="square" rtlCol="0">
            <a:spAutoFit/>
          </a:bodyPr>
          <a:lstStyle/>
          <a:p>
            <a:pPr algn="ctr"/>
            <a:r>
              <a:rPr lang="en-GB" sz="2800" dirty="0"/>
              <a:t>The purpose of Safeguarding Practice Review at Local and National level</a:t>
            </a:r>
          </a:p>
        </p:txBody>
      </p:sp>
    </p:spTree>
    <p:extLst>
      <p:ext uri="{BB962C8B-B14F-4D97-AF65-F5344CB8AC3E}">
        <p14:creationId xmlns:p14="http://schemas.microsoft.com/office/powerpoint/2010/main" val="372569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0A8551-5361-45B8-AEA4-4BF39B232CF4}"/>
              </a:ext>
            </a:extLst>
          </p:cNvPr>
          <p:cNvSpPr>
            <a:spLocks noGrp="1"/>
          </p:cNvSpPr>
          <p:nvPr>
            <p:ph sz="quarter" idx="1"/>
          </p:nvPr>
        </p:nvSpPr>
        <p:spPr>
          <a:xfrm>
            <a:off x="570384" y="1380998"/>
            <a:ext cx="7467600" cy="4873752"/>
          </a:xfrm>
        </p:spPr>
        <p:txBody>
          <a:bodyPr/>
          <a:lstStyle/>
          <a:p>
            <a:pPr marL="0" indent="0">
              <a:buNone/>
            </a:pPr>
            <a:r>
              <a:rPr lang="en-GB" dirty="0">
                <a:latin typeface="Arial" panose="020B0604020202020204" pitchFamily="34" charset="0"/>
                <a:cs typeface="Arial" panose="020B0604020202020204" pitchFamily="34" charset="0"/>
              </a:rPr>
              <a:t>Serious child safeguarding cases are those in which: </a:t>
            </a:r>
          </a:p>
          <a:p>
            <a:pPr marL="0" indent="0">
              <a:buNone/>
            </a:pPr>
            <a:endParaRPr lang="en-GB" dirty="0">
              <a:latin typeface="Arial" panose="020B0604020202020204" pitchFamily="34" charset="0"/>
              <a:cs typeface="Arial" panose="020B0604020202020204" pitchFamily="34" charset="0"/>
            </a:endParaRPr>
          </a:p>
          <a:p>
            <a:pPr>
              <a:lnSpc>
                <a:spcPct val="150000"/>
              </a:lnSpc>
            </a:pPr>
            <a:r>
              <a:rPr lang="en-GB" sz="1800" dirty="0">
                <a:latin typeface="Arial" panose="020B0604020202020204" pitchFamily="34" charset="0"/>
                <a:cs typeface="Arial" panose="020B0604020202020204" pitchFamily="34" charset="0"/>
              </a:rPr>
              <a:t> abuse or neglect of a child is known or suspected and the child has died or been seriously harmed. </a:t>
            </a:r>
          </a:p>
          <a:p>
            <a:pPr>
              <a:lnSpc>
                <a:spcPct val="150000"/>
              </a:lnSpc>
            </a:pPr>
            <a:r>
              <a:rPr lang="en-GB" sz="1800" dirty="0">
                <a:latin typeface="Arial" panose="020B0604020202020204" pitchFamily="34" charset="0"/>
                <a:cs typeface="Arial" panose="020B0604020202020204" pitchFamily="34" charset="0"/>
              </a:rPr>
              <a:t>serious harm includes (but is not limited to) serious and/or long-term impairment of a child’s mental health or intellectual, emotional, social or behavioural development. It should also cover impairment of physical health. This is not an exhaustive list. </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                                                                    </a:t>
            </a:r>
          </a:p>
          <a:p>
            <a:pPr marL="0" indent="0">
              <a:buNone/>
            </a:pPr>
            <a:r>
              <a:rPr lang="en-GB" sz="180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Working together 2018 </a:t>
            </a:r>
          </a:p>
          <a:p>
            <a:pPr marL="0" indent="0">
              <a:buNone/>
            </a:pPr>
            <a:r>
              <a:rPr lang="en-GB" sz="1000" kern="0" dirty="0">
                <a:solidFill>
                  <a:prstClr val="black"/>
                </a:solidFill>
                <a:latin typeface="Arial" charset="0"/>
                <a:cs typeface="Arial" charset="0"/>
              </a:rPr>
              <a:t>Copyright Kirklees Safeguarding Children Partnership April 2020</a:t>
            </a:r>
          </a:p>
          <a:p>
            <a:pPr marL="0" indent="0">
              <a:buNone/>
            </a:pPr>
            <a:endParaRPr lang="en-GB" dirty="0"/>
          </a:p>
        </p:txBody>
      </p:sp>
      <p:sp>
        <p:nvSpPr>
          <p:cNvPr id="4" name="Slide Number Placeholder 3">
            <a:extLst>
              <a:ext uri="{FF2B5EF4-FFF2-40B4-BE49-F238E27FC236}">
                <a16:creationId xmlns:a16="http://schemas.microsoft.com/office/drawing/2014/main" id="{989A079B-7F4A-43BF-B178-49C6A6E68266}"/>
              </a:ext>
            </a:extLst>
          </p:cNvPr>
          <p:cNvSpPr>
            <a:spLocks noGrp="1"/>
          </p:cNvSpPr>
          <p:nvPr>
            <p:ph type="sldNum" sz="quarter" idx="11"/>
          </p:nvPr>
        </p:nvSpPr>
        <p:spPr/>
        <p:txBody>
          <a:bodyPr/>
          <a:lstStyle/>
          <a:p>
            <a:pPr>
              <a:defRPr/>
            </a:pPr>
            <a:fld id="{828FE620-B691-4932-ABC3-7DF469F158CA}" type="slidenum">
              <a:rPr lang="en-GB" smtClean="0"/>
              <a:pPr>
                <a:defRPr/>
              </a:pPr>
              <a:t>7</a:t>
            </a:fld>
            <a:endParaRPr lang="en-GB"/>
          </a:p>
        </p:txBody>
      </p:sp>
      <p:sp>
        <p:nvSpPr>
          <p:cNvPr id="5" name="TextBox 4">
            <a:extLst>
              <a:ext uri="{FF2B5EF4-FFF2-40B4-BE49-F238E27FC236}">
                <a16:creationId xmlns:a16="http://schemas.microsoft.com/office/drawing/2014/main" id="{863B27EB-0806-4D8C-96E2-088350C81936}"/>
              </a:ext>
            </a:extLst>
          </p:cNvPr>
          <p:cNvSpPr txBox="1"/>
          <p:nvPr/>
        </p:nvSpPr>
        <p:spPr>
          <a:xfrm>
            <a:off x="1387860" y="356580"/>
            <a:ext cx="5832648" cy="523220"/>
          </a:xfrm>
          <a:prstGeom prst="rect">
            <a:avLst/>
          </a:prstGeom>
          <a:noFill/>
        </p:spPr>
        <p:txBody>
          <a:bodyPr wrap="square" rtlCol="0">
            <a:spAutoFit/>
          </a:bodyPr>
          <a:lstStyle/>
          <a:p>
            <a:r>
              <a:rPr lang="en-GB" sz="2800" dirty="0"/>
              <a:t>What is serious child safeguarding?</a:t>
            </a:r>
          </a:p>
        </p:txBody>
      </p:sp>
    </p:spTree>
    <p:extLst>
      <p:ext uri="{BB962C8B-B14F-4D97-AF65-F5344CB8AC3E}">
        <p14:creationId xmlns:p14="http://schemas.microsoft.com/office/powerpoint/2010/main" val="3061878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818779-28AE-4C57-BC51-FF726BEE0F6A}"/>
              </a:ext>
            </a:extLst>
          </p:cNvPr>
          <p:cNvSpPr>
            <a:spLocks noGrp="1"/>
          </p:cNvSpPr>
          <p:nvPr>
            <p:ph sz="quarter" idx="1"/>
          </p:nvPr>
        </p:nvSpPr>
        <p:spPr>
          <a:xfrm>
            <a:off x="661988" y="2204864"/>
            <a:ext cx="7467600" cy="2828925"/>
          </a:xfrm>
        </p:spPr>
        <p:txBody>
          <a:bodyPr/>
          <a:lstStyle/>
          <a:p>
            <a:pPr>
              <a:lnSpc>
                <a:spcPct val="150000"/>
              </a:lnSpc>
            </a:pPr>
            <a:r>
              <a:rPr lang="en-GB" sz="2000" dirty="0"/>
              <a:t>To learn what happened and why, and prevent future child deaths</a:t>
            </a:r>
          </a:p>
          <a:p>
            <a:pPr>
              <a:lnSpc>
                <a:spcPct val="150000"/>
              </a:lnSpc>
            </a:pPr>
            <a:r>
              <a:rPr lang="en-GB" sz="2000" dirty="0"/>
              <a:t>Ensure child death reviews are carried out </a:t>
            </a:r>
          </a:p>
          <a:p>
            <a:pPr>
              <a:lnSpc>
                <a:spcPct val="150000"/>
              </a:lnSpc>
            </a:pPr>
            <a:r>
              <a:rPr lang="en-GB" sz="2000" dirty="0"/>
              <a:t> Analyse information from all deaths reviewed</a:t>
            </a:r>
          </a:p>
          <a:p>
            <a:pPr>
              <a:lnSpc>
                <a:spcPct val="150000"/>
              </a:lnSpc>
            </a:pPr>
            <a:r>
              <a:rPr lang="en-GB" sz="2000" dirty="0"/>
              <a:t>Offer support and guidance for family </a:t>
            </a:r>
          </a:p>
          <a:p>
            <a:pPr marL="0" indent="0">
              <a:buNone/>
            </a:pPr>
            <a:endParaRPr lang="en-GB" sz="1600" dirty="0"/>
          </a:p>
          <a:p>
            <a:pPr marL="0" indent="0">
              <a:buNone/>
            </a:pPr>
            <a:endParaRPr lang="en-GB" sz="1600" dirty="0"/>
          </a:p>
          <a:p>
            <a:pPr marL="0" indent="0">
              <a:buNone/>
            </a:pPr>
            <a:endParaRPr lang="en-GB" sz="1600" dirty="0"/>
          </a:p>
          <a:p>
            <a:pPr marL="0" indent="0">
              <a:buNone/>
            </a:pPr>
            <a:r>
              <a:rPr lang="en-GB" sz="1600" dirty="0"/>
              <a:t>Working together 2018</a:t>
            </a:r>
          </a:p>
          <a:p>
            <a:pPr marL="0" indent="0">
              <a:buNone/>
            </a:pPr>
            <a:endParaRPr lang="en-GB" sz="1600" dirty="0"/>
          </a:p>
          <a:p>
            <a:pPr marL="0" indent="0">
              <a:buNone/>
            </a:pPr>
            <a:endParaRPr lang="en-GB" sz="1600" dirty="0"/>
          </a:p>
          <a:p>
            <a:pPr marL="0" indent="0">
              <a:buNone/>
            </a:pPr>
            <a:r>
              <a:rPr lang="en-GB" sz="1600" dirty="0"/>
              <a:t> </a:t>
            </a:r>
          </a:p>
          <a:p>
            <a:pPr marL="0" indent="0">
              <a:buNone/>
            </a:pPr>
            <a:r>
              <a:rPr lang="en-GB" sz="1600" dirty="0"/>
              <a:t>                                                                                                               </a:t>
            </a:r>
          </a:p>
          <a:p>
            <a:pPr marL="0" indent="0">
              <a:buNone/>
            </a:pPr>
            <a:r>
              <a:rPr lang="en-GB" sz="1600" dirty="0"/>
              <a:t>                                                                                                               </a:t>
            </a:r>
            <a:r>
              <a:rPr lang="en-GB" sz="1400" dirty="0"/>
              <a:t>Working together 2018 </a:t>
            </a:r>
          </a:p>
          <a:p>
            <a:pPr marL="0" indent="0">
              <a:buNone/>
            </a:pPr>
            <a:r>
              <a:rPr lang="en-GB" sz="1400" dirty="0">
                <a:solidFill>
                  <a:srgbClr val="FF0000"/>
                </a:solidFill>
              </a:rPr>
              <a:t>                                                                                                          Covered further in classroom training </a:t>
            </a:r>
          </a:p>
          <a:p>
            <a:pPr marL="0" indent="0">
              <a:buNone/>
            </a:pPr>
            <a:endParaRPr lang="en-GB" sz="1600" dirty="0"/>
          </a:p>
        </p:txBody>
      </p:sp>
      <p:sp>
        <p:nvSpPr>
          <p:cNvPr id="4" name="Slide Number Placeholder 3">
            <a:extLst>
              <a:ext uri="{FF2B5EF4-FFF2-40B4-BE49-F238E27FC236}">
                <a16:creationId xmlns:a16="http://schemas.microsoft.com/office/drawing/2014/main" id="{FCCAEC5F-149D-44E8-A9CB-307ABF144789}"/>
              </a:ext>
            </a:extLst>
          </p:cNvPr>
          <p:cNvSpPr>
            <a:spLocks noGrp="1"/>
          </p:cNvSpPr>
          <p:nvPr>
            <p:ph type="sldNum" sz="quarter" idx="11"/>
          </p:nvPr>
        </p:nvSpPr>
        <p:spPr/>
        <p:txBody>
          <a:bodyPr/>
          <a:lstStyle/>
          <a:p>
            <a:pPr>
              <a:defRPr/>
            </a:pPr>
            <a:fld id="{828FE620-B691-4932-ABC3-7DF469F158CA}" type="slidenum">
              <a:rPr lang="en-GB" smtClean="0"/>
              <a:pPr>
                <a:defRPr/>
              </a:pPr>
              <a:t>8</a:t>
            </a:fld>
            <a:endParaRPr lang="en-GB"/>
          </a:p>
        </p:txBody>
      </p:sp>
      <p:sp>
        <p:nvSpPr>
          <p:cNvPr id="5" name="Rectangle 4">
            <a:extLst>
              <a:ext uri="{FF2B5EF4-FFF2-40B4-BE49-F238E27FC236}">
                <a16:creationId xmlns:a16="http://schemas.microsoft.com/office/drawing/2014/main" id="{BE4FB64A-4B6D-45AC-811D-9BFE62FAF554}"/>
              </a:ext>
            </a:extLst>
          </p:cNvPr>
          <p:cNvSpPr/>
          <p:nvPr/>
        </p:nvSpPr>
        <p:spPr>
          <a:xfrm>
            <a:off x="5724128" y="6287408"/>
            <a:ext cx="2232248" cy="400110"/>
          </a:xfrm>
          <a:prstGeom prst="rect">
            <a:avLst/>
          </a:prstGeom>
        </p:spPr>
        <p:txBody>
          <a:bodyPr wrap="squar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6" name="TextBox 5">
            <a:extLst>
              <a:ext uri="{FF2B5EF4-FFF2-40B4-BE49-F238E27FC236}">
                <a16:creationId xmlns:a16="http://schemas.microsoft.com/office/drawing/2014/main" id="{13A96FA1-C4A1-4160-8B91-34B34162ECEC}"/>
              </a:ext>
            </a:extLst>
          </p:cNvPr>
          <p:cNvSpPr txBox="1"/>
          <p:nvPr/>
        </p:nvSpPr>
        <p:spPr>
          <a:xfrm>
            <a:off x="323528" y="476672"/>
            <a:ext cx="8334376" cy="1169551"/>
          </a:xfrm>
          <a:prstGeom prst="rect">
            <a:avLst/>
          </a:prstGeom>
          <a:noFill/>
        </p:spPr>
        <p:txBody>
          <a:bodyPr wrap="square" rtlCol="0">
            <a:spAutoFit/>
          </a:bodyPr>
          <a:lstStyle/>
          <a:p>
            <a:pPr algn="ctr"/>
            <a:r>
              <a:rPr lang="en-GB" sz="2800" dirty="0"/>
              <a:t>Child Death Overview and Statutory responsibilities of review partners </a:t>
            </a:r>
          </a:p>
          <a:p>
            <a:pPr algn="ctr"/>
            <a:r>
              <a:rPr lang="en-GB" sz="1400" dirty="0"/>
              <a:t>A child is defined as a person under 18 years of age regardless of the cause of death </a:t>
            </a:r>
          </a:p>
        </p:txBody>
      </p:sp>
    </p:spTree>
    <p:extLst>
      <p:ext uri="{BB962C8B-B14F-4D97-AF65-F5344CB8AC3E}">
        <p14:creationId xmlns:p14="http://schemas.microsoft.com/office/powerpoint/2010/main" val="34771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8"/>
          <p:cNvSpPr>
            <a:spLocks noGrp="1"/>
          </p:cNvSpPr>
          <p:nvPr>
            <p:ph type="sldNum" sz="quarter" idx="11"/>
          </p:nvPr>
        </p:nvSpPr>
        <p:spPr/>
        <p:txBody>
          <a:bodyPr/>
          <a:lstStyle/>
          <a:p>
            <a:pPr>
              <a:defRPr/>
            </a:pPr>
            <a:fld id="{2E2C28C7-554D-4A59-A8AE-D474F6AF8978}" type="slidenum">
              <a:rPr lang="en-GB"/>
              <a:pPr>
                <a:defRPr/>
              </a:pPr>
              <a:t>9</a:t>
            </a:fld>
            <a:endParaRPr lang="en-GB"/>
          </a:p>
        </p:txBody>
      </p:sp>
      <p:sp>
        <p:nvSpPr>
          <p:cNvPr id="49154" name="Title 1"/>
          <p:cNvSpPr>
            <a:spLocks noGrp="1"/>
          </p:cNvSpPr>
          <p:nvPr>
            <p:ph type="title"/>
          </p:nvPr>
        </p:nvSpPr>
        <p:spPr bwMode="auto">
          <a:xfrm>
            <a:off x="611188" y="549275"/>
            <a:ext cx="7777162" cy="922338"/>
          </a:xfrm>
        </p:spPr>
        <p:txBody>
          <a:bodyPr wrap="square" lIns="91440" tIns="45720" rIns="91440" bIns="45720" numCol="1" anchorCtr="0" compatLnSpc="1">
            <a:prstTxWarp prst="textNoShape">
              <a:avLst/>
            </a:prstTxWarp>
            <a:noAutofit/>
          </a:bodyPr>
          <a:lstStyle/>
          <a:p>
            <a:pPr algn="ctr" eaLnBrk="1" hangingPunct="1"/>
            <a:r>
              <a:rPr lang="en-GB" sz="2800" cap="none" dirty="0">
                <a:solidFill>
                  <a:schemeClr val="tx1"/>
                </a:solidFill>
                <a:latin typeface="Arial" panose="020B0604020202020204" pitchFamily="34" charset="0"/>
                <a:cs typeface="Arial" panose="020B0604020202020204" pitchFamily="34" charset="0"/>
              </a:rPr>
              <a:t>Keeping up to date with Changes in ‘Working Together 2018</a:t>
            </a:r>
            <a:r>
              <a:rPr lang="en-GB" sz="3200" cap="none" dirty="0">
                <a:solidFill>
                  <a:schemeClr val="tx1"/>
                </a:solidFill>
                <a:latin typeface="Arial" panose="020B0604020202020204" pitchFamily="34" charset="0"/>
                <a:cs typeface="Arial" panose="020B0604020202020204" pitchFamily="34" charset="0"/>
              </a:rPr>
              <a:t>’</a:t>
            </a:r>
          </a:p>
        </p:txBody>
      </p:sp>
      <p:sp>
        <p:nvSpPr>
          <p:cNvPr id="49155" name="Content Placeholder 2"/>
          <p:cNvSpPr>
            <a:spLocks noGrp="1"/>
          </p:cNvSpPr>
          <p:nvPr>
            <p:ph sz="quarter" idx="1"/>
          </p:nvPr>
        </p:nvSpPr>
        <p:spPr>
          <a:xfrm>
            <a:off x="309563" y="1749364"/>
            <a:ext cx="8429625" cy="3661382"/>
          </a:xfrm>
        </p:spPr>
        <p:txBody>
          <a:bodyPr/>
          <a:lstStyle/>
          <a:p>
            <a:pPr eaLnBrk="1" hangingPunct="1">
              <a:lnSpc>
                <a:spcPct val="150000"/>
              </a:lnSpc>
              <a:buClrTx/>
              <a:buFont typeface="Wingdings" pitchFamily="2" charset="2"/>
              <a:buChar char="Ø"/>
            </a:pPr>
            <a:r>
              <a:rPr lang="en-GB" dirty="0">
                <a:latin typeface="Arial" panose="020B0604020202020204" pitchFamily="34" charset="0"/>
                <a:cs typeface="Arial" panose="020B0604020202020204" pitchFamily="34" charset="0"/>
              </a:rPr>
              <a:t>T</a:t>
            </a:r>
            <a:r>
              <a:rPr lang="en-GB" sz="2000" dirty="0">
                <a:latin typeface="Arial" panose="020B0604020202020204" pitchFamily="34" charset="0"/>
                <a:cs typeface="Arial" panose="020B0604020202020204" pitchFamily="34" charset="0"/>
              </a:rPr>
              <a:t>he establishment  of a Child Safeguarding Practice Review Panel to undertake reviews of national importance / highly complex.</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Rapid reviews to be conducted.</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Reviews to be completed within 6 months.</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Child Death Overview Panel to have larger footprint.</a:t>
            </a:r>
          </a:p>
          <a:p>
            <a:pPr eaLnBrk="1" hangingPunct="1">
              <a:lnSpc>
                <a:spcPct val="150000"/>
              </a:lnSpc>
              <a:buClrTx/>
              <a:buFont typeface="Wingdings" pitchFamily="2" charset="2"/>
              <a:buChar char="Ø"/>
            </a:pPr>
            <a:r>
              <a:rPr lang="en-GB" sz="2000" dirty="0">
                <a:latin typeface="Arial" panose="020B0604020202020204" pitchFamily="34" charset="0"/>
                <a:cs typeface="Arial" panose="020B0604020202020204" pitchFamily="34" charset="0"/>
              </a:rPr>
              <a:t>Some changes to Child Death Overview Panel process.</a:t>
            </a:r>
          </a:p>
          <a:p>
            <a:pPr marL="0" indent="0" eaLnBrk="1" hangingPunct="1">
              <a:buClrTx/>
              <a:buNone/>
            </a:pPr>
            <a:endParaRPr lang="en-GB" dirty="0">
              <a:latin typeface="Calibri" pitchFamily="34" charset="0"/>
            </a:endParaRPr>
          </a:p>
        </p:txBody>
      </p:sp>
      <p:sp>
        <p:nvSpPr>
          <p:cNvPr id="2" name="Rectangle 1">
            <a:extLst>
              <a:ext uri="{FF2B5EF4-FFF2-40B4-BE49-F238E27FC236}">
                <a16:creationId xmlns:a16="http://schemas.microsoft.com/office/drawing/2014/main" id="{316AC450-582A-4A1B-9477-65F1C673F51D}"/>
              </a:ext>
            </a:extLst>
          </p:cNvPr>
          <p:cNvSpPr/>
          <p:nvPr/>
        </p:nvSpPr>
        <p:spPr>
          <a:xfrm>
            <a:off x="467544" y="6318664"/>
            <a:ext cx="3821879" cy="246221"/>
          </a:xfrm>
          <a:prstGeom prst="rect">
            <a:avLst/>
          </a:prstGeom>
        </p:spPr>
        <p:txBody>
          <a:bodyPr wrap="none">
            <a:spAutoFit/>
          </a:bodyPr>
          <a:lstStyle/>
          <a:p>
            <a:pPr lvl="0" algn="r" fontAlgn="auto">
              <a:spcBef>
                <a:spcPts val="0"/>
              </a:spcBef>
              <a:spcAft>
                <a:spcPts val="0"/>
              </a:spcAft>
              <a:defRPr/>
            </a:pPr>
            <a:r>
              <a:rPr lang="en-GB" sz="1000" kern="0" dirty="0">
                <a:solidFill>
                  <a:prstClr val="black"/>
                </a:solidFill>
              </a:rPr>
              <a:t>Copyright Kirklees Safeguarding Children Partnership April 2020</a:t>
            </a:r>
          </a:p>
        </p:txBody>
      </p:sp>
      <p:sp>
        <p:nvSpPr>
          <p:cNvPr id="3" name="TextBox 2">
            <a:extLst>
              <a:ext uri="{FF2B5EF4-FFF2-40B4-BE49-F238E27FC236}">
                <a16:creationId xmlns:a16="http://schemas.microsoft.com/office/drawing/2014/main" id="{15B154FC-8FA9-41F8-8DD9-2B07D2159F2C}"/>
              </a:ext>
            </a:extLst>
          </p:cNvPr>
          <p:cNvSpPr txBox="1"/>
          <p:nvPr/>
        </p:nvSpPr>
        <p:spPr>
          <a:xfrm>
            <a:off x="5249268" y="5993140"/>
            <a:ext cx="2880320" cy="461665"/>
          </a:xfrm>
          <a:prstGeom prst="rect">
            <a:avLst/>
          </a:prstGeom>
          <a:noFill/>
        </p:spPr>
        <p:txBody>
          <a:bodyPr wrap="square" rtlCol="0">
            <a:spAutoFit/>
          </a:bodyPr>
          <a:lstStyle/>
          <a:p>
            <a:r>
              <a:rPr lang="en-GB" sz="1200" dirty="0">
                <a:solidFill>
                  <a:srgbClr val="FF0000"/>
                </a:solidFill>
              </a:rPr>
              <a:t>Further reading recommended </a:t>
            </a:r>
          </a:p>
          <a:p>
            <a:r>
              <a:rPr lang="en-GB" sz="1200" dirty="0"/>
              <a:t>Working together 2018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2">
      <a:dk1>
        <a:sysClr val="windowText" lastClr="000000"/>
      </a:dk1>
      <a:lt1>
        <a:srgbClr val="FFFFFF"/>
      </a:lt1>
      <a:dk2>
        <a:srgbClr val="5B6973"/>
      </a:dk2>
      <a:lt2>
        <a:srgbClr val="72951A"/>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2">
    <a:dk1>
      <a:sysClr val="windowText" lastClr="000000"/>
    </a:dk1>
    <a:lt1>
      <a:srgbClr val="FFFFFF"/>
    </a:lt1>
    <a:dk2>
      <a:srgbClr val="5B6973"/>
    </a:dk2>
    <a:lt2>
      <a:srgbClr val="72951A"/>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Oriel</Template>
  <TotalTime>3764</TotalTime>
  <Words>2932</Words>
  <Application>Microsoft Office PowerPoint</Application>
  <PresentationFormat>On-screen Show (4:3)</PresentationFormat>
  <Paragraphs>387</Paragraphs>
  <Slides>31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Cambria</vt:lpstr>
      <vt:lpstr>Times New Roman</vt:lpstr>
      <vt:lpstr>Wingdings</vt:lpstr>
      <vt:lpstr>Wingdings 2</vt:lpstr>
      <vt:lpstr>Oriel</vt:lpstr>
      <vt:lpstr>LESSONS LEARNED:  USING REVIEWS TO PREVENT SERIOUS HARM TO CHILDREN</vt:lpstr>
      <vt:lpstr>GOV.UK GUIDANCE  CLOSING CERTAIN BUSINESSES AND VENUES</vt:lpstr>
      <vt:lpstr>Aim</vt:lpstr>
      <vt:lpstr>PowerPoint Presentation</vt:lpstr>
      <vt:lpstr>PowerPoint Presentation</vt:lpstr>
      <vt:lpstr>PowerPoint Presentation</vt:lpstr>
      <vt:lpstr>PowerPoint Presentation</vt:lpstr>
      <vt:lpstr>PowerPoint Presentation</vt:lpstr>
      <vt:lpstr>Keeping up to date with Changes in ‘Working Together 2018’</vt:lpstr>
      <vt:lpstr>PowerPoint Presentation</vt:lpstr>
      <vt:lpstr>PowerPoint Presentation</vt:lpstr>
      <vt:lpstr>PowerPoint Presentation</vt:lpstr>
      <vt:lpstr>What a Review is NOT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SPR’s – Key messages</vt:lpstr>
      <vt:lpstr>Test yourself </vt:lpstr>
      <vt:lpstr>Answers </vt:lpstr>
      <vt:lpstr>PowerPoint Presentation</vt:lpstr>
    </vt:vector>
  </TitlesOfParts>
  <Company>Kirklees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Kirklees Council</dc:creator>
  <cp:lastModifiedBy>Jane Carter</cp:lastModifiedBy>
  <cp:revision>244</cp:revision>
  <cp:lastPrinted>2018-11-14T16:09:02Z</cp:lastPrinted>
  <dcterms:created xsi:type="dcterms:W3CDTF">2014-02-26T16:43:22Z</dcterms:created>
  <dcterms:modified xsi:type="dcterms:W3CDTF">2020-05-04T08:48:27Z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Becki.Hinchliffe@kirklees.gov.uk</vt:lpwstr>
  </property>
  <property fmtid="{D5CDD505-2E9C-101B-9397-08002B2CF9AE}" pid="5" name="MSIP_Label_22127eb8-1c2a-4c17-86cc-a5ba0926d1f9_SetDate">
    <vt:lpwstr>2019-08-15T13:51:06.1313938Z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Extended_MSFT_Method">
    <vt:lpwstr>Automatic</vt:lpwstr>
  </property>
  <property fmtid="{D5CDD505-2E9C-101B-9397-08002B2CF9AE}" pid="9" name="Sensitivity">
    <vt:lpwstr>Official</vt:lpwstr>
  </property>
</Properties>
</file>