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83" r:id="rId6"/>
    <p:sldMasterId id="2147483685" r:id="rId7"/>
    <p:sldMasterId id="2147483689" r:id="rId8"/>
    <p:sldMasterId id="2147483703" r:id="rId9"/>
  </p:sldMasterIdLst>
  <p:notesMasterIdLst>
    <p:notesMasterId r:id="rId30"/>
  </p:notesMasterIdLst>
  <p:sldIdLst>
    <p:sldId id="328" r:id="rId10"/>
    <p:sldId id="331" r:id="rId11"/>
    <p:sldId id="396" r:id="rId12"/>
    <p:sldId id="397" r:id="rId13"/>
    <p:sldId id="399" r:id="rId14"/>
    <p:sldId id="398" r:id="rId15"/>
    <p:sldId id="395" r:id="rId16"/>
    <p:sldId id="376" r:id="rId17"/>
    <p:sldId id="384" r:id="rId18"/>
    <p:sldId id="402" r:id="rId19"/>
    <p:sldId id="382" r:id="rId20"/>
    <p:sldId id="387" r:id="rId21"/>
    <p:sldId id="393" r:id="rId22"/>
    <p:sldId id="381" r:id="rId23"/>
    <p:sldId id="404" r:id="rId24"/>
    <p:sldId id="405" r:id="rId25"/>
    <p:sldId id="400" r:id="rId26"/>
    <p:sldId id="401" r:id="rId27"/>
    <p:sldId id="378" r:id="rId28"/>
    <p:sldId id="403" r:id="rId2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AF76E9-A938-4573-85A1-C6030340C7BC}">
          <p14:sldIdLst>
            <p14:sldId id="328"/>
            <p14:sldId id="331"/>
            <p14:sldId id="396"/>
            <p14:sldId id="397"/>
            <p14:sldId id="399"/>
            <p14:sldId id="398"/>
            <p14:sldId id="395"/>
            <p14:sldId id="376"/>
            <p14:sldId id="384"/>
            <p14:sldId id="402"/>
            <p14:sldId id="382"/>
            <p14:sldId id="387"/>
            <p14:sldId id="393"/>
            <p14:sldId id="381"/>
            <p14:sldId id="404"/>
            <p14:sldId id="405"/>
            <p14:sldId id="400"/>
            <p14:sldId id="401"/>
            <p14:sldId id="378"/>
            <p14:sldId id="403"/>
          </p14:sldIdLst>
        </p14:section>
      </p14:sectionLst>
    </p:ext>
    <p:ext uri="{EFAFB233-063F-42B5-8137-9DF3F51BA10A}">
      <p15:sldGuideLst xmlns:p15="http://schemas.microsoft.com/office/powerpoint/2012/main">
        <p15:guide id="1" orient="horz" pos="164" userDrawn="1">
          <p15:clr>
            <a:srgbClr val="A4A3A4"/>
          </p15:clr>
        </p15:guide>
        <p15:guide id="2" pos="181" userDrawn="1">
          <p15:clr>
            <a:srgbClr val="A4A3A4"/>
          </p15:clr>
        </p15:guide>
        <p15:guide id="3" orient="horz" pos="3521" userDrawn="1">
          <p15:clr>
            <a:srgbClr val="A4A3A4"/>
          </p15:clr>
        </p15:guide>
        <p15:guide id="4" pos="5579" userDrawn="1">
          <p15:clr>
            <a:srgbClr val="A4A3A4"/>
          </p15:clr>
        </p15:guide>
        <p15:guide id="5"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 initials="T" lastIdx="5" clrIdx="0"/>
  <p:cmAuthor id="1" name="David Hamilton" initials="DH" lastIdx="2" clrIdx="1"/>
  <p:cmAuthor id="2" name="Siobhan Finnigan" initials="SF" lastIdx="13" clrIdx="2"/>
  <p:cmAuthor id="3" name="Sharon Cockroft" initials="SC" lastIdx="4" clrIdx="3">
    <p:extLst>
      <p:ext uri="{19B8F6BF-5375-455C-9EA6-DF929625EA0E}">
        <p15:presenceInfo xmlns:p15="http://schemas.microsoft.com/office/powerpoint/2012/main" userId="S-1-5-21-2513976502-2276776574-3675554278-5474" providerId="AD"/>
      </p:ext>
    </p:extLst>
  </p:cmAuthor>
  <p:cmAuthor id="4" name="Jennie Dyson" initials="JD" lastIdx="1" clrIdx="4">
    <p:extLst>
      <p:ext uri="{19B8F6BF-5375-455C-9EA6-DF929625EA0E}">
        <p15:presenceInfo xmlns:p15="http://schemas.microsoft.com/office/powerpoint/2012/main" userId="S-1-5-21-2513976502-2276776574-3675554278-13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FEC"/>
    <a:srgbClr val="128EA8"/>
    <a:srgbClr val="006E96"/>
    <a:srgbClr val="8B3D8B"/>
    <a:srgbClr val="595959"/>
    <a:srgbClr val="660066"/>
    <a:srgbClr val="8C8C8C"/>
    <a:srgbClr val="575757"/>
    <a:srgbClr val="B4B4B4"/>
    <a:srgbClr val="009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8989" autoAdjust="0"/>
  </p:normalViewPr>
  <p:slideViewPr>
    <p:cSldViewPr>
      <p:cViewPr varScale="1">
        <p:scale>
          <a:sx n="88" d="100"/>
          <a:sy n="88" d="100"/>
        </p:scale>
        <p:origin x="528" y="84"/>
      </p:cViewPr>
      <p:guideLst>
        <p:guide orient="horz" pos="164"/>
        <p:guide pos="181"/>
        <p:guide orient="horz" pos="3521"/>
        <p:guide pos="557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E709F75-E6D5-4B0D-A526-E80E79FBD316}" type="datetimeFigureOut">
              <a:rPr lang="en-GB" smtClean="0"/>
              <a:t>06/04/2020</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30FB532-EC1E-4FD6-A9FF-BB9A909C98E9}" type="slidenum">
              <a:rPr lang="en-GB" smtClean="0"/>
              <a:t>‹#›</a:t>
            </a:fld>
            <a:endParaRPr lang="en-GB" dirty="0"/>
          </a:p>
        </p:txBody>
      </p:sp>
    </p:spTree>
    <p:extLst>
      <p:ext uri="{BB962C8B-B14F-4D97-AF65-F5344CB8AC3E}">
        <p14:creationId xmlns:p14="http://schemas.microsoft.com/office/powerpoint/2010/main" val="312008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0FB532-EC1E-4FD6-A9FF-BB9A909C98E9}" type="slidenum">
              <a:rPr lang="en-GB" smtClean="0"/>
              <a:t>1</a:t>
            </a:fld>
            <a:endParaRPr lang="en-GB" dirty="0"/>
          </a:p>
        </p:txBody>
      </p:sp>
    </p:spTree>
    <p:extLst>
      <p:ext uri="{BB962C8B-B14F-4D97-AF65-F5344CB8AC3E}">
        <p14:creationId xmlns:p14="http://schemas.microsoft.com/office/powerpoint/2010/main" val="357739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330FB532-EC1E-4FD6-A9FF-BB9A909C98E9}" type="slidenum">
              <a:rPr lang="en-GB" smtClean="0"/>
              <a:t>14</a:t>
            </a:fld>
            <a:endParaRPr lang="en-GB" dirty="0"/>
          </a:p>
        </p:txBody>
      </p:sp>
    </p:spTree>
    <p:extLst>
      <p:ext uri="{BB962C8B-B14F-4D97-AF65-F5344CB8AC3E}">
        <p14:creationId xmlns:p14="http://schemas.microsoft.com/office/powerpoint/2010/main" val="147036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Best practice to gain consent but can be overridden if the risk to the victim/family is deemed too high</a:t>
            </a:r>
            <a:endParaRPr lang="en-GB" dirty="0"/>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18</a:t>
            </a:fld>
            <a:endParaRPr lang="en-GB" dirty="0"/>
          </a:p>
        </p:txBody>
      </p:sp>
    </p:spTree>
    <p:extLst>
      <p:ext uri="{BB962C8B-B14F-4D97-AF65-F5344CB8AC3E}">
        <p14:creationId xmlns:p14="http://schemas.microsoft.com/office/powerpoint/2010/main" val="128752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Pennine Domestic Abuse Partnership</a:t>
            </a:r>
            <a:r>
              <a:rPr lang="en-GB" dirty="0"/>
              <a:t>: offers a comprehensive range of services within Kirklees for victims of domestic abuse, including refuge. Please use their 24 hour helpline on: 0800 0527222</a:t>
            </a:r>
          </a:p>
          <a:p>
            <a:pPr algn="l"/>
            <a:endParaRPr lang="en-GB" dirty="0"/>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19</a:t>
            </a:fld>
            <a:endParaRPr lang="en-GB" dirty="0"/>
          </a:p>
        </p:txBody>
      </p:sp>
    </p:spTree>
    <p:extLst>
      <p:ext uri="{BB962C8B-B14F-4D97-AF65-F5344CB8AC3E}">
        <p14:creationId xmlns:p14="http://schemas.microsoft.com/office/powerpoint/2010/main" val="220377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2</a:t>
            </a:fld>
            <a:endParaRPr lang="en-GB" dirty="0"/>
          </a:p>
        </p:txBody>
      </p:sp>
    </p:spTree>
    <p:extLst>
      <p:ext uri="{BB962C8B-B14F-4D97-AF65-F5344CB8AC3E}">
        <p14:creationId xmlns:p14="http://schemas.microsoft.com/office/powerpoint/2010/main" val="189206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3</a:t>
            </a:fld>
            <a:endParaRPr lang="en-GB" dirty="0"/>
          </a:p>
        </p:txBody>
      </p:sp>
    </p:spTree>
    <p:extLst>
      <p:ext uri="{BB962C8B-B14F-4D97-AF65-F5344CB8AC3E}">
        <p14:creationId xmlns:p14="http://schemas.microsoft.com/office/powerpoint/2010/main" val="179232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0FB532-EC1E-4FD6-A9FF-BB9A909C98E9}" type="slidenum">
              <a:rPr lang="en-GB" smtClean="0"/>
              <a:t>7</a:t>
            </a:fld>
            <a:endParaRPr lang="en-GB" dirty="0"/>
          </a:p>
        </p:txBody>
      </p:sp>
    </p:spTree>
    <p:extLst>
      <p:ext uri="{BB962C8B-B14F-4D97-AF65-F5344CB8AC3E}">
        <p14:creationId xmlns:p14="http://schemas.microsoft.com/office/powerpoint/2010/main" val="380158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Domestic abuse can manifest itself in several ways but the types of abuse (as defined by the Home Office definition) and examples of this are below. It is not uncommon for victims to experience multiple types of abuse: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Controlling Behaviour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range of acts which make a person subordinate or dependent, by isolating them from support, exploiting them for personal gain, depriving them of independence, resistance and escape and regulating everyday behaviour</a:t>
            </a:r>
          </a:p>
          <a:p>
            <a:r>
              <a:rPr lang="en-GB" sz="1200" b="1" kern="1200" dirty="0">
                <a:solidFill>
                  <a:schemeClr val="tx1"/>
                </a:solidFill>
                <a:effectLst/>
                <a:latin typeface="+mn-lt"/>
                <a:ea typeface="+mn-ea"/>
                <a:cs typeface="+mn-cs"/>
              </a:rPr>
              <a:t>Coercive Behaviour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Acts of assault, threats, humiliation and intimidation, or other abuse used to harm, punish, or frighten the victim</a:t>
            </a:r>
          </a:p>
          <a:p>
            <a:r>
              <a:rPr lang="en-GB" sz="1200" b="1" kern="1200" dirty="0">
                <a:solidFill>
                  <a:schemeClr val="tx1"/>
                </a:solidFill>
                <a:effectLst/>
                <a:latin typeface="+mn-lt"/>
                <a:ea typeface="+mn-ea"/>
                <a:cs typeface="+mn-cs"/>
              </a:rPr>
              <a:t>Psychological and emotional abuse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Shouting or yelling, name calling, blaming and shaming, isolation, intimidation, threats of violence (to the person and/or family members/pets), smashing things, constantly checking up on the person, making all the decisions, not letting the victim have access to the car or the perpetrator purposely driving recklessly to scare the victim, controlling who the person is allowed to see and making them account for the time when not together with the perpetrator</a:t>
            </a:r>
          </a:p>
          <a:p>
            <a:r>
              <a:rPr lang="en-GB" sz="1200" b="1" kern="1200" dirty="0">
                <a:solidFill>
                  <a:schemeClr val="tx1"/>
                </a:solidFill>
                <a:effectLst/>
                <a:latin typeface="+mn-lt"/>
                <a:ea typeface="+mn-ea"/>
                <a:cs typeface="+mn-cs"/>
              </a:rPr>
              <a:t>(this can also include post separation abuse and behaviours that would constitute stalking and/or harassment)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Making unwelcome contact by phone/text/letter/e-mail/via relatives/friends, waiting for the person outside their home/workplace/children’s school without agreement, checking up or monitoring the person’s movements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through social media and/or using the children to gain information)</a:t>
            </a:r>
          </a:p>
          <a:p>
            <a:r>
              <a:rPr lang="en-GB" sz="1200" b="1" kern="1200" dirty="0">
                <a:solidFill>
                  <a:schemeClr val="tx1"/>
                </a:solidFill>
                <a:effectLst/>
                <a:latin typeface="+mn-lt"/>
                <a:ea typeface="+mn-ea"/>
                <a:cs typeface="+mn-cs"/>
              </a:rPr>
              <a:t>Physical abuse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Pushing or hair pulling, punching or slapping, biting, kicking, burning, scratching, bruising, broken bones, use of weapons to cause injury, and in extreme cases can result in death (strangulation and choking is most common).</a:t>
            </a:r>
          </a:p>
          <a:p>
            <a:r>
              <a:rPr lang="en-GB" sz="1200" b="1" kern="1200" dirty="0">
                <a:solidFill>
                  <a:schemeClr val="tx1"/>
                </a:solidFill>
                <a:effectLst/>
                <a:latin typeface="+mn-lt"/>
                <a:ea typeface="+mn-ea"/>
                <a:cs typeface="+mn-cs"/>
              </a:rPr>
              <a:t>Sexual abuse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Disclosure of rape, pressuring/forcing someone to have sex, unwanted use of pornography, making the victim perform degrading sexual acts, criticising performance, taking sexual videos or photos without consent (later threatening to show them to other people), sulking or punishing someone for not having sex.</a:t>
            </a:r>
          </a:p>
          <a:p>
            <a:r>
              <a:rPr lang="en-GB" sz="1200" b="1" kern="1200" dirty="0">
                <a:solidFill>
                  <a:schemeClr val="tx1"/>
                </a:solidFill>
                <a:effectLst/>
                <a:latin typeface="+mn-lt"/>
                <a:ea typeface="+mn-ea"/>
                <a:cs typeface="+mn-cs"/>
              </a:rPr>
              <a:t>Economic abuse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Rigidly controlling a victim’s access to resources i.e. withholding money or credit cards, making the victim account for every penny they spend, restricting the victim to an allowance, stealing from the victim or taking their money, forcing someone to work against their will or not allowing someone to go to work</a:t>
            </a:r>
          </a:p>
          <a:p>
            <a:r>
              <a:rPr lang="en-GB" sz="1200" b="1" kern="1200" dirty="0">
                <a:solidFill>
                  <a:schemeClr val="tx1"/>
                </a:solidFill>
                <a:effectLst/>
                <a:latin typeface="+mn-lt"/>
                <a:ea typeface="+mn-ea"/>
                <a:cs typeface="+mn-cs"/>
              </a:rPr>
              <a:t>Honour based abuse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called ‘honour’ based violence where people are punished for undermining a code of behaviour in their family community as well as female genital mutilation (FGM) and forced marriage.  ACPO Working Definition 2007 is "A crime or incident, which has or may have been committed to protect or defend the honour of the family and/or community."</a:t>
            </a:r>
          </a:p>
          <a:p>
            <a:r>
              <a:rPr lang="en-GB" sz="1200" b="1" kern="1200" dirty="0">
                <a:solidFill>
                  <a:schemeClr val="tx1"/>
                </a:solidFill>
                <a:effectLst/>
                <a:latin typeface="+mn-lt"/>
                <a:ea typeface="+mn-ea"/>
                <a:cs typeface="+mn-cs"/>
              </a:rPr>
              <a:t>Female Genital Mutilation (FGM), according to the World Health Organisation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Comprises of “all procedures involving partial or total removal of the external female genitalia or other injury to the female genital organs for non-medical reasons.”</a:t>
            </a:r>
          </a:p>
          <a:p>
            <a:r>
              <a:rPr lang="en-GB" sz="1200" b="1" kern="1200" dirty="0">
                <a:solidFill>
                  <a:schemeClr val="tx1"/>
                </a:solidFill>
                <a:effectLst/>
                <a:latin typeface="+mn-lt"/>
                <a:ea typeface="+mn-ea"/>
                <a:cs typeface="+mn-cs"/>
              </a:rPr>
              <a:t>Forced Marriage, according to HM Gov’s Forced Marriage Unit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one or both people do not (or in cases of people with learning disabilities, cannot) consent to the marriage and pressure or abuse is used. An arranged marriage is not the same as a forced marriage. In an arranged marriage, the families take a leading role in choosing the marriage partner, but both parties are free to choose whether to enter into the marriage or not</a:t>
            </a:r>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8</a:t>
            </a:fld>
            <a:endParaRPr lang="en-GB" dirty="0"/>
          </a:p>
        </p:txBody>
      </p:sp>
    </p:spTree>
    <p:extLst>
      <p:ext uri="{BB962C8B-B14F-4D97-AF65-F5344CB8AC3E}">
        <p14:creationId xmlns:p14="http://schemas.microsoft.com/office/powerpoint/2010/main" val="350064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Male victims </a:t>
            </a:r>
            <a:r>
              <a:rPr lang="en-GB" sz="1200" kern="1200" dirty="0">
                <a:solidFill>
                  <a:schemeClr val="tx1"/>
                </a:solidFill>
                <a:effectLst/>
                <a:latin typeface="+mn-lt"/>
                <a:ea typeface="+mn-ea"/>
                <a:cs typeface="+mn-cs"/>
              </a:rPr>
              <a:t>in a heterosexual relationship are often reluctant to report abuse by women because they feel embarrassed, or they fear they will not be believed; they can also face barriers in accessing support</a:t>
            </a:r>
          </a:p>
          <a:p>
            <a:r>
              <a:rPr lang="en-GB"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Older women and men </a:t>
            </a:r>
            <a:r>
              <a:rPr lang="en-GB" sz="1200" kern="1200" dirty="0">
                <a:solidFill>
                  <a:schemeClr val="tx1"/>
                </a:solidFill>
                <a:effectLst/>
                <a:latin typeface="+mn-lt"/>
                <a:ea typeface="+mn-ea"/>
                <a:cs typeface="+mn-cs"/>
              </a:rPr>
              <a:t>are less likely to report their experiences of domestic abuse. This may make them more ‘invisible’ and they may also be more socially isolated, meaning there are fewer opportunities to seek help</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Those with disabilities </a:t>
            </a:r>
            <a:r>
              <a:rPr lang="en-GB" sz="1200" kern="1200" dirty="0">
                <a:solidFill>
                  <a:schemeClr val="tx1"/>
                </a:solidFill>
                <a:effectLst/>
                <a:latin typeface="+mn-lt"/>
                <a:ea typeface="+mn-ea"/>
                <a:cs typeface="+mn-cs"/>
              </a:rPr>
              <a:t>are more likely to experience domestic abuse and sexual violence than non-disabled people. As with older people, this means domestic abuse can be harder to spot and they may find it challenging to explain what is happening to them if they have communication, sensory and/or physical disabilities</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Ethnic minority women and men </a:t>
            </a:r>
            <a:r>
              <a:rPr lang="en-GB" sz="1200" kern="1200" dirty="0">
                <a:solidFill>
                  <a:schemeClr val="tx1"/>
                </a:solidFill>
                <a:effectLst/>
                <a:latin typeface="+mn-lt"/>
                <a:ea typeface="+mn-ea"/>
                <a:cs typeface="+mn-cs"/>
              </a:rPr>
              <a:t>can face additional barriers to accessing support.  Their experiences may be compounded by discrimination.  They may be unwilling to seek help from statutory agencies because they fear a racially prejudiced response or denigration of their culture or religion. In addition to this, some people might find it more difficult to leave an abusive relationship because they feel (and/or have been told) it can bring shame on the victim and their family. They may feel they are betraying their community and fear repercussions if they tell someone about the abuse</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Lesbian, gay and bisexual women and men </a:t>
            </a:r>
            <a:r>
              <a:rPr lang="en-GB" sz="1200" kern="1200" dirty="0">
                <a:solidFill>
                  <a:schemeClr val="tx1"/>
                </a:solidFill>
                <a:effectLst/>
                <a:latin typeface="+mn-lt"/>
                <a:ea typeface="+mn-ea"/>
                <a:cs typeface="+mn-cs"/>
              </a:rPr>
              <a:t>can be vulnerable to abusers who threaten to ‘out’ them to colleagues, employers and family members</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Transgender women and men </a:t>
            </a:r>
            <a:r>
              <a:rPr lang="en-GB" sz="1200" kern="1200" dirty="0">
                <a:solidFill>
                  <a:schemeClr val="tx1"/>
                </a:solidFill>
                <a:effectLst/>
                <a:latin typeface="+mn-lt"/>
                <a:ea typeface="+mn-ea"/>
                <a:cs typeface="+mn-cs"/>
              </a:rPr>
              <a:t>have fewer services available to them, and may fear discrimination and/or not being believed by mainstream services </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Pregnancy</a:t>
            </a:r>
            <a:r>
              <a:rPr lang="en-GB" sz="1200" kern="1200" dirty="0">
                <a:solidFill>
                  <a:schemeClr val="tx1"/>
                </a:solidFill>
                <a:effectLst/>
                <a:latin typeface="+mn-lt"/>
                <a:ea typeface="+mn-ea"/>
                <a:cs typeface="+mn-cs"/>
              </a:rPr>
              <a:t> is often a trigger for domestic abuse, and existing abuse may get worse during pregnancy or after giving birth</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Teen violence and abuse against parents</a:t>
            </a:r>
            <a:r>
              <a:rPr lang="en-GB" sz="1200" kern="1200" dirty="0">
                <a:solidFill>
                  <a:schemeClr val="tx1"/>
                </a:solidFill>
                <a:effectLst/>
                <a:latin typeface="+mn-lt"/>
                <a:ea typeface="+mn-ea"/>
                <a:cs typeface="+mn-cs"/>
              </a:rPr>
              <a:t>. This is a serious and hidden form of domestic abuse that is often not spoken about, it can take the form of any behaviour used by an adolescent in the family to control, dominate, threaten or coerce a parent or sibling.  The pattern of behaviour creates an environment where a parent lives in fear of their child and often curtails their own behaviour in order to avoid conflict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9</a:t>
            </a:fld>
            <a:endParaRPr lang="en-GB" dirty="0"/>
          </a:p>
        </p:txBody>
      </p:sp>
    </p:spTree>
    <p:extLst>
      <p:ext uri="{BB962C8B-B14F-4D97-AF65-F5344CB8AC3E}">
        <p14:creationId xmlns:p14="http://schemas.microsoft.com/office/powerpoint/2010/main" val="207252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830">
              <a:defRPr/>
            </a:pPr>
            <a:r>
              <a:rPr lang="en-GB" altLang="en-US" dirty="0"/>
              <a:t>Coercive</a:t>
            </a:r>
            <a:r>
              <a:rPr lang="en-GB" altLang="en-US" baseline="0" dirty="0"/>
              <a:t> control is commonly referred to as controlling behaviour and is part of the psychological violence that is almost always present in relationships where domestic abuse is a feature.  </a:t>
            </a:r>
          </a:p>
          <a:p>
            <a:pPr defTabSz="925830">
              <a:defRPr/>
            </a:pPr>
            <a:endParaRPr lang="en-GB" altLang="en-US" baseline="0" dirty="0"/>
          </a:p>
          <a:p>
            <a:pPr defTabSz="925830">
              <a:defRPr/>
            </a:pPr>
            <a:r>
              <a:rPr lang="en-GB" altLang="en-US" baseline="0" dirty="0"/>
              <a:t>This behaviour serves the perpetrator’s needs in that they can often control the victim’s movements, friendships, contact with family, parenting, finances and many other areas of their life.  It can make perpetrators feel very powerful and / or it can help them avoid feelings of insecurity, vulnerability, inadequacy, fear of losing the victim and is usually a pattern repeated in all their relationships.  </a:t>
            </a:r>
          </a:p>
          <a:p>
            <a:pPr defTabSz="925830">
              <a:defRPr/>
            </a:pPr>
            <a:endParaRPr lang="en-GB" altLang="en-US" baseline="0" dirty="0"/>
          </a:p>
          <a:p>
            <a:pPr defTabSz="925830">
              <a:defRPr/>
            </a:pPr>
            <a:r>
              <a:rPr lang="en-GB" altLang="en-US" baseline="0" dirty="0"/>
              <a:t>Alongside other psychological abuse, the impact of Coercive Control on victims can result in intense anxiety, depression, isolation, a lack of perspective on reality, distorted perception of acceptable behaviour, fear, low confidence and self-esteem and a wide range of physical and mental health problems.  </a:t>
            </a:r>
          </a:p>
          <a:p>
            <a:pPr defTabSz="925830">
              <a:defRPr/>
            </a:pPr>
            <a:endParaRPr lang="en-GB" altLang="en-US" baseline="0" dirty="0"/>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11</a:t>
            </a:fld>
            <a:endParaRPr lang="en-GB" dirty="0"/>
          </a:p>
        </p:txBody>
      </p:sp>
    </p:spTree>
    <p:extLst>
      <p:ext uri="{BB962C8B-B14F-4D97-AF65-F5344CB8AC3E}">
        <p14:creationId xmlns:p14="http://schemas.microsoft.com/office/powerpoint/2010/main" val="115686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p>
          <a:p>
            <a:endParaRPr lang="en-GB" dirty="0"/>
          </a:p>
        </p:txBody>
      </p:sp>
      <p:sp>
        <p:nvSpPr>
          <p:cNvPr id="4" name="Slide Number Placeholder 3"/>
          <p:cNvSpPr>
            <a:spLocks noGrp="1"/>
          </p:cNvSpPr>
          <p:nvPr>
            <p:ph type="sldNum" sz="quarter" idx="10"/>
          </p:nvPr>
        </p:nvSpPr>
        <p:spPr/>
        <p:txBody>
          <a:bodyPr/>
          <a:lstStyle/>
          <a:p>
            <a:fld id="{330FB532-EC1E-4FD6-A9FF-BB9A909C98E9}" type="slidenum">
              <a:rPr lang="en-GB" smtClean="0"/>
              <a:t>12</a:t>
            </a:fld>
            <a:endParaRPr lang="en-GB" dirty="0"/>
          </a:p>
        </p:txBody>
      </p:sp>
    </p:spTree>
    <p:extLst>
      <p:ext uri="{BB962C8B-B14F-4D97-AF65-F5344CB8AC3E}">
        <p14:creationId xmlns:p14="http://schemas.microsoft.com/office/powerpoint/2010/main" val="214826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0FB532-EC1E-4FD6-A9FF-BB9A909C98E9}" type="slidenum">
              <a:rPr lang="en-GB" smtClean="0"/>
              <a:t>13</a:t>
            </a:fld>
            <a:endParaRPr lang="en-GB" dirty="0"/>
          </a:p>
        </p:txBody>
      </p:sp>
    </p:spTree>
    <p:extLst>
      <p:ext uri="{BB962C8B-B14F-4D97-AF65-F5344CB8AC3E}">
        <p14:creationId xmlns:p14="http://schemas.microsoft.com/office/powerpoint/2010/main" val="113531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57200" y="6356351"/>
            <a:ext cx="2133600" cy="380803"/>
          </a:xfrm>
          <a:prstGeom prst="rect">
            <a:avLst/>
          </a:prstGeom>
        </p:spPr>
        <p:txBody>
          <a:bodyPr lIns="86420" tIns="43210" rIns="86420" bIns="43210"/>
          <a:lstStyle>
            <a:lvl1pPr algn="l">
              <a:defRPr sz="1269">
                <a:solidFill>
                  <a:schemeClr val="bg1">
                    <a:lumMod val="50000"/>
                  </a:schemeClr>
                </a:solidFill>
              </a:defRPr>
            </a:lvl1pPr>
          </a:lstStyle>
          <a:p>
            <a:pPr defTabSz="457075"/>
            <a:fld id="{8619B5AF-F916-7E40-B97F-969D94D9D1D8}" type="datetimeFigureOut">
              <a:rPr lang="en-US" smtClean="0">
                <a:solidFill>
                  <a:prstClr val="white">
                    <a:lumMod val="50000"/>
                  </a:prstClr>
                </a:solidFill>
              </a:rPr>
              <a:pPr defTabSz="457075"/>
              <a:t>4/6/2020</a:t>
            </a:fld>
            <a:endParaRPr lang="en-US" dirty="0">
              <a:solidFill>
                <a:prstClr val="white">
                  <a:lumMod val="50000"/>
                </a:prstClr>
              </a:solidFill>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86420" tIns="43210" rIns="86420" bIns="43210"/>
          <a:lstStyle>
            <a:lvl1pPr algn="ctr">
              <a:defRPr sz="1481">
                <a:solidFill>
                  <a:srgbClr val="7F7F7F"/>
                </a:solidFill>
              </a:defRPr>
            </a:lvl1pPr>
          </a:lstStyle>
          <a:p>
            <a:pPr defTabSz="457075"/>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86420" tIns="43210" rIns="86420" bIns="43210"/>
          <a:lstStyle>
            <a:lvl1pPr algn="r">
              <a:defRPr sz="1269">
                <a:solidFill>
                  <a:srgbClr val="7F7F7F"/>
                </a:solidFill>
              </a:defRPr>
            </a:lvl1pPr>
          </a:lstStyle>
          <a:p>
            <a:pPr defTabSz="457075"/>
            <a:fld id="{C256EE4E-AD89-C844-862D-160FD78C1F6D}" type="slidenum">
              <a:rPr lang="en-US" smtClean="0"/>
              <a:pPr defTabSz="457075"/>
              <a:t>‹#›</a:t>
            </a:fld>
            <a:endParaRPr lang="en-US" dirty="0"/>
          </a:p>
        </p:txBody>
      </p:sp>
    </p:spTree>
    <p:extLst>
      <p:ext uri="{BB962C8B-B14F-4D97-AF65-F5344CB8AC3E}">
        <p14:creationId xmlns:p14="http://schemas.microsoft.com/office/powerpoint/2010/main" val="18706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658270"/>
            <a:ext cx="7772400" cy="1470025"/>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371601" y="3009900"/>
            <a:ext cx="6400800" cy="1752600"/>
          </a:xfrm>
          <a:prstGeom prst="rect">
            <a:avLst/>
          </a:prstGeom>
        </p:spPr>
        <p:txBody>
          <a:bodyPr lIns="86420" tIns="43210" rIns="86420" bIns="43210"/>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50" indent="0" algn="ctr">
              <a:buNone/>
              <a:defRPr>
                <a:solidFill>
                  <a:schemeClr val="tx1">
                    <a:tint val="75000"/>
                  </a:schemeClr>
                </a:solidFill>
              </a:defRPr>
            </a:lvl3pPr>
            <a:lvl4pPr marL="1371225" indent="0" algn="ctr">
              <a:buNone/>
              <a:defRPr>
                <a:solidFill>
                  <a:schemeClr val="tx1">
                    <a:tint val="75000"/>
                  </a:schemeClr>
                </a:solidFill>
              </a:defRPr>
            </a:lvl4pPr>
            <a:lvl5pPr marL="1828300" indent="0" algn="ctr">
              <a:buNone/>
              <a:defRPr>
                <a:solidFill>
                  <a:schemeClr val="tx1">
                    <a:tint val="75000"/>
                  </a:schemeClr>
                </a:solidFill>
              </a:defRPr>
            </a:lvl5pPr>
            <a:lvl6pPr marL="2285376" indent="0" algn="ctr">
              <a:buNone/>
              <a:defRPr>
                <a:solidFill>
                  <a:schemeClr val="tx1">
                    <a:tint val="75000"/>
                  </a:schemeClr>
                </a:solidFill>
              </a:defRPr>
            </a:lvl6pPr>
            <a:lvl7pPr marL="2742450" indent="0" algn="ctr">
              <a:buNone/>
              <a:defRPr>
                <a:solidFill>
                  <a:schemeClr val="tx1">
                    <a:tint val="75000"/>
                  </a:schemeClr>
                </a:solidFill>
              </a:defRPr>
            </a:lvl7pPr>
            <a:lvl8pPr marL="3199526" indent="0" algn="ctr">
              <a:buNone/>
              <a:defRPr>
                <a:solidFill>
                  <a:schemeClr val="tx1">
                    <a:tint val="75000"/>
                  </a:schemeClr>
                </a:solidFill>
              </a:defRPr>
            </a:lvl8pPr>
            <a:lvl9pPr marL="3656601"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67283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658270"/>
            <a:ext cx="7772400" cy="1470025"/>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371601" y="3009900"/>
            <a:ext cx="6400800" cy="1752600"/>
          </a:xfrm>
          <a:prstGeom prst="rect">
            <a:avLst/>
          </a:prstGeom>
        </p:spPr>
        <p:txBody>
          <a:bodyPr lIns="86420" tIns="43210" rIns="86420" bIns="43210"/>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50" indent="0" algn="ctr">
              <a:buNone/>
              <a:defRPr>
                <a:solidFill>
                  <a:schemeClr val="tx1">
                    <a:tint val="75000"/>
                  </a:schemeClr>
                </a:solidFill>
              </a:defRPr>
            </a:lvl3pPr>
            <a:lvl4pPr marL="1371225" indent="0" algn="ctr">
              <a:buNone/>
              <a:defRPr>
                <a:solidFill>
                  <a:schemeClr val="tx1">
                    <a:tint val="75000"/>
                  </a:schemeClr>
                </a:solidFill>
              </a:defRPr>
            </a:lvl4pPr>
            <a:lvl5pPr marL="1828300" indent="0" algn="ctr">
              <a:buNone/>
              <a:defRPr>
                <a:solidFill>
                  <a:schemeClr val="tx1">
                    <a:tint val="75000"/>
                  </a:schemeClr>
                </a:solidFill>
              </a:defRPr>
            </a:lvl5pPr>
            <a:lvl6pPr marL="2285376" indent="0" algn="ctr">
              <a:buNone/>
              <a:defRPr>
                <a:solidFill>
                  <a:schemeClr val="tx1">
                    <a:tint val="75000"/>
                  </a:schemeClr>
                </a:solidFill>
              </a:defRPr>
            </a:lvl6pPr>
            <a:lvl7pPr marL="2742450" indent="0" algn="ctr">
              <a:buNone/>
              <a:defRPr>
                <a:solidFill>
                  <a:schemeClr val="tx1">
                    <a:tint val="75000"/>
                  </a:schemeClr>
                </a:solidFill>
              </a:defRPr>
            </a:lvl7pPr>
            <a:lvl8pPr marL="3199526" indent="0" algn="ctr">
              <a:buNone/>
              <a:defRPr>
                <a:solidFill>
                  <a:schemeClr val="tx1">
                    <a:tint val="75000"/>
                  </a:schemeClr>
                </a:solidFill>
              </a:defRPr>
            </a:lvl8pPr>
            <a:lvl9pPr marL="3656601"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11616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658270"/>
            <a:ext cx="7772400" cy="1470025"/>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371601" y="3009900"/>
            <a:ext cx="6400800" cy="1752600"/>
          </a:xfrm>
          <a:prstGeom prst="rect">
            <a:avLst/>
          </a:prstGeom>
        </p:spPr>
        <p:txBody>
          <a:bodyPr lIns="86420" tIns="43210" rIns="86420" bIns="43210"/>
          <a:lstStyle>
            <a:lvl1pPr marL="0" indent="0" algn="ctr">
              <a:buNone/>
              <a:defRPr>
                <a:solidFill>
                  <a:schemeClr val="tx1">
                    <a:tint val="75000"/>
                  </a:schemeClr>
                </a:solidFill>
              </a:defRPr>
            </a:lvl1pPr>
            <a:lvl2pPr marL="456902" indent="0" algn="ctr">
              <a:buNone/>
              <a:defRPr>
                <a:solidFill>
                  <a:schemeClr val="tx1">
                    <a:tint val="75000"/>
                  </a:schemeClr>
                </a:solidFill>
              </a:defRPr>
            </a:lvl2pPr>
            <a:lvl3pPr marL="913804" indent="0" algn="ctr">
              <a:buNone/>
              <a:defRPr>
                <a:solidFill>
                  <a:schemeClr val="tx1">
                    <a:tint val="75000"/>
                  </a:schemeClr>
                </a:solidFill>
              </a:defRPr>
            </a:lvl3pPr>
            <a:lvl4pPr marL="1370706" indent="0" algn="ctr">
              <a:buNone/>
              <a:defRPr>
                <a:solidFill>
                  <a:schemeClr val="tx1">
                    <a:tint val="75000"/>
                  </a:schemeClr>
                </a:solidFill>
              </a:defRPr>
            </a:lvl4pPr>
            <a:lvl5pPr marL="1827608" indent="0" algn="ctr">
              <a:buNone/>
              <a:defRPr>
                <a:solidFill>
                  <a:schemeClr val="tx1">
                    <a:tint val="75000"/>
                  </a:schemeClr>
                </a:solidFill>
              </a:defRPr>
            </a:lvl5pPr>
            <a:lvl6pPr marL="2284510" indent="0" algn="ctr">
              <a:buNone/>
              <a:defRPr>
                <a:solidFill>
                  <a:schemeClr val="tx1">
                    <a:tint val="75000"/>
                  </a:schemeClr>
                </a:solidFill>
              </a:defRPr>
            </a:lvl6pPr>
            <a:lvl7pPr marL="2741410" indent="0" algn="ctr">
              <a:buNone/>
              <a:defRPr>
                <a:solidFill>
                  <a:schemeClr val="tx1">
                    <a:tint val="75000"/>
                  </a:schemeClr>
                </a:solidFill>
              </a:defRPr>
            </a:lvl7pPr>
            <a:lvl8pPr marL="3198313" indent="0" algn="ctr">
              <a:buNone/>
              <a:defRPr>
                <a:solidFill>
                  <a:schemeClr val="tx1">
                    <a:tint val="75000"/>
                  </a:schemeClr>
                </a:solidFill>
              </a:defRPr>
            </a:lvl8pPr>
            <a:lvl9pPr marL="3655215"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564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914053"/>
            <a:fld id="{A7B1DD84-41DA-4048-BF81-DD019088AD5C}" type="datetimeFigureOut">
              <a:rPr lang="en-GB" sz="1799" smtClean="0">
                <a:solidFill>
                  <a:prstClr val="black">
                    <a:tint val="75000"/>
                  </a:prstClr>
                </a:solidFill>
              </a:rPr>
              <a:pPr defTabSz="914053"/>
              <a:t>06/04/2020</a:t>
            </a:fld>
            <a:endParaRPr lang="en-GB" sz="1799">
              <a:solidFill>
                <a:prstClr val="black">
                  <a:tint val="75000"/>
                </a:prstClr>
              </a:solidFill>
            </a:endParaRPr>
          </a:p>
        </p:txBody>
      </p:sp>
      <p:sp>
        <p:nvSpPr>
          <p:cNvPr id="4" name="Footer Placeholder 3"/>
          <p:cNvSpPr>
            <a:spLocks noGrp="1"/>
          </p:cNvSpPr>
          <p:nvPr>
            <p:ph type="ftr" sz="quarter" idx="11"/>
          </p:nvPr>
        </p:nvSpPr>
        <p:spPr>
          <a:xfrm>
            <a:off x="3124201" y="6356352"/>
            <a:ext cx="2895600" cy="365125"/>
          </a:xfrm>
          <a:prstGeom prst="rect">
            <a:avLst/>
          </a:prstGeom>
        </p:spPr>
        <p:txBody>
          <a:bodyPr/>
          <a:lstStyle/>
          <a:p>
            <a:pPr defTabSz="914053"/>
            <a:endParaRPr lang="en-GB" sz="1799">
              <a:solidFill>
                <a:prstClr val="black">
                  <a:tint val="75000"/>
                </a:prst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914053"/>
            <a:fld id="{E91B91AB-5704-4B8C-8180-B7900A9D4F7D}" type="slidenum">
              <a:rPr lang="en-GB" sz="1799" smtClean="0">
                <a:solidFill>
                  <a:prstClr val="black">
                    <a:tint val="75000"/>
                  </a:prstClr>
                </a:solidFill>
              </a:rPr>
              <a:pPr defTabSz="914053"/>
              <a:t>‹#›</a:t>
            </a:fld>
            <a:endParaRPr lang="en-GB" sz="1799">
              <a:solidFill>
                <a:prstClr val="black">
                  <a:tint val="75000"/>
                </a:prstClr>
              </a:solidFill>
            </a:endParaRPr>
          </a:p>
        </p:txBody>
      </p:sp>
    </p:spTree>
    <p:extLst>
      <p:ext uri="{BB962C8B-B14F-4D97-AF65-F5344CB8AC3E}">
        <p14:creationId xmlns:p14="http://schemas.microsoft.com/office/powerpoint/2010/main" val="314392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1"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defTabSz="342676"/>
            <a:fld id="{F51B3563-E78C-4595-A491-6A37577667CE}" type="datetimeFigureOut">
              <a:rPr lang="en-GB" sz="1349" smtClean="0">
                <a:solidFill>
                  <a:prstClr val="black"/>
                </a:solidFill>
              </a:rPr>
              <a:pPr defTabSz="342676"/>
              <a:t>06/04/2020</a:t>
            </a:fld>
            <a:endParaRPr lang="en-GB" sz="1349">
              <a:solidFill>
                <a:prstClr val="black"/>
              </a:solidFill>
            </a:endParaRPr>
          </a:p>
        </p:txBody>
      </p:sp>
      <p:sp>
        <p:nvSpPr>
          <p:cNvPr id="5" name="Footer Placeholder 4"/>
          <p:cNvSpPr>
            <a:spLocks noGrp="1"/>
          </p:cNvSpPr>
          <p:nvPr>
            <p:ph type="ftr" sz="quarter" idx="11"/>
          </p:nvPr>
        </p:nvSpPr>
        <p:spPr>
          <a:xfrm>
            <a:off x="3028950" y="6356352"/>
            <a:ext cx="3086101" cy="365125"/>
          </a:xfrm>
          <a:prstGeom prst="rect">
            <a:avLst/>
          </a:prstGeom>
        </p:spPr>
        <p:txBody>
          <a:bodyPr/>
          <a:lstStyle/>
          <a:p>
            <a:pPr defTabSz="342676"/>
            <a:endParaRPr lang="en-GB" sz="1349">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pPr defTabSz="342676"/>
            <a:fld id="{8A552E79-E025-41A9-8C04-F607DAD0A9C5}" type="slidenum">
              <a:rPr lang="en-GB" sz="1349" smtClean="0">
                <a:solidFill>
                  <a:prstClr val="black"/>
                </a:solidFill>
              </a:rPr>
              <a:pPr defTabSz="342676"/>
              <a:t>‹#›</a:t>
            </a:fld>
            <a:endParaRPr lang="en-GB" sz="1349">
              <a:solidFill>
                <a:prstClr val="black"/>
              </a:solidFill>
            </a:endParaRPr>
          </a:p>
        </p:txBody>
      </p:sp>
    </p:spTree>
    <p:extLst>
      <p:ext uri="{BB962C8B-B14F-4D97-AF65-F5344CB8AC3E}">
        <p14:creationId xmlns:p14="http://schemas.microsoft.com/office/powerpoint/2010/main" val="41995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658270"/>
            <a:ext cx="7772400" cy="1470025"/>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371603" y="3009900"/>
            <a:ext cx="6400800" cy="1752600"/>
          </a:xfrm>
          <a:prstGeom prst="rect">
            <a:avLst/>
          </a:prstGeom>
        </p:spPr>
        <p:txBody>
          <a:bodyPr lIns="86420" tIns="43210" rIns="86420" bIns="43210"/>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50" indent="0" algn="ctr">
              <a:buNone/>
              <a:defRPr>
                <a:solidFill>
                  <a:schemeClr val="tx1">
                    <a:tint val="75000"/>
                  </a:schemeClr>
                </a:solidFill>
              </a:defRPr>
            </a:lvl3pPr>
            <a:lvl4pPr marL="1371225" indent="0" algn="ctr">
              <a:buNone/>
              <a:defRPr>
                <a:solidFill>
                  <a:schemeClr val="tx1">
                    <a:tint val="75000"/>
                  </a:schemeClr>
                </a:solidFill>
              </a:defRPr>
            </a:lvl4pPr>
            <a:lvl5pPr marL="1828300" indent="0" algn="ctr">
              <a:buNone/>
              <a:defRPr>
                <a:solidFill>
                  <a:schemeClr val="tx1">
                    <a:tint val="75000"/>
                  </a:schemeClr>
                </a:solidFill>
              </a:defRPr>
            </a:lvl5pPr>
            <a:lvl6pPr marL="2285376" indent="0" algn="ctr">
              <a:buNone/>
              <a:defRPr>
                <a:solidFill>
                  <a:schemeClr val="tx1">
                    <a:tint val="75000"/>
                  </a:schemeClr>
                </a:solidFill>
              </a:defRPr>
            </a:lvl6pPr>
            <a:lvl7pPr marL="2742450" indent="0" algn="ctr">
              <a:buNone/>
              <a:defRPr>
                <a:solidFill>
                  <a:schemeClr val="tx1">
                    <a:tint val="75000"/>
                  </a:schemeClr>
                </a:solidFill>
              </a:defRPr>
            </a:lvl7pPr>
            <a:lvl8pPr marL="3199526" indent="0" algn="ctr">
              <a:buNone/>
              <a:defRPr>
                <a:solidFill>
                  <a:schemeClr val="tx1">
                    <a:tint val="75000"/>
                  </a:schemeClr>
                </a:solidFill>
              </a:defRPr>
            </a:lvl8pPr>
            <a:lvl9pPr marL="3656601"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0933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658270"/>
            <a:ext cx="7772400" cy="1470025"/>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371603" y="3009900"/>
            <a:ext cx="6400800" cy="1752600"/>
          </a:xfrm>
          <a:prstGeom prst="rect">
            <a:avLst/>
          </a:prstGeom>
        </p:spPr>
        <p:txBody>
          <a:bodyPr lIns="86420" tIns="43210" rIns="86420" bIns="43210"/>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50" indent="0" algn="ctr">
              <a:buNone/>
              <a:defRPr>
                <a:solidFill>
                  <a:schemeClr val="tx1">
                    <a:tint val="75000"/>
                  </a:schemeClr>
                </a:solidFill>
              </a:defRPr>
            </a:lvl3pPr>
            <a:lvl4pPr marL="1371225" indent="0" algn="ctr">
              <a:buNone/>
              <a:defRPr>
                <a:solidFill>
                  <a:schemeClr val="tx1">
                    <a:tint val="75000"/>
                  </a:schemeClr>
                </a:solidFill>
              </a:defRPr>
            </a:lvl4pPr>
            <a:lvl5pPr marL="1828300" indent="0" algn="ctr">
              <a:buNone/>
              <a:defRPr>
                <a:solidFill>
                  <a:schemeClr val="tx1">
                    <a:tint val="75000"/>
                  </a:schemeClr>
                </a:solidFill>
              </a:defRPr>
            </a:lvl5pPr>
            <a:lvl6pPr marL="2285376" indent="0" algn="ctr">
              <a:buNone/>
              <a:defRPr>
                <a:solidFill>
                  <a:schemeClr val="tx1">
                    <a:tint val="75000"/>
                  </a:schemeClr>
                </a:solidFill>
              </a:defRPr>
            </a:lvl6pPr>
            <a:lvl7pPr marL="2742450" indent="0" algn="ctr">
              <a:buNone/>
              <a:defRPr>
                <a:solidFill>
                  <a:schemeClr val="tx1">
                    <a:tint val="75000"/>
                  </a:schemeClr>
                </a:solidFill>
              </a:defRPr>
            </a:lvl7pPr>
            <a:lvl8pPr marL="3199526" indent="0" algn="ctr">
              <a:buNone/>
              <a:defRPr>
                <a:solidFill>
                  <a:schemeClr val="tx1">
                    <a:tint val="75000"/>
                  </a:schemeClr>
                </a:solidFill>
              </a:defRPr>
            </a:lvl8pPr>
            <a:lvl9pPr marL="3656601"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20569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We're Kirklees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26728" cy="6841828"/>
          </a:xfrm>
          <a:prstGeom prst="rect">
            <a:avLst/>
          </a:prstGeom>
        </p:spPr>
      </p:pic>
    </p:spTree>
    <p:extLst>
      <p:ext uri="{BB962C8B-B14F-4D97-AF65-F5344CB8AC3E}">
        <p14:creationId xmlns:p14="http://schemas.microsoft.com/office/powerpoint/2010/main" val="45130346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 y="25422"/>
            <a:ext cx="9139322" cy="6843506"/>
          </a:xfrm>
          <a:prstGeom prst="rect">
            <a:avLst/>
          </a:prstGeom>
        </p:spPr>
      </p:pic>
      <p:sp>
        <p:nvSpPr>
          <p:cNvPr id="9" name="Title 1"/>
          <p:cNvSpPr txBox="1">
            <a:spLocks/>
          </p:cNvSpPr>
          <p:nvPr userDrawn="1"/>
        </p:nvSpPr>
        <p:spPr>
          <a:xfrm>
            <a:off x="685801" y="2130426"/>
            <a:ext cx="7772400" cy="2855060"/>
          </a:xfrm>
          <a:prstGeom prst="rect">
            <a:avLst/>
          </a:prstGeom>
        </p:spPr>
        <p:txBody>
          <a:bodyPr lIns="91414" tIns="45707" rIns="91414" bIns="45707"/>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654" dirty="0">
                <a:solidFill>
                  <a:prstClr val="white"/>
                </a:solidFill>
              </a:rPr>
              <a:t>Click to edit Master title style</a:t>
            </a:r>
            <a:endParaRPr lang="en-US" sz="4654" dirty="0">
              <a:solidFill>
                <a:prstClr val="white"/>
              </a:solidFill>
            </a:endParaRPr>
          </a:p>
        </p:txBody>
      </p:sp>
    </p:spTree>
    <p:extLst>
      <p:ext uri="{BB962C8B-B14F-4D97-AF65-F5344CB8AC3E}">
        <p14:creationId xmlns:p14="http://schemas.microsoft.com/office/powerpoint/2010/main" val="58763032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4000" cy="6849945"/>
          </a:xfrm>
          <a:prstGeom prst="rect">
            <a:avLst/>
          </a:prstGeom>
        </p:spPr>
      </p:pic>
      <p:sp>
        <p:nvSpPr>
          <p:cNvPr id="9" name="Title 1"/>
          <p:cNvSpPr txBox="1">
            <a:spLocks/>
          </p:cNvSpPr>
          <p:nvPr userDrawn="1"/>
        </p:nvSpPr>
        <p:spPr>
          <a:xfrm>
            <a:off x="685801" y="2130426"/>
            <a:ext cx="7772400" cy="2855060"/>
          </a:xfrm>
          <a:prstGeom prst="rect">
            <a:avLst/>
          </a:prstGeom>
        </p:spPr>
        <p:txBody>
          <a:bodyPr lIns="91414" tIns="45707" rIns="91414" bIns="45707"/>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654" dirty="0">
                <a:solidFill>
                  <a:prstClr val="white"/>
                </a:solidFill>
              </a:rPr>
              <a:t>Click to edit Master title style</a:t>
            </a:r>
            <a:endParaRPr lang="en-US" sz="4654" dirty="0">
              <a:solidFill>
                <a:prstClr val="white"/>
              </a:solidFill>
            </a:endParaRPr>
          </a:p>
        </p:txBody>
      </p:sp>
    </p:spTree>
    <p:extLst>
      <p:ext uri="{BB962C8B-B14F-4D97-AF65-F5344CB8AC3E}">
        <p14:creationId xmlns:p14="http://schemas.microsoft.com/office/powerpoint/2010/main" val="593533474"/>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38" y="25422"/>
            <a:ext cx="9139322" cy="6843506"/>
          </a:xfrm>
          <a:prstGeom prst="rect">
            <a:avLst/>
          </a:prstGeom>
        </p:spPr>
      </p:pic>
      <p:sp>
        <p:nvSpPr>
          <p:cNvPr id="9" name="Title 1"/>
          <p:cNvSpPr txBox="1">
            <a:spLocks/>
          </p:cNvSpPr>
          <p:nvPr userDrawn="1"/>
        </p:nvSpPr>
        <p:spPr>
          <a:xfrm>
            <a:off x="685802" y="2130427"/>
            <a:ext cx="7772400" cy="2855060"/>
          </a:xfrm>
          <a:prstGeom prst="rect">
            <a:avLst/>
          </a:prstGeom>
        </p:spPr>
        <p:txBody>
          <a:bodyPr lIns="91375" tIns="45688" rIns="91375" bIns="45688"/>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652" dirty="0">
                <a:solidFill>
                  <a:prstClr val="white"/>
                </a:solidFill>
              </a:rPr>
              <a:t>Click to edit Master title style</a:t>
            </a:r>
            <a:endParaRPr lang="en-US" sz="4652" dirty="0">
              <a:solidFill>
                <a:prstClr val="white"/>
              </a:solidFill>
            </a:endParaRPr>
          </a:p>
        </p:txBody>
      </p:sp>
    </p:spTree>
    <p:extLst>
      <p:ext uri="{BB962C8B-B14F-4D97-AF65-F5344CB8AC3E}">
        <p14:creationId xmlns:p14="http://schemas.microsoft.com/office/powerpoint/2010/main" val="8448246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456902" rtl="0" eaLnBrk="1" latinLnBrk="0" hangingPunct="1">
        <a:spcBef>
          <a:spcPct val="0"/>
        </a:spcBef>
        <a:buNone/>
        <a:defRPr sz="4442" kern="1200">
          <a:solidFill>
            <a:schemeClr val="tx1"/>
          </a:solidFill>
          <a:latin typeface="+mj-lt"/>
          <a:ea typeface="+mj-ea"/>
          <a:cs typeface="+mj-cs"/>
        </a:defRPr>
      </a:lvl1pPr>
    </p:titleStyle>
    <p:bodyStyle>
      <a:lvl1pPr marL="342677" indent="-342677" algn="l" defTabSz="456902" rtl="0" eaLnBrk="1" latinLnBrk="0" hangingPunct="1">
        <a:spcBef>
          <a:spcPct val="20000"/>
        </a:spcBef>
        <a:buFont typeface="Arial"/>
        <a:buChar char="•"/>
        <a:defRPr sz="3171" kern="1200">
          <a:solidFill>
            <a:schemeClr val="tx1"/>
          </a:solidFill>
          <a:latin typeface="+mn-lt"/>
          <a:ea typeface="+mn-ea"/>
          <a:cs typeface="+mn-cs"/>
        </a:defRPr>
      </a:lvl1pPr>
      <a:lvl2pPr marL="742466" indent="-285564" algn="l" defTabSz="456902" rtl="0" eaLnBrk="1" latinLnBrk="0" hangingPunct="1">
        <a:spcBef>
          <a:spcPct val="20000"/>
        </a:spcBef>
        <a:buFont typeface="Arial"/>
        <a:buChar char="–"/>
        <a:defRPr sz="2749" kern="1200">
          <a:solidFill>
            <a:schemeClr val="tx1"/>
          </a:solidFill>
          <a:latin typeface="+mn-lt"/>
          <a:ea typeface="+mn-ea"/>
          <a:cs typeface="+mn-cs"/>
        </a:defRPr>
      </a:lvl2pPr>
      <a:lvl3pPr marL="1142254" indent="-228451" algn="l" defTabSz="456902" rtl="0" eaLnBrk="1" latinLnBrk="0" hangingPunct="1">
        <a:spcBef>
          <a:spcPct val="20000"/>
        </a:spcBef>
        <a:buFont typeface="Arial"/>
        <a:buChar char="•"/>
        <a:defRPr sz="2432" kern="1200">
          <a:solidFill>
            <a:schemeClr val="tx1"/>
          </a:solidFill>
          <a:latin typeface="+mn-lt"/>
          <a:ea typeface="+mn-ea"/>
          <a:cs typeface="+mn-cs"/>
        </a:defRPr>
      </a:lvl3pPr>
      <a:lvl4pPr marL="1599157" indent="-228451" algn="l" defTabSz="456902" rtl="0" eaLnBrk="1" latinLnBrk="0" hangingPunct="1">
        <a:spcBef>
          <a:spcPct val="20000"/>
        </a:spcBef>
        <a:buFont typeface="Arial"/>
        <a:buChar char="–"/>
        <a:defRPr sz="2009" kern="1200">
          <a:solidFill>
            <a:schemeClr val="tx1"/>
          </a:solidFill>
          <a:latin typeface="+mn-lt"/>
          <a:ea typeface="+mn-ea"/>
          <a:cs typeface="+mn-cs"/>
        </a:defRPr>
      </a:lvl4pPr>
      <a:lvl5pPr marL="2056059" indent="-228451" algn="l" defTabSz="456902" rtl="0" eaLnBrk="1" latinLnBrk="0" hangingPunct="1">
        <a:spcBef>
          <a:spcPct val="20000"/>
        </a:spcBef>
        <a:buFont typeface="Arial"/>
        <a:buChar char="»"/>
        <a:defRPr sz="2009" kern="1200">
          <a:solidFill>
            <a:schemeClr val="tx1"/>
          </a:solidFill>
          <a:latin typeface="+mn-lt"/>
          <a:ea typeface="+mn-ea"/>
          <a:cs typeface="+mn-cs"/>
        </a:defRPr>
      </a:lvl5pPr>
      <a:lvl6pPr marL="2512959" indent="-228451" algn="l" defTabSz="456902" rtl="0" eaLnBrk="1" latinLnBrk="0" hangingPunct="1">
        <a:spcBef>
          <a:spcPct val="20000"/>
        </a:spcBef>
        <a:buFont typeface="Arial"/>
        <a:buChar char="•"/>
        <a:defRPr sz="2009" kern="1200">
          <a:solidFill>
            <a:schemeClr val="tx1"/>
          </a:solidFill>
          <a:latin typeface="+mn-lt"/>
          <a:ea typeface="+mn-ea"/>
          <a:cs typeface="+mn-cs"/>
        </a:defRPr>
      </a:lvl6pPr>
      <a:lvl7pPr marL="2969862" indent="-228451" algn="l" defTabSz="456902" rtl="0" eaLnBrk="1" latinLnBrk="0" hangingPunct="1">
        <a:spcBef>
          <a:spcPct val="20000"/>
        </a:spcBef>
        <a:buFont typeface="Arial"/>
        <a:buChar char="•"/>
        <a:defRPr sz="2009" kern="1200">
          <a:solidFill>
            <a:schemeClr val="tx1"/>
          </a:solidFill>
          <a:latin typeface="+mn-lt"/>
          <a:ea typeface="+mn-ea"/>
          <a:cs typeface="+mn-cs"/>
        </a:defRPr>
      </a:lvl7pPr>
      <a:lvl8pPr marL="3426764" indent="-228451" algn="l" defTabSz="456902" rtl="0" eaLnBrk="1" latinLnBrk="0" hangingPunct="1">
        <a:spcBef>
          <a:spcPct val="20000"/>
        </a:spcBef>
        <a:buFont typeface="Arial"/>
        <a:buChar char="•"/>
        <a:defRPr sz="2009" kern="1200">
          <a:solidFill>
            <a:schemeClr val="tx1"/>
          </a:solidFill>
          <a:latin typeface="+mn-lt"/>
          <a:ea typeface="+mn-ea"/>
          <a:cs typeface="+mn-cs"/>
        </a:defRPr>
      </a:lvl8pPr>
      <a:lvl9pPr marL="3883666" indent="-228451" algn="l" defTabSz="456902" rtl="0" eaLnBrk="1" latinLnBrk="0" hangingPunct="1">
        <a:spcBef>
          <a:spcPct val="20000"/>
        </a:spcBef>
        <a:buFont typeface="Arial"/>
        <a:buChar char="•"/>
        <a:defRPr sz="2009" kern="1200">
          <a:solidFill>
            <a:schemeClr val="tx1"/>
          </a:solidFill>
          <a:latin typeface="+mn-lt"/>
          <a:ea typeface="+mn-ea"/>
          <a:cs typeface="+mn-cs"/>
        </a:defRPr>
      </a:lvl9pPr>
    </p:bodyStyle>
    <p:otherStyle>
      <a:defPPr>
        <a:defRPr lang="en-US"/>
      </a:defPPr>
      <a:lvl1pPr marL="0" algn="l" defTabSz="456902" rtl="0" eaLnBrk="1" latinLnBrk="0" hangingPunct="1">
        <a:defRPr sz="1797" kern="1200">
          <a:solidFill>
            <a:schemeClr val="tx1"/>
          </a:solidFill>
          <a:latin typeface="+mn-lt"/>
          <a:ea typeface="+mn-ea"/>
          <a:cs typeface="+mn-cs"/>
        </a:defRPr>
      </a:lvl1pPr>
      <a:lvl2pPr marL="456902" algn="l" defTabSz="456902" rtl="0" eaLnBrk="1" latinLnBrk="0" hangingPunct="1">
        <a:defRPr sz="1797" kern="1200">
          <a:solidFill>
            <a:schemeClr val="tx1"/>
          </a:solidFill>
          <a:latin typeface="+mn-lt"/>
          <a:ea typeface="+mn-ea"/>
          <a:cs typeface="+mn-cs"/>
        </a:defRPr>
      </a:lvl2pPr>
      <a:lvl3pPr marL="913804" algn="l" defTabSz="456902" rtl="0" eaLnBrk="1" latinLnBrk="0" hangingPunct="1">
        <a:defRPr sz="1797" kern="1200">
          <a:solidFill>
            <a:schemeClr val="tx1"/>
          </a:solidFill>
          <a:latin typeface="+mn-lt"/>
          <a:ea typeface="+mn-ea"/>
          <a:cs typeface="+mn-cs"/>
        </a:defRPr>
      </a:lvl3pPr>
      <a:lvl4pPr marL="1370706" algn="l" defTabSz="456902" rtl="0" eaLnBrk="1" latinLnBrk="0" hangingPunct="1">
        <a:defRPr sz="1797" kern="1200">
          <a:solidFill>
            <a:schemeClr val="tx1"/>
          </a:solidFill>
          <a:latin typeface="+mn-lt"/>
          <a:ea typeface="+mn-ea"/>
          <a:cs typeface="+mn-cs"/>
        </a:defRPr>
      </a:lvl4pPr>
      <a:lvl5pPr marL="1827608" algn="l" defTabSz="456902" rtl="0" eaLnBrk="1" latinLnBrk="0" hangingPunct="1">
        <a:defRPr sz="1797" kern="1200">
          <a:solidFill>
            <a:schemeClr val="tx1"/>
          </a:solidFill>
          <a:latin typeface="+mn-lt"/>
          <a:ea typeface="+mn-ea"/>
          <a:cs typeface="+mn-cs"/>
        </a:defRPr>
      </a:lvl5pPr>
      <a:lvl6pPr marL="2284510" algn="l" defTabSz="456902" rtl="0" eaLnBrk="1" latinLnBrk="0" hangingPunct="1">
        <a:defRPr sz="1797" kern="1200">
          <a:solidFill>
            <a:schemeClr val="tx1"/>
          </a:solidFill>
          <a:latin typeface="+mn-lt"/>
          <a:ea typeface="+mn-ea"/>
          <a:cs typeface="+mn-cs"/>
        </a:defRPr>
      </a:lvl6pPr>
      <a:lvl7pPr marL="2741410" algn="l" defTabSz="456902" rtl="0" eaLnBrk="1" latinLnBrk="0" hangingPunct="1">
        <a:defRPr sz="1797" kern="1200">
          <a:solidFill>
            <a:schemeClr val="tx1"/>
          </a:solidFill>
          <a:latin typeface="+mn-lt"/>
          <a:ea typeface="+mn-ea"/>
          <a:cs typeface="+mn-cs"/>
        </a:defRPr>
      </a:lvl7pPr>
      <a:lvl8pPr marL="3198313" algn="l" defTabSz="456902" rtl="0" eaLnBrk="1" latinLnBrk="0" hangingPunct="1">
        <a:defRPr sz="1797" kern="1200">
          <a:solidFill>
            <a:schemeClr val="tx1"/>
          </a:solidFill>
          <a:latin typeface="+mn-lt"/>
          <a:ea typeface="+mn-ea"/>
          <a:cs typeface="+mn-cs"/>
        </a:defRPr>
      </a:lvl8pPr>
      <a:lvl9pPr marL="3655215" algn="l" defTabSz="456902" rtl="0" eaLnBrk="1" latinLnBrk="0" hangingPunct="1">
        <a:defRPr sz="17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4000" cy="6849945"/>
          </a:xfrm>
          <a:prstGeom prst="rect">
            <a:avLst/>
          </a:prstGeom>
        </p:spPr>
      </p:pic>
      <p:sp>
        <p:nvSpPr>
          <p:cNvPr id="9" name="Title 1"/>
          <p:cNvSpPr txBox="1">
            <a:spLocks/>
          </p:cNvSpPr>
          <p:nvPr userDrawn="1"/>
        </p:nvSpPr>
        <p:spPr>
          <a:xfrm>
            <a:off x="685801" y="2130429"/>
            <a:ext cx="7772400" cy="2855060"/>
          </a:xfrm>
          <a:prstGeom prst="rect">
            <a:avLst/>
          </a:prstGeom>
        </p:spPr>
        <p:txBody>
          <a:bodyPr lIns="91414" tIns="45707" rIns="91414" bIns="45707"/>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654" dirty="0">
                <a:solidFill>
                  <a:prstClr val="white"/>
                </a:solidFill>
              </a:rPr>
              <a:t>Click to edit Master title style</a:t>
            </a:r>
            <a:endParaRPr lang="en-US" sz="4654" dirty="0">
              <a:solidFill>
                <a:prstClr val="white"/>
              </a:solidFill>
            </a:endParaRPr>
          </a:p>
        </p:txBody>
      </p:sp>
    </p:spTree>
    <p:extLst>
      <p:ext uri="{BB962C8B-B14F-4D97-AF65-F5344CB8AC3E}">
        <p14:creationId xmlns:p14="http://schemas.microsoft.com/office/powerpoint/2010/main" val="2804688715"/>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4000" cy="6849945"/>
          </a:xfrm>
          <a:prstGeom prst="rect">
            <a:avLst/>
          </a:prstGeom>
        </p:spPr>
      </p:pic>
      <p:sp>
        <p:nvSpPr>
          <p:cNvPr id="9" name="Title 1"/>
          <p:cNvSpPr txBox="1">
            <a:spLocks/>
          </p:cNvSpPr>
          <p:nvPr userDrawn="1"/>
        </p:nvSpPr>
        <p:spPr>
          <a:xfrm>
            <a:off x="685801" y="2130429"/>
            <a:ext cx="7772400" cy="2855060"/>
          </a:xfrm>
          <a:prstGeom prst="rect">
            <a:avLst/>
          </a:prstGeom>
        </p:spPr>
        <p:txBody>
          <a:bodyPr lIns="91414" tIns="45707" rIns="91414" bIns="45707"/>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654" dirty="0">
                <a:solidFill>
                  <a:schemeClr val="bg1"/>
                </a:solidFill>
              </a:rPr>
              <a:t>Click to edit Master title style</a:t>
            </a:r>
            <a:endParaRPr lang="en-US" sz="4654" dirty="0">
              <a:solidFill>
                <a:schemeClr val="bg1"/>
              </a:solidFill>
            </a:endParaRPr>
          </a:p>
        </p:txBody>
      </p:sp>
    </p:spTree>
    <p:extLst>
      <p:ext uri="{BB962C8B-B14F-4D97-AF65-F5344CB8AC3E}">
        <p14:creationId xmlns:p14="http://schemas.microsoft.com/office/powerpoint/2010/main" val="523894463"/>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ionaldahelpline.org.uk/"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rapecrisis.org.uk/" TargetMode="External"/><Relationship Id="rId5" Type="http://schemas.openxmlformats.org/officeDocument/2006/relationships/hyperlink" Target="http://www.mensadviceline.org.uk/" TargetMode="External"/><Relationship Id="rId4" Type="http://schemas.openxmlformats.org/officeDocument/2006/relationships/hyperlink" Target="http://www.galop.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kirklees.gov.uk/beta/health-and-well-being/coronaviru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3242791"/>
          </a:xfrm>
        </p:spPr>
        <p:txBody>
          <a:bodyPr/>
          <a:lstStyle/>
          <a:p>
            <a:r>
              <a:rPr lang="en-GB" sz="3600" dirty="0">
                <a:latin typeface="Arial Rounded MT Bold" panose="020F0704030504030204" pitchFamily="34" charset="0"/>
              </a:rPr>
              <a:t>7 Minute Briefing</a:t>
            </a:r>
            <a:br>
              <a:rPr lang="en-GB" sz="3600" dirty="0">
                <a:latin typeface="Arial Rounded MT Bold" panose="020F0704030504030204" pitchFamily="34" charset="0"/>
              </a:rPr>
            </a:br>
            <a:br>
              <a:rPr lang="en-GB" sz="3600" dirty="0">
                <a:latin typeface="Arial Rounded MT Bold" panose="020F0704030504030204" pitchFamily="34" charset="0"/>
              </a:rPr>
            </a:br>
            <a:r>
              <a:rPr lang="en-GB" sz="3600" dirty="0">
                <a:latin typeface="Arial Rounded MT Bold" panose="020F0704030504030204" pitchFamily="34" charset="0"/>
              </a:rPr>
              <a:t> Domestic Abuse</a:t>
            </a:r>
            <a:br>
              <a:rPr lang="en-GB" sz="3600" dirty="0">
                <a:latin typeface="Arial Rounded MT Bold" panose="020F0704030504030204" pitchFamily="34" charset="0"/>
              </a:rPr>
            </a:b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80480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8CFC-B54B-40F7-B88B-D2037E243B2A}"/>
              </a:ext>
            </a:extLst>
          </p:cNvPr>
          <p:cNvSpPr>
            <a:spLocks noGrp="1"/>
          </p:cNvSpPr>
          <p:nvPr>
            <p:ph type="ctrTitle"/>
          </p:nvPr>
        </p:nvSpPr>
        <p:spPr>
          <a:xfrm>
            <a:off x="685800" y="116633"/>
            <a:ext cx="7772400" cy="360039"/>
          </a:xfrm>
        </p:spPr>
        <p:txBody>
          <a:bodyPr/>
          <a:lstStyle/>
          <a:p>
            <a:r>
              <a:rPr lang="en-GB" sz="3000" b="1" dirty="0"/>
              <a:t>Children</a:t>
            </a:r>
          </a:p>
        </p:txBody>
      </p:sp>
      <p:sp>
        <p:nvSpPr>
          <p:cNvPr id="3" name="Subtitle 2">
            <a:extLst>
              <a:ext uri="{FF2B5EF4-FFF2-40B4-BE49-F238E27FC236}">
                <a16:creationId xmlns:a16="http://schemas.microsoft.com/office/drawing/2014/main" id="{37B3A25F-66F9-471C-8831-796EE170B7A1}"/>
              </a:ext>
            </a:extLst>
          </p:cNvPr>
          <p:cNvSpPr>
            <a:spLocks noGrp="1"/>
          </p:cNvSpPr>
          <p:nvPr>
            <p:ph type="subTitle" idx="1"/>
          </p:nvPr>
        </p:nvSpPr>
        <p:spPr>
          <a:xfrm>
            <a:off x="335575" y="547543"/>
            <a:ext cx="8640960" cy="864096"/>
          </a:xfrm>
        </p:spPr>
        <p:txBody>
          <a:bodyPr/>
          <a:lstStyle/>
          <a:p>
            <a:pPr algn="l"/>
            <a:r>
              <a:rPr lang="en-GB" sz="2400" dirty="0">
                <a:solidFill>
                  <a:schemeClr val="tx1"/>
                </a:solidFill>
              </a:rPr>
              <a:t>Domestic violence can impact on children immensely. Statistics show that:</a:t>
            </a:r>
          </a:p>
          <a:p>
            <a:pPr algn="l"/>
            <a:endParaRPr lang="en-GB" sz="2800" dirty="0">
              <a:solidFill>
                <a:schemeClr val="tx1"/>
              </a:solidFill>
            </a:endParaRPr>
          </a:p>
          <a:p>
            <a:pPr algn="l"/>
            <a:endParaRPr lang="en-GB" sz="2800" dirty="0">
              <a:solidFill>
                <a:schemeClr val="tx1"/>
              </a:solidFill>
            </a:endParaRPr>
          </a:p>
          <a:p>
            <a:endParaRPr lang="en-GB" sz="2800" dirty="0"/>
          </a:p>
        </p:txBody>
      </p:sp>
      <p:pic>
        <p:nvPicPr>
          <p:cNvPr id="4" name="Picture 3">
            <a:extLst>
              <a:ext uri="{FF2B5EF4-FFF2-40B4-BE49-F238E27FC236}">
                <a16:creationId xmlns:a16="http://schemas.microsoft.com/office/drawing/2014/main" id="{CDA9FD16-6246-4438-9F5B-5FCD8087CE83}"/>
              </a:ext>
            </a:extLst>
          </p:cNvPr>
          <p:cNvPicPr>
            <a:picLocks noChangeAspect="1"/>
          </p:cNvPicPr>
          <p:nvPr/>
        </p:nvPicPr>
        <p:blipFill>
          <a:blip r:embed="rId2"/>
          <a:stretch>
            <a:fillRect/>
          </a:stretch>
        </p:blipFill>
        <p:spPr>
          <a:xfrm>
            <a:off x="5796136" y="1772816"/>
            <a:ext cx="3180399" cy="3528392"/>
          </a:xfrm>
          <a:prstGeom prst="rect">
            <a:avLst/>
          </a:prstGeom>
        </p:spPr>
      </p:pic>
      <p:sp>
        <p:nvSpPr>
          <p:cNvPr id="5" name="TextBox 4">
            <a:extLst>
              <a:ext uri="{FF2B5EF4-FFF2-40B4-BE49-F238E27FC236}">
                <a16:creationId xmlns:a16="http://schemas.microsoft.com/office/drawing/2014/main" id="{B61CC131-07A9-4705-9588-5BFD67FAA3E7}"/>
              </a:ext>
            </a:extLst>
          </p:cNvPr>
          <p:cNvSpPr txBox="1"/>
          <p:nvPr/>
        </p:nvSpPr>
        <p:spPr>
          <a:xfrm>
            <a:off x="335574" y="1401921"/>
            <a:ext cx="5460562" cy="4893647"/>
          </a:xfrm>
          <a:prstGeom prst="rect">
            <a:avLst/>
          </a:prstGeom>
          <a:noFill/>
        </p:spPr>
        <p:txBody>
          <a:bodyPr wrap="square" rtlCol="0">
            <a:spAutoFit/>
          </a:bodyPr>
          <a:lstStyle/>
          <a:p>
            <a:pPr marL="342900" indent="-342900">
              <a:buFont typeface="Arial" panose="020B0604020202020204" pitchFamily="34" charset="0"/>
              <a:buChar char="•"/>
            </a:pPr>
            <a:r>
              <a:rPr lang="en-GB" sz="2400" b="1" dirty="0"/>
              <a:t>62% of children exposed to domestic abuse were directly harmed (physical/emotional abuse &amp; neglect)</a:t>
            </a:r>
          </a:p>
          <a:p>
            <a:endParaRPr lang="en-GB" sz="2400" b="1" dirty="0"/>
          </a:p>
          <a:p>
            <a:pPr marL="342900" indent="-342900">
              <a:buFont typeface="Arial" panose="020B0604020202020204" pitchFamily="34" charset="0"/>
              <a:buChar char="•"/>
            </a:pPr>
            <a:r>
              <a:rPr lang="en-GB" sz="2400" b="1" dirty="0"/>
              <a:t>52% had behavioural problems</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39% had difficulties at school</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60% felt they were to blame</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25% exhibited abusive behaviour towards victim and siblings</a:t>
            </a:r>
          </a:p>
          <a:p>
            <a:endParaRPr lang="en-GB" sz="2400" dirty="0"/>
          </a:p>
        </p:txBody>
      </p:sp>
    </p:spTree>
    <p:extLst>
      <p:ext uri="{BB962C8B-B14F-4D97-AF65-F5344CB8AC3E}">
        <p14:creationId xmlns:p14="http://schemas.microsoft.com/office/powerpoint/2010/main" val="97594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A473-45F4-468D-9F5A-1936A638E894}"/>
              </a:ext>
            </a:extLst>
          </p:cNvPr>
          <p:cNvSpPr>
            <a:spLocks noGrp="1"/>
          </p:cNvSpPr>
          <p:nvPr>
            <p:ph type="ctrTitle"/>
          </p:nvPr>
        </p:nvSpPr>
        <p:spPr>
          <a:xfrm>
            <a:off x="567617" y="189507"/>
            <a:ext cx="7772400" cy="1470025"/>
          </a:xfrm>
        </p:spPr>
        <p:txBody>
          <a:bodyPr/>
          <a:lstStyle/>
          <a:p>
            <a:r>
              <a:rPr lang="en-GB" b="1" dirty="0"/>
              <a:t>Coercive Control</a:t>
            </a:r>
          </a:p>
        </p:txBody>
      </p:sp>
      <p:sp>
        <p:nvSpPr>
          <p:cNvPr id="3" name="Subtitle 2">
            <a:extLst>
              <a:ext uri="{FF2B5EF4-FFF2-40B4-BE49-F238E27FC236}">
                <a16:creationId xmlns:a16="http://schemas.microsoft.com/office/drawing/2014/main" id="{0E9BE01B-AD97-4B05-994E-417B7BEAFD9B}"/>
              </a:ext>
            </a:extLst>
          </p:cNvPr>
          <p:cNvSpPr>
            <a:spLocks noGrp="1"/>
          </p:cNvSpPr>
          <p:nvPr>
            <p:ph type="subTitle" idx="1"/>
          </p:nvPr>
        </p:nvSpPr>
        <p:spPr>
          <a:xfrm>
            <a:off x="539552" y="924520"/>
            <a:ext cx="8208912" cy="5024760"/>
          </a:xfrm>
        </p:spPr>
        <p:txBody>
          <a:bodyPr/>
          <a:lstStyle/>
          <a:p>
            <a:pPr marL="457200" indent="-457200" algn="l">
              <a:buFont typeface="Arial" panose="020B0604020202020204" pitchFamily="34" charset="0"/>
              <a:buChar char="•"/>
            </a:pPr>
            <a:r>
              <a:rPr lang="en-GB" sz="2800" dirty="0">
                <a:solidFill>
                  <a:schemeClr val="tx1"/>
                </a:solidFill>
              </a:rPr>
              <a:t>Isolating a person from their friends and family</a:t>
            </a:r>
          </a:p>
          <a:p>
            <a:pPr marL="457200" indent="-457200" algn="l">
              <a:buFont typeface="Arial" panose="020B0604020202020204" pitchFamily="34" charset="0"/>
              <a:buChar char="•"/>
            </a:pPr>
            <a:r>
              <a:rPr lang="en-GB" sz="2800" dirty="0">
                <a:solidFill>
                  <a:schemeClr val="tx1"/>
                </a:solidFill>
              </a:rPr>
              <a:t>Controlling what they do, where they go, who they can see, what they wear and when they sleep</a:t>
            </a:r>
          </a:p>
          <a:p>
            <a:pPr marL="457200" indent="-457200" algn="l">
              <a:buFont typeface="Arial" panose="020B0604020202020204" pitchFamily="34" charset="0"/>
              <a:buChar char="•"/>
            </a:pPr>
            <a:r>
              <a:rPr lang="en-GB" sz="2800" dirty="0">
                <a:solidFill>
                  <a:schemeClr val="tx1"/>
                </a:solidFill>
              </a:rPr>
              <a:t>Repeatedly putting them down, such as telling them they are worthless</a:t>
            </a:r>
          </a:p>
          <a:p>
            <a:pPr marL="457200" indent="-457200" algn="l">
              <a:buFont typeface="Arial" panose="020B0604020202020204" pitchFamily="34" charset="0"/>
              <a:buChar char="•"/>
            </a:pPr>
            <a:r>
              <a:rPr lang="en-GB" sz="2800" dirty="0">
                <a:solidFill>
                  <a:schemeClr val="tx1"/>
                </a:solidFill>
              </a:rPr>
              <a:t>Enforcing rules and activity which humiliate, degrade or dehumanise the victim</a:t>
            </a:r>
          </a:p>
          <a:p>
            <a:pPr marL="457200" indent="-457200" algn="l">
              <a:buFont typeface="Arial" panose="020B0604020202020204" pitchFamily="34" charset="0"/>
              <a:buChar char="•"/>
            </a:pPr>
            <a:r>
              <a:rPr lang="en-GB" sz="2800" dirty="0">
                <a:solidFill>
                  <a:schemeClr val="tx1"/>
                </a:solidFill>
              </a:rPr>
              <a:t>Financial abuse</a:t>
            </a:r>
          </a:p>
          <a:p>
            <a:pPr marL="457200" indent="-457200" algn="l">
              <a:buFont typeface="Arial" panose="020B0604020202020204" pitchFamily="34" charset="0"/>
              <a:buChar char="•"/>
            </a:pPr>
            <a:r>
              <a:rPr lang="en-GB" sz="2800" dirty="0">
                <a:solidFill>
                  <a:schemeClr val="tx1"/>
                </a:solidFill>
              </a:rPr>
              <a:t>Threats to reveal or publish private information – controlling social media</a:t>
            </a:r>
          </a:p>
          <a:p>
            <a:endParaRPr lang="en-GB" dirty="0"/>
          </a:p>
        </p:txBody>
      </p:sp>
    </p:spTree>
    <p:extLst>
      <p:ext uri="{BB962C8B-B14F-4D97-AF65-F5344CB8AC3E}">
        <p14:creationId xmlns:p14="http://schemas.microsoft.com/office/powerpoint/2010/main" val="194859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D47E-CFF0-46D0-8682-B273A5DF9AE2}"/>
              </a:ext>
            </a:extLst>
          </p:cNvPr>
          <p:cNvSpPr>
            <a:spLocks noGrp="1"/>
          </p:cNvSpPr>
          <p:nvPr>
            <p:ph type="ctrTitle"/>
          </p:nvPr>
        </p:nvSpPr>
        <p:spPr>
          <a:xfrm>
            <a:off x="685800" y="260649"/>
            <a:ext cx="7772400" cy="1008112"/>
          </a:xfrm>
        </p:spPr>
        <p:txBody>
          <a:bodyPr/>
          <a:lstStyle/>
          <a:p>
            <a:pPr algn="l"/>
            <a:r>
              <a:rPr lang="en-GB" b="1" dirty="0"/>
              <a:t>Stalking</a:t>
            </a:r>
          </a:p>
        </p:txBody>
      </p:sp>
      <p:pic>
        <p:nvPicPr>
          <p:cNvPr id="4" name="Picture 3">
            <a:extLst>
              <a:ext uri="{FF2B5EF4-FFF2-40B4-BE49-F238E27FC236}">
                <a16:creationId xmlns:a16="http://schemas.microsoft.com/office/drawing/2014/main" id="{5BA6586A-B22C-4B69-B5D4-F8616C6304EC}"/>
              </a:ext>
            </a:extLst>
          </p:cNvPr>
          <p:cNvPicPr>
            <a:picLocks noChangeAspect="1"/>
          </p:cNvPicPr>
          <p:nvPr/>
        </p:nvPicPr>
        <p:blipFill>
          <a:blip r:embed="rId3"/>
          <a:stretch>
            <a:fillRect/>
          </a:stretch>
        </p:blipFill>
        <p:spPr>
          <a:xfrm>
            <a:off x="5399584" y="0"/>
            <a:ext cx="3744416" cy="1252766"/>
          </a:xfrm>
          <a:prstGeom prst="rect">
            <a:avLst/>
          </a:prstGeom>
        </p:spPr>
      </p:pic>
      <p:sp>
        <p:nvSpPr>
          <p:cNvPr id="3" name="Subtitle 2">
            <a:extLst>
              <a:ext uri="{FF2B5EF4-FFF2-40B4-BE49-F238E27FC236}">
                <a16:creationId xmlns:a16="http://schemas.microsoft.com/office/drawing/2014/main" id="{1421CB21-D653-4ADD-AB2D-FDEE96C4AF07}"/>
              </a:ext>
            </a:extLst>
          </p:cNvPr>
          <p:cNvSpPr>
            <a:spLocks noGrp="1"/>
          </p:cNvSpPr>
          <p:nvPr>
            <p:ph type="subTitle" idx="1"/>
          </p:nvPr>
        </p:nvSpPr>
        <p:spPr>
          <a:xfrm>
            <a:off x="269036" y="764705"/>
            <a:ext cx="8856984" cy="4176463"/>
          </a:xfrm>
        </p:spPr>
        <p:txBody>
          <a:bodyPr/>
          <a:lstStyle/>
          <a:p>
            <a:pPr algn="l"/>
            <a:endParaRPr lang="en-GB" dirty="0"/>
          </a:p>
          <a:p>
            <a:pPr marL="457200" indent="-457200" algn="l">
              <a:buFont typeface="Arial" panose="020B0604020202020204" pitchFamily="34" charset="0"/>
              <a:buChar char="•"/>
            </a:pPr>
            <a:r>
              <a:rPr lang="en-GB" dirty="0">
                <a:solidFill>
                  <a:schemeClr val="tx1"/>
                </a:solidFill>
              </a:rPr>
              <a:t>Pattern of fixated and obsessive behaviour</a:t>
            </a:r>
          </a:p>
          <a:p>
            <a:pPr marL="457200" indent="-457200" algn="l">
              <a:buFont typeface="Arial" panose="020B0604020202020204" pitchFamily="34" charset="0"/>
              <a:buChar char="•"/>
            </a:pPr>
            <a:r>
              <a:rPr lang="en-GB" dirty="0">
                <a:solidFill>
                  <a:schemeClr val="tx1"/>
                </a:solidFill>
              </a:rPr>
              <a:t>Repeated, persistent, intrusive</a:t>
            </a:r>
          </a:p>
          <a:p>
            <a:pPr marL="457200" indent="-457200" algn="l">
              <a:buFont typeface="Arial" panose="020B0604020202020204" pitchFamily="34" charset="0"/>
              <a:buChar char="•"/>
            </a:pPr>
            <a:r>
              <a:rPr lang="en-GB" dirty="0">
                <a:solidFill>
                  <a:schemeClr val="tx1"/>
                </a:solidFill>
              </a:rPr>
              <a:t>Causes fear of violence and/or causes alarm and distress</a:t>
            </a:r>
          </a:p>
          <a:p>
            <a:pPr marL="457200" indent="-457200" algn="l">
              <a:buFont typeface="Arial" panose="020B0604020202020204" pitchFamily="34" charset="0"/>
              <a:buChar char="•"/>
            </a:pPr>
            <a:r>
              <a:rPr lang="en-GB" dirty="0">
                <a:solidFill>
                  <a:schemeClr val="tx1"/>
                </a:solidFill>
              </a:rPr>
              <a:t>Sending gifts, making unwanted or malicious communication; damaging property, physical and sexual assault</a:t>
            </a:r>
          </a:p>
          <a:p>
            <a:pPr marL="457200" indent="-457200" algn="l">
              <a:buFont typeface="Arial" panose="020B0604020202020204" pitchFamily="34" charset="0"/>
              <a:buChar char="•"/>
            </a:pPr>
            <a:r>
              <a:rPr lang="en-GB" dirty="0">
                <a:solidFill>
                  <a:schemeClr val="tx1"/>
                </a:solidFill>
              </a:rPr>
              <a:t>Stalking and coercive control are often correlated and can be a high risk indicator of harm</a:t>
            </a:r>
          </a:p>
        </p:txBody>
      </p:sp>
    </p:spTree>
    <p:extLst>
      <p:ext uri="{BB962C8B-B14F-4D97-AF65-F5344CB8AC3E}">
        <p14:creationId xmlns:p14="http://schemas.microsoft.com/office/powerpoint/2010/main" val="380869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56D0-733D-4A79-89A5-BCD2D4FC6219}"/>
              </a:ext>
            </a:extLst>
          </p:cNvPr>
          <p:cNvSpPr>
            <a:spLocks noGrp="1"/>
          </p:cNvSpPr>
          <p:nvPr>
            <p:ph type="ctrTitle"/>
          </p:nvPr>
        </p:nvSpPr>
        <p:spPr>
          <a:xfrm>
            <a:off x="685800" y="173708"/>
            <a:ext cx="7772400" cy="735012"/>
          </a:xfrm>
        </p:spPr>
        <p:txBody>
          <a:bodyPr/>
          <a:lstStyle/>
          <a:p>
            <a:r>
              <a:rPr lang="en-GB" b="1" dirty="0"/>
              <a:t>Signs and symptoms</a:t>
            </a:r>
          </a:p>
        </p:txBody>
      </p:sp>
      <p:sp>
        <p:nvSpPr>
          <p:cNvPr id="3" name="Subtitle 2">
            <a:extLst>
              <a:ext uri="{FF2B5EF4-FFF2-40B4-BE49-F238E27FC236}">
                <a16:creationId xmlns:a16="http://schemas.microsoft.com/office/drawing/2014/main" id="{8348B88B-55FF-4778-8C0E-5F4C3E8DF404}"/>
              </a:ext>
            </a:extLst>
          </p:cNvPr>
          <p:cNvSpPr>
            <a:spLocks noGrp="1"/>
          </p:cNvSpPr>
          <p:nvPr>
            <p:ph type="subTitle" idx="1"/>
          </p:nvPr>
        </p:nvSpPr>
        <p:spPr>
          <a:xfrm>
            <a:off x="467544" y="908720"/>
            <a:ext cx="8424936" cy="4608512"/>
          </a:xfrm>
        </p:spPr>
        <p:txBody>
          <a:bodyPr/>
          <a:lstStyle/>
          <a:p>
            <a:pPr marL="342900" indent="-342900" algn="l" fontAlgn="ctr">
              <a:buFont typeface="Arial" panose="020B0604020202020204" pitchFamily="34" charset="0"/>
              <a:buChar char="•"/>
              <a:defRPr/>
            </a:pPr>
            <a:r>
              <a:rPr lang="en-GB" sz="2400" dirty="0">
                <a:solidFill>
                  <a:schemeClr val="tx1"/>
                </a:solidFill>
              </a:rPr>
              <a:t>Injuries and excuses</a:t>
            </a:r>
          </a:p>
          <a:p>
            <a:pPr marL="342900" indent="-342900" algn="l" fontAlgn="ctr">
              <a:buFont typeface="Arial" panose="020B0604020202020204" pitchFamily="34" charset="0"/>
              <a:buChar char="•"/>
              <a:defRPr/>
            </a:pPr>
            <a:r>
              <a:rPr lang="en-GB" sz="2400" dirty="0">
                <a:solidFill>
                  <a:schemeClr val="tx1"/>
                </a:solidFill>
              </a:rPr>
              <a:t>Low self esteem and personality changes</a:t>
            </a:r>
          </a:p>
          <a:p>
            <a:pPr marL="342900" indent="-342900" algn="l" fontAlgn="ctr">
              <a:buFont typeface="Arial" panose="020B0604020202020204" pitchFamily="34" charset="0"/>
              <a:buChar char="•"/>
              <a:defRPr/>
            </a:pPr>
            <a:r>
              <a:rPr lang="en-GB" sz="2400" dirty="0">
                <a:solidFill>
                  <a:schemeClr val="tx1"/>
                </a:solidFill>
              </a:rPr>
              <a:t>Fear of conflict</a:t>
            </a:r>
          </a:p>
          <a:p>
            <a:pPr marL="342900" indent="-342900" algn="l" fontAlgn="ctr">
              <a:buFont typeface="Arial" panose="020B0604020202020204" pitchFamily="34" charset="0"/>
              <a:buChar char="•"/>
              <a:defRPr/>
            </a:pPr>
            <a:r>
              <a:rPr lang="en-GB" sz="2400" dirty="0">
                <a:solidFill>
                  <a:schemeClr val="tx1"/>
                </a:solidFill>
              </a:rPr>
              <a:t>Self blame</a:t>
            </a:r>
          </a:p>
          <a:p>
            <a:pPr marL="342900" indent="-342900" algn="l" fontAlgn="ctr">
              <a:buFont typeface="Arial" panose="020B0604020202020204" pitchFamily="34" charset="0"/>
              <a:buChar char="•"/>
              <a:defRPr/>
            </a:pPr>
            <a:r>
              <a:rPr lang="en-GB" sz="2400" dirty="0">
                <a:solidFill>
                  <a:schemeClr val="tx1"/>
                </a:solidFill>
              </a:rPr>
              <a:t>Isolation and control</a:t>
            </a:r>
          </a:p>
          <a:p>
            <a:pPr marL="342900" indent="-342900" algn="l" fontAlgn="ctr">
              <a:buFont typeface="Arial" panose="020B0604020202020204" pitchFamily="34" charset="0"/>
              <a:buChar char="•"/>
              <a:defRPr/>
            </a:pPr>
            <a:r>
              <a:rPr lang="en-GB" sz="2400" dirty="0">
                <a:solidFill>
                  <a:schemeClr val="tx1"/>
                </a:solidFill>
              </a:rPr>
              <a:t>Stress related problems</a:t>
            </a:r>
          </a:p>
          <a:p>
            <a:pPr marL="342900" indent="-342900" algn="l">
              <a:buFont typeface="Arial" panose="020B0604020202020204" pitchFamily="34" charset="0"/>
              <a:buChar char="•"/>
            </a:pPr>
            <a:r>
              <a:rPr lang="en-GB" sz="2400" dirty="0">
                <a:solidFill>
                  <a:schemeClr val="tx1"/>
                </a:solidFill>
              </a:rPr>
              <a:t>Property damage</a:t>
            </a:r>
          </a:p>
          <a:p>
            <a:pPr marL="342900" indent="-342900" algn="l">
              <a:buFont typeface="Arial" panose="020B0604020202020204" pitchFamily="34" charset="0"/>
              <a:buChar char="•"/>
            </a:pPr>
            <a:r>
              <a:rPr lang="en-GB" sz="2400" dirty="0">
                <a:solidFill>
                  <a:schemeClr val="tx1"/>
                </a:solidFill>
              </a:rPr>
              <a:t>Appointments: missed, frequently rescheduled, partner accompanies</a:t>
            </a:r>
          </a:p>
          <a:p>
            <a:pPr marL="342900" indent="-342900" algn="l">
              <a:buFont typeface="Arial" panose="020B0604020202020204" pitchFamily="34" charset="0"/>
              <a:buChar char="•"/>
            </a:pPr>
            <a:r>
              <a:rPr lang="en-GB" sz="2400" dirty="0">
                <a:solidFill>
                  <a:schemeClr val="tx1"/>
                </a:solidFill>
              </a:rPr>
              <a:t>Mental distress</a:t>
            </a:r>
          </a:p>
          <a:p>
            <a:pPr marL="342900" indent="-342900" algn="l">
              <a:buFont typeface="Arial" panose="020B0604020202020204" pitchFamily="34" charset="0"/>
              <a:buChar char="•"/>
            </a:pPr>
            <a:r>
              <a:rPr lang="en-GB" sz="2400" dirty="0">
                <a:solidFill>
                  <a:schemeClr val="tx1"/>
                </a:solidFill>
              </a:rPr>
              <a:t>Partner’s behaviour: aggressive, overly dominant, doesn’t let partner speak for themselves</a:t>
            </a:r>
          </a:p>
          <a:p>
            <a:endParaRPr lang="en-GB" sz="2400" dirty="0"/>
          </a:p>
        </p:txBody>
      </p:sp>
    </p:spTree>
    <p:extLst>
      <p:ext uri="{BB962C8B-B14F-4D97-AF65-F5344CB8AC3E}">
        <p14:creationId xmlns:p14="http://schemas.microsoft.com/office/powerpoint/2010/main" val="42139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06BF-6DE3-4F7B-B82A-11141AF97663}"/>
              </a:ext>
            </a:extLst>
          </p:cNvPr>
          <p:cNvSpPr>
            <a:spLocks noGrp="1"/>
          </p:cNvSpPr>
          <p:nvPr>
            <p:ph type="ctrTitle"/>
          </p:nvPr>
        </p:nvSpPr>
        <p:spPr>
          <a:xfrm>
            <a:off x="473148" y="13842"/>
            <a:ext cx="7772400" cy="504056"/>
          </a:xfrm>
        </p:spPr>
        <p:txBody>
          <a:bodyPr/>
          <a:lstStyle/>
          <a:p>
            <a:r>
              <a:rPr lang="en-GB" sz="3400" b="1" dirty="0"/>
              <a:t>Good practice</a:t>
            </a:r>
          </a:p>
        </p:txBody>
      </p:sp>
      <p:sp>
        <p:nvSpPr>
          <p:cNvPr id="3" name="Subtitle 2">
            <a:extLst>
              <a:ext uri="{FF2B5EF4-FFF2-40B4-BE49-F238E27FC236}">
                <a16:creationId xmlns:a16="http://schemas.microsoft.com/office/drawing/2014/main" id="{293157AB-0629-48B1-B24F-E3C7BBFFACD9}"/>
              </a:ext>
            </a:extLst>
          </p:cNvPr>
          <p:cNvSpPr>
            <a:spLocks noGrp="1"/>
          </p:cNvSpPr>
          <p:nvPr>
            <p:ph type="subTitle" idx="1"/>
          </p:nvPr>
        </p:nvSpPr>
        <p:spPr>
          <a:xfrm>
            <a:off x="473148" y="517898"/>
            <a:ext cx="8138021" cy="4806448"/>
          </a:xfrm>
        </p:spPr>
        <p:txBody>
          <a:bodyPr/>
          <a:lstStyle/>
          <a:p>
            <a:pPr algn="l"/>
            <a:r>
              <a:rPr lang="en-GB" sz="3000" dirty="0">
                <a:solidFill>
                  <a:schemeClr val="tx1"/>
                </a:solidFill>
                <a:cs typeface="Calibri" panose="020F0502020204030204" pitchFamily="34" charset="0"/>
              </a:rPr>
              <a:t>Don’t be scared to ask questions and be curious </a:t>
            </a:r>
            <a:r>
              <a:rPr lang="en-GB" sz="3000" b="1" dirty="0">
                <a:solidFill>
                  <a:srgbClr val="FF0000"/>
                </a:solidFill>
                <a:cs typeface="Calibri" panose="020F0502020204030204" pitchFamily="34" charset="0"/>
              </a:rPr>
              <a:t>if it is safe to do so</a:t>
            </a:r>
            <a:r>
              <a:rPr lang="en-GB" sz="3000" dirty="0">
                <a:solidFill>
                  <a:schemeClr val="tx1"/>
                </a:solidFill>
                <a:cs typeface="Calibri" panose="020F0502020204030204" pitchFamily="34" charset="0"/>
              </a:rPr>
              <a:t>. This is important because:</a:t>
            </a:r>
          </a:p>
          <a:p>
            <a:pPr marL="571500" indent="-571500" algn="l">
              <a:buFont typeface="Wingdings" panose="05000000000000000000" pitchFamily="2" charset="2"/>
              <a:buChar char="Ø"/>
            </a:pPr>
            <a:r>
              <a:rPr lang="en-GB" sz="3000" dirty="0">
                <a:solidFill>
                  <a:schemeClr val="tx1"/>
                </a:solidFill>
                <a:cs typeface="Calibri" panose="020F0502020204030204" pitchFamily="34" charset="0"/>
              </a:rPr>
              <a:t>it can show the person you care and want to support them</a:t>
            </a:r>
          </a:p>
          <a:p>
            <a:pPr marL="571500" indent="-571500" algn="l">
              <a:buFont typeface="Wingdings" panose="05000000000000000000" pitchFamily="2" charset="2"/>
              <a:buChar char="Ø"/>
            </a:pPr>
            <a:r>
              <a:rPr lang="en-GB" sz="3000" dirty="0">
                <a:solidFill>
                  <a:schemeClr val="tx1"/>
                </a:solidFill>
                <a:cs typeface="Calibri" panose="020F0502020204030204" pitchFamily="34" charset="0"/>
              </a:rPr>
              <a:t>the person you’re talking to may not appear to be a ‘typical’ victim</a:t>
            </a:r>
          </a:p>
          <a:p>
            <a:pPr marL="571500" indent="-571500" algn="l">
              <a:buFont typeface="Wingdings" panose="05000000000000000000" pitchFamily="2" charset="2"/>
              <a:buChar char="Ø"/>
            </a:pPr>
            <a:r>
              <a:rPr lang="en-GB" sz="3000" dirty="0">
                <a:solidFill>
                  <a:schemeClr val="tx1"/>
                </a:solidFill>
                <a:cs typeface="Calibri" panose="020F0502020204030204" pitchFamily="34" charset="0"/>
              </a:rPr>
              <a:t>it allows opportunity for disclosure</a:t>
            </a:r>
          </a:p>
          <a:p>
            <a:pPr marL="571500" indent="-571500" algn="l">
              <a:buFont typeface="Wingdings" panose="05000000000000000000" pitchFamily="2" charset="2"/>
              <a:buChar char="Ø"/>
            </a:pPr>
            <a:r>
              <a:rPr lang="en-GB" sz="3000" dirty="0">
                <a:solidFill>
                  <a:schemeClr val="tx1"/>
                </a:solidFill>
                <a:cs typeface="Calibri" panose="020F0502020204030204" pitchFamily="34" charset="0"/>
              </a:rPr>
              <a:t>it helps to build up a bigger picture of what’s happening so you can think about risk; their sense of danger and how safe they feel  </a:t>
            </a:r>
          </a:p>
        </p:txBody>
      </p:sp>
    </p:spTree>
    <p:extLst>
      <p:ext uri="{BB962C8B-B14F-4D97-AF65-F5344CB8AC3E}">
        <p14:creationId xmlns:p14="http://schemas.microsoft.com/office/powerpoint/2010/main" val="303640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8BBD-103A-4CB0-BBE8-723812287326}"/>
              </a:ext>
            </a:extLst>
          </p:cNvPr>
          <p:cNvSpPr>
            <a:spLocks noGrp="1"/>
          </p:cNvSpPr>
          <p:nvPr>
            <p:ph type="ctrTitle"/>
          </p:nvPr>
        </p:nvSpPr>
        <p:spPr>
          <a:xfrm>
            <a:off x="685800" y="404664"/>
            <a:ext cx="7772400" cy="1470025"/>
          </a:xfrm>
        </p:spPr>
        <p:txBody>
          <a:bodyPr/>
          <a:lstStyle/>
          <a:p>
            <a:br>
              <a:rPr lang="en-GB" sz="3200" b="1" u="sng" dirty="0">
                <a:solidFill>
                  <a:srgbClr val="FF0000"/>
                </a:solidFill>
                <a:cs typeface="Calibri" panose="020F0502020204030204" pitchFamily="34" charset="0"/>
              </a:rPr>
            </a:br>
            <a:br>
              <a:rPr lang="en-GB" sz="3200" b="1" u="sng" dirty="0">
                <a:solidFill>
                  <a:srgbClr val="FF0000"/>
                </a:solidFill>
                <a:cs typeface="Calibri" panose="020F0502020204030204" pitchFamily="34" charset="0"/>
              </a:rPr>
            </a:br>
            <a:r>
              <a:rPr lang="en-GB" sz="4000" b="1" dirty="0">
                <a:solidFill>
                  <a:srgbClr val="FF0000"/>
                </a:solidFill>
                <a:cs typeface="Calibri" panose="020F0502020204030204" pitchFamily="34" charset="0"/>
              </a:rPr>
              <a:t>However, you must consider that the perpetrator may be in the same room (or able to overhear) and/or the children might be present</a:t>
            </a:r>
            <a:br>
              <a:rPr lang="en-GB" sz="4800" b="1" u="sng" dirty="0">
                <a:solidFill>
                  <a:srgbClr val="FF0000"/>
                </a:solidFill>
                <a:cs typeface="Calibri" panose="020F0502020204030204" pitchFamily="34" charset="0"/>
              </a:rPr>
            </a:br>
            <a:r>
              <a:rPr lang="en-GB" sz="4800" b="1" u="sng" dirty="0">
                <a:solidFill>
                  <a:srgbClr val="FF0000"/>
                </a:solidFill>
                <a:cs typeface="Calibri" panose="020F0502020204030204" pitchFamily="34" charset="0"/>
              </a:rPr>
              <a:t>Always ask:</a:t>
            </a:r>
            <a:br>
              <a:rPr lang="en-GB" sz="4800" b="1" u="sng" dirty="0">
                <a:solidFill>
                  <a:srgbClr val="FF0000"/>
                </a:solidFill>
                <a:cs typeface="Calibri" panose="020F0502020204030204" pitchFamily="34" charset="0"/>
              </a:rPr>
            </a:br>
            <a:r>
              <a:rPr lang="en-GB" sz="4800" b="1" u="sng" dirty="0">
                <a:solidFill>
                  <a:srgbClr val="FF0000"/>
                </a:solidFill>
                <a:cs typeface="Calibri" panose="020F0502020204030204" pitchFamily="34" charset="0"/>
              </a:rPr>
              <a:t>‘Is it ok for you to talk?’</a:t>
            </a:r>
            <a:br>
              <a:rPr lang="en-GB" sz="4800" b="1" u="sng" dirty="0">
                <a:solidFill>
                  <a:srgbClr val="FF0000"/>
                </a:solidFill>
                <a:cs typeface="Calibri" panose="020F0502020204030204" pitchFamily="34" charset="0"/>
              </a:rPr>
            </a:br>
            <a:endParaRPr lang="en-GB" b="1" u="sng" dirty="0">
              <a:solidFill>
                <a:srgbClr val="FF0000"/>
              </a:solidFill>
            </a:endParaRPr>
          </a:p>
        </p:txBody>
      </p:sp>
    </p:spTree>
    <p:extLst>
      <p:ext uri="{BB962C8B-B14F-4D97-AF65-F5344CB8AC3E}">
        <p14:creationId xmlns:p14="http://schemas.microsoft.com/office/powerpoint/2010/main" val="99684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518C-363C-4F69-AB1E-918B969B42BB}"/>
              </a:ext>
            </a:extLst>
          </p:cNvPr>
          <p:cNvSpPr>
            <a:spLocks noGrp="1"/>
          </p:cNvSpPr>
          <p:nvPr>
            <p:ph type="ctrTitle"/>
          </p:nvPr>
        </p:nvSpPr>
        <p:spPr>
          <a:xfrm>
            <a:off x="685800" y="332657"/>
            <a:ext cx="7772400" cy="576063"/>
          </a:xfrm>
        </p:spPr>
        <p:txBody>
          <a:bodyPr/>
          <a:lstStyle/>
          <a:p>
            <a:pPr algn="l"/>
            <a:r>
              <a:rPr lang="en-GB" sz="3200" dirty="0"/>
              <a:t>If the response is:</a:t>
            </a:r>
            <a:br>
              <a:rPr lang="en-GB" sz="3200" dirty="0"/>
            </a:br>
            <a:br>
              <a:rPr lang="en-GB" sz="3200" dirty="0"/>
            </a:br>
            <a:r>
              <a:rPr lang="en-GB" sz="2400" b="1" dirty="0">
                <a:solidFill>
                  <a:srgbClr val="FF0000"/>
                </a:solidFill>
              </a:rPr>
              <a:t>‘No’ </a:t>
            </a:r>
            <a:r>
              <a:rPr lang="en-GB" sz="2400" dirty="0"/>
              <a:t>– accept this and tell the person you will ring back or they can ring you when it is more convenient. Record that this has happened and follow up with your line manager and/or specialist support services if needed</a:t>
            </a:r>
            <a:br>
              <a:rPr lang="en-GB" sz="2400" dirty="0"/>
            </a:br>
            <a:br>
              <a:rPr lang="en-GB" sz="2400" dirty="0"/>
            </a:br>
            <a:r>
              <a:rPr lang="en-GB" sz="2400" b="1" dirty="0">
                <a:solidFill>
                  <a:srgbClr val="00B050"/>
                </a:solidFill>
              </a:rPr>
              <a:t>‘Yes’ </a:t>
            </a:r>
            <a:r>
              <a:rPr lang="en-GB" sz="2400" dirty="0"/>
              <a:t>- </a:t>
            </a:r>
            <a:r>
              <a:rPr lang="en-GB" sz="2400" dirty="0">
                <a:cs typeface="Calibri" panose="020F0502020204030204" pitchFamily="34" charset="0"/>
              </a:rPr>
              <a:t>See useful prompts/questions on the next slide but remain mindful that the person may quickly hang up or sound different if the situation changes.</a:t>
            </a:r>
            <a:br>
              <a:rPr lang="en-GB" sz="2400" dirty="0">
                <a:cs typeface="Calibri" panose="020F0502020204030204" pitchFamily="34" charset="0"/>
              </a:rPr>
            </a:br>
            <a:br>
              <a:rPr lang="en-GB" sz="2400" dirty="0">
                <a:cs typeface="Calibri" panose="020F0502020204030204" pitchFamily="34" charset="0"/>
              </a:rPr>
            </a:br>
            <a:r>
              <a:rPr lang="en-GB" sz="2400" dirty="0">
                <a:cs typeface="Calibri" panose="020F0502020204030204" pitchFamily="34" charset="0"/>
              </a:rPr>
              <a:t>If you suspect the person is in the room, it can be safer to ask questions/end the call by only asking questions that require a yes/no answer</a:t>
            </a:r>
            <a:br>
              <a:rPr lang="en-GB" sz="4800" dirty="0">
                <a:solidFill>
                  <a:srgbClr val="7030A0"/>
                </a:solidFill>
                <a:cs typeface="Calibri" panose="020F0502020204030204" pitchFamily="34" charset="0"/>
              </a:rPr>
            </a:br>
            <a:endParaRPr lang="en-GB" dirty="0"/>
          </a:p>
        </p:txBody>
      </p:sp>
    </p:spTree>
    <p:extLst>
      <p:ext uri="{BB962C8B-B14F-4D97-AF65-F5344CB8AC3E}">
        <p14:creationId xmlns:p14="http://schemas.microsoft.com/office/powerpoint/2010/main" val="181904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D602DB-2AAB-4161-B6DA-B5AD536043AF}"/>
              </a:ext>
            </a:extLst>
          </p:cNvPr>
          <p:cNvSpPr>
            <a:spLocks noGrp="1"/>
          </p:cNvSpPr>
          <p:nvPr>
            <p:ph type="subTitle" idx="1"/>
          </p:nvPr>
        </p:nvSpPr>
        <p:spPr/>
        <p:txBody>
          <a:bodyPr/>
          <a:lstStyle/>
          <a:p>
            <a:endParaRPr lang="en-GB"/>
          </a:p>
        </p:txBody>
      </p:sp>
      <p:sp>
        <p:nvSpPr>
          <p:cNvPr id="4" name="Speech Bubble: Oval 3">
            <a:extLst>
              <a:ext uri="{FF2B5EF4-FFF2-40B4-BE49-F238E27FC236}">
                <a16:creationId xmlns:a16="http://schemas.microsoft.com/office/drawing/2014/main" id="{A9255B90-249C-42E9-873F-C1710A10844E}"/>
              </a:ext>
            </a:extLst>
          </p:cNvPr>
          <p:cNvSpPr/>
          <p:nvPr/>
        </p:nvSpPr>
        <p:spPr>
          <a:xfrm>
            <a:off x="0" y="0"/>
            <a:ext cx="9115488" cy="5805264"/>
          </a:xfrm>
          <a:prstGeom prst="wedgeEllipseCallout">
            <a:avLst/>
          </a:prstGeom>
          <a:gradFill>
            <a:gsLst>
              <a:gs pos="0">
                <a:srgbClr val="E1EFEC"/>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GB" sz="2000" b="1" dirty="0">
                <a:solidFill>
                  <a:schemeClr val="tx1"/>
                </a:solidFill>
              </a:rPr>
              <a:t>Does your partner ever frighten you?</a:t>
            </a:r>
          </a:p>
          <a:p>
            <a:pPr marL="285750" lvl="0" indent="-285750">
              <a:buFont typeface="Arial" panose="020B0604020202020204" pitchFamily="34" charset="0"/>
              <a:buChar char="•"/>
            </a:pPr>
            <a:r>
              <a:rPr lang="en-GB" sz="2000" b="1" dirty="0">
                <a:solidFill>
                  <a:schemeClr val="tx1"/>
                </a:solidFill>
              </a:rPr>
              <a:t>Do you spend a lot of time trying to keep your partner happy?</a:t>
            </a:r>
          </a:p>
          <a:p>
            <a:pPr marL="285750" lvl="0" indent="-285750">
              <a:buFont typeface="Arial" panose="020B0604020202020204" pitchFamily="34" charset="0"/>
              <a:buChar char="•"/>
            </a:pPr>
            <a:r>
              <a:rPr lang="en-GB" sz="2000" b="1" dirty="0">
                <a:solidFill>
                  <a:schemeClr val="tx1"/>
                </a:solidFill>
              </a:rPr>
              <a:t>What happens when your partner is angry?</a:t>
            </a:r>
          </a:p>
          <a:p>
            <a:pPr marL="285750" lvl="0" indent="-285750">
              <a:buFont typeface="Arial" panose="020B0604020202020204" pitchFamily="34" charset="0"/>
              <a:buChar char="•"/>
            </a:pPr>
            <a:r>
              <a:rPr lang="en-GB" sz="2000" b="1" dirty="0">
                <a:solidFill>
                  <a:schemeClr val="tx1"/>
                </a:solidFill>
              </a:rPr>
              <a:t>Has someone else ever frightened or hurt you or your children?</a:t>
            </a:r>
          </a:p>
          <a:p>
            <a:pPr marL="285750" lvl="0" indent="-285750">
              <a:buFont typeface="Arial" panose="020B0604020202020204" pitchFamily="34" charset="0"/>
              <a:buChar char="•"/>
            </a:pPr>
            <a:r>
              <a:rPr lang="en-GB" sz="2000" b="1" dirty="0">
                <a:solidFill>
                  <a:schemeClr val="tx1"/>
                </a:solidFill>
              </a:rPr>
              <a:t>Do you ever have sex with your partner even if you don’t feel like it?</a:t>
            </a:r>
          </a:p>
          <a:p>
            <a:pPr marL="285750" lvl="0" indent="-285750">
              <a:buFont typeface="Arial" panose="020B0604020202020204" pitchFamily="34" charset="0"/>
              <a:buChar char="•"/>
            </a:pPr>
            <a:r>
              <a:rPr lang="en-GB" sz="2000" b="1" dirty="0">
                <a:solidFill>
                  <a:schemeClr val="tx1"/>
                </a:solidFill>
              </a:rPr>
              <a:t>Has anyone ever hurt you? Who?</a:t>
            </a:r>
          </a:p>
          <a:p>
            <a:pPr marL="285750" lvl="0" indent="-285750">
              <a:buFont typeface="Arial" panose="020B0604020202020204" pitchFamily="34" charset="0"/>
              <a:buChar char="•"/>
            </a:pPr>
            <a:r>
              <a:rPr lang="en-GB" sz="2000" b="1" dirty="0">
                <a:solidFill>
                  <a:schemeClr val="tx1"/>
                </a:solidFill>
              </a:rPr>
              <a:t>Does your partner make it difficult for you to come to attend work or other appointments? </a:t>
            </a:r>
          </a:p>
          <a:p>
            <a:pPr marL="285750" lvl="0" indent="-285750">
              <a:buFont typeface="Arial" panose="020B0604020202020204" pitchFamily="34" charset="0"/>
              <a:buChar char="•"/>
            </a:pPr>
            <a:r>
              <a:rPr lang="en-GB" sz="2000" b="1" dirty="0">
                <a:solidFill>
                  <a:schemeClr val="tx1"/>
                </a:solidFill>
              </a:rPr>
              <a:t>How do you cope with your partner’s anger?</a:t>
            </a:r>
          </a:p>
          <a:p>
            <a:pPr marL="285750" lvl="0" indent="-285750">
              <a:buFont typeface="Arial" panose="020B0604020202020204" pitchFamily="34" charset="0"/>
              <a:buChar char="•"/>
            </a:pPr>
            <a:r>
              <a:rPr lang="en-GB" sz="2000" b="1" dirty="0">
                <a:solidFill>
                  <a:schemeClr val="tx1"/>
                </a:solidFill>
              </a:rPr>
              <a:t>Where do you go when you are frightened?</a:t>
            </a:r>
          </a:p>
          <a:p>
            <a:pPr marL="285750" lvl="0" indent="-285750">
              <a:buFont typeface="Arial" panose="020B0604020202020204" pitchFamily="34" charset="0"/>
              <a:buChar char="•"/>
            </a:pPr>
            <a:r>
              <a:rPr lang="en-GB" sz="2000" b="1" dirty="0">
                <a:solidFill>
                  <a:schemeClr val="tx1"/>
                </a:solidFill>
              </a:rPr>
              <a:t>Is there anyone you can talk to when you are frightened or upset?</a:t>
            </a:r>
          </a:p>
        </p:txBody>
      </p:sp>
    </p:spTree>
    <p:extLst>
      <p:ext uri="{BB962C8B-B14F-4D97-AF65-F5344CB8AC3E}">
        <p14:creationId xmlns:p14="http://schemas.microsoft.com/office/powerpoint/2010/main" val="230362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ADC5-7425-4F02-83A6-44E80584E7F0}"/>
              </a:ext>
            </a:extLst>
          </p:cNvPr>
          <p:cNvSpPr>
            <a:spLocks noGrp="1"/>
          </p:cNvSpPr>
          <p:nvPr>
            <p:ph type="ctrTitle"/>
          </p:nvPr>
        </p:nvSpPr>
        <p:spPr>
          <a:xfrm>
            <a:off x="685800" y="188640"/>
            <a:ext cx="7772400" cy="898522"/>
          </a:xfrm>
        </p:spPr>
        <p:txBody>
          <a:bodyPr/>
          <a:lstStyle/>
          <a:p>
            <a:r>
              <a:rPr lang="en-GB" sz="3400" b="1" dirty="0">
                <a:solidFill>
                  <a:srgbClr val="FF0000"/>
                </a:solidFill>
              </a:rPr>
              <a:t>EMERGENCY RESPONSE</a:t>
            </a:r>
          </a:p>
        </p:txBody>
      </p:sp>
      <p:sp>
        <p:nvSpPr>
          <p:cNvPr id="3" name="Subtitle 2">
            <a:extLst>
              <a:ext uri="{FF2B5EF4-FFF2-40B4-BE49-F238E27FC236}">
                <a16:creationId xmlns:a16="http://schemas.microsoft.com/office/drawing/2014/main" id="{39C3CE81-5739-45EE-95AB-FF91530DEB13}"/>
              </a:ext>
            </a:extLst>
          </p:cNvPr>
          <p:cNvSpPr>
            <a:spLocks noGrp="1"/>
          </p:cNvSpPr>
          <p:nvPr>
            <p:ph type="subTitle" idx="1"/>
          </p:nvPr>
        </p:nvSpPr>
        <p:spPr>
          <a:xfrm>
            <a:off x="286282" y="332656"/>
            <a:ext cx="8856984" cy="4320480"/>
          </a:xfrm>
        </p:spPr>
        <p:txBody>
          <a:bodyPr/>
          <a:lstStyle/>
          <a:p>
            <a:pPr algn="l"/>
            <a:endParaRPr lang="en-GB" b="1" dirty="0">
              <a:solidFill>
                <a:srgbClr val="FF0000"/>
              </a:solidFill>
            </a:endParaRPr>
          </a:p>
          <a:p>
            <a:pPr algn="l"/>
            <a:r>
              <a:rPr lang="en-GB" sz="3000" b="1" dirty="0">
                <a:solidFill>
                  <a:srgbClr val="FF0000"/>
                </a:solidFill>
              </a:rPr>
              <a:t>WEST YORKHIRE POLICE</a:t>
            </a:r>
          </a:p>
          <a:p>
            <a:pPr marL="457200" indent="-457200" algn="l">
              <a:buFont typeface="Arial" panose="020B0604020202020204" pitchFamily="34" charset="0"/>
              <a:buChar char="•"/>
            </a:pPr>
            <a:r>
              <a:rPr lang="en-GB" sz="3000" b="1" dirty="0">
                <a:solidFill>
                  <a:schemeClr val="tx1"/>
                </a:solidFill>
              </a:rPr>
              <a:t>Call 999 (101 for anything else)</a:t>
            </a:r>
          </a:p>
          <a:p>
            <a:pPr algn="l"/>
            <a:r>
              <a:rPr lang="en-GB" sz="3000" b="1" dirty="0">
                <a:solidFill>
                  <a:srgbClr val="FF0000"/>
                </a:solidFill>
              </a:rPr>
              <a:t>CONCERNS ABOUT A CHILD</a:t>
            </a:r>
          </a:p>
          <a:p>
            <a:pPr marL="457200" indent="-457200" algn="l">
              <a:buFont typeface="Arial" panose="020B0604020202020204" pitchFamily="34" charset="0"/>
              <a:buChar char="•"/>
            </a:pPr>
            <a:r>
              <a:rPr lang="en-GB" sz="3000" b="1" dirty="0">
                <a:solidFill>
                  <a:schemeClr val="tx1"/>
                </a:solidFill>
              </a:rPr>
              <a:t>Kirklees Children’s Services: </a:t>
            </a:r>
            <a:r>
              <a:rPr lang="en-GB" sz="3000" dirty="0">
                <a:solidFill>
                  <a:schemeClr val="tx1"/>
                </a:solidFill>
              </a:rPr>
              <a:t>call 01484 414960</a:t>
            </a:r>
          </a:p>
          <a:p>
            <a:pPr algn="l"/>
            <a:r>
              <a:rPr lang="en-GB" sz="3000" dirty="0">
                <a:solidFill>
                  <a:schemeClr val="tx1"/>
                </a:solidFill>
              </a:rPr>
              <a:t>     (24 hours - professionals). </a:t>
            </a:r>
          </a:p>
          <a:p>
            <a:pPr marL="457200" indent="-457200" algn="l">
              <a:buFont typeface="Arial" panose="020B0604020202020204" pitchFamily="34" charset="0"/>
              <a:buChar char="•"/>
            </a:pPr>
            <a:r>
              <a:rPr lang="en-GB" sz="3000" b="1" dirty="0">
                <a:solidFill>
                  <a:schemeClr val="tx1"/>
                </a:solidFill>
              </a:rPr>
              <a:t>Members of the Public: </a:t>
            </a:r>
            <a:r>
              <a:rPr lang="en-GB" sz="3000" dirty="0">
                <a:solidFill>
                  <a:schemeClr val="tx1"/>
                </a:solidFill>
              </a:rPr>
              <a:t>01484 456848 </a:t>
            </a:r>
          </a:p>
          <a:p>
            <a:pPr marL="457200" indent="-457200" algn="l">
              <a:buFont typeface="Arial" panose="020B0604020202020204" pitchFamily="34" charset="0"/>
              <a:buChar char="•"/>
            </a:pPr>
            <a:r>
              <a:rPr lang="en-GB" sz="3000" dirty="0">
                <a:solidFill>
                  <a:schemeClr val="tx1"/>
                </a:solidFill>
              </a:rPr>
              <a:t>(Mon-Fri 9:00am-5:00pm)</a:t>
            </a:r>
          </a:p>
          <a:p>
            <a:pPr marL="457200" indent="-457200" algn="l">
              <a:buFont typeface="Arial" panose="020B0604020202020204" pitchFamily="34" charset="0"/>
              <a:buChar char="•"/>
            </a:pPr>
            <a:r>
              <a:rPr lang="en-GB" sz="3000" b="1" dirty="0">
                <a:solidFill>
                  <a:srgbClr val="FF0000"/>
                </a:solidFill>
              </a:rPr>
              <a:t>CONCERNS FOR A VULNERABLE ADULT</a:t>
            </a:r>
          </a:p>
          <a:p>
            <a:pPr marL="457200" indent="-457200" algn="l">
              <a:buFont typeface="Arial" panose="020B0604020202020204" pitchFamily="34" charset="0"/>
              <a:buChar char="•"/>
            </a:pPr>
            <a:r>
              <a:rPr lang="en-GB" sz="3000" b="1" dirty="0">
                <a:solidFill>
                  <a:schemeClr val="tx1"/>
                </a:solidFill>
              </a:rPr>
              <a:t>Kirklees Gateway to Care: </a:t>
            </a:r>
            <a:r>
              <a:rPr lang="en-GB" sz="3000" dirty="0">
                <a:solidFill>
                  <a:schemeClr val="tx1"/>
                </a:solidFill>
              </a:rPr>
              <a:t>call 01484 456848 (this also diverts to Emergency Duty outside office hours)</a:t>
            </a:r>
          </a:p>
          <a:p>
            <a:pPr algn="l"/>
            <a:endParaRPr lang="en-GB" dirty="0"/>
          </a:p>
          <a:p>
            <a:endParaRPr lang="en-GB" dirty="0"/>
          </a:p>
        </p:txBody>
      </p:sp>
    </p:spTree>
    <p:extLst>
      <p:ext uri="{BB962C8B-B14F-4D97-AF65-F5344CB8AC3E}">
        <p14:creationId xmlns:p14="http://schemas.microsoft.com/office/powerpoint/2010/main" val="55349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A5AC-BDC6-4670-9A01-6A7B370CF167}"/>
              </a:ext>
            </a:extLst>
          </p:cNvPr>
          <p:cNvSpPr>
            <a:spLocks noGrp="1"/>
          </p:cNvSpPr>
          <p:nvPr>
            <p:ph type="ctrTitle"/>
          </p:nvPr>
        </p:nvSpPr>
        <p:spPr>
          <a:xfrm>
            <a:off x="793812" y="212105"/>
            <a:ext cx="7772400" cy="768623"/>
          </a:xfrm>
        </p:spPr>
        <p:txBody>
          <a:bodyPr/>
          <a:lstStyle/>
          <a:p>
            <a:r>
              <a:rPr lang="en-GB" sz="3600" b="1" dirty="0"/>
              <a:t>Signposting and support available</a:t>
            </a:r>
            <a:br>
              <a:rPr lang="en-GB" dirty="0"/>
            </a:br>
            <a:endParaRPr lang="en-GB" dirty="0"/>
          </a:p>
        </p:txBody>
      </p:sp>
      <p:sp>
        <p:nvSpPr>
          <p:cNvPr id="3" name="Subtitle 2">
            <a:extLst>
              <a:ext uri="{FF2B5EF4-FFF2-40B4-BE49-F238E27FC236}">
                <a16:creationId xmlns:a16="http://schemas.microsoft.com/office/drawing/2014/main" id="{D5575329-B3E4-4F11-AC05-FBA3CC759D07}"/>
              </a:ext>
            </a:extLst>
          </p:cNvPr>
          <p:cNvSpPr>
            <a:spLocks noGrp="1"/>
          </p:cNvSpPr>
          <p:nvPr>
            <p:ph type="subTitle" idx="1"/>
          </p:nvPr>
        </p:nvSpPr>
        <p:spPr>
          <a:xfrm>
            <a:off x="577788" y="1124744"/>
            <a:ext cx="8280920" cy="4896544"/>
          </a:xfrm>
        </p:spPr>
        <p:txBody>
          <a:bodyPr/>
          <a:lstStyle/>
          <a:p>
            <a:pPr marL="285750" indent="-285750" algn="l">
              <a:buFont typeface="Arial" panose="020B0604020202020204" pitchFamily="34" charset="0"/>
              <a:buChar char="•"/>
            </a:pPr>
            <a:r>
              <a:rPr lang="en-GB" sz="1800" b="1" dirty="0">
                <a:solidFill>
                  <a:schemeClr val="tx1"/>
                </a:solidFill>
              </a:rPr>
              <a:t>Pennine Domestic Abuse Partnership</a:t>
            </a:r>
          </a:p>
          <a:p>
            <a:pPr algn="l"/>
            <a:r>
              <a:rPr lang="en-GB" sz="1800" dirty="0">
                <a:solidFill>
                  <a:schemeClr val="tx1"/>
                </a:solidFill>
              </a:rPr>
              <a:t>	0800 0527222 (24 hour helpline)</a:t>
            </a:r>
          </a:p>
          <a:p>
            <a:pPr marL="285750" indent="-285750" algn="l">
              <a:buFont typeface="Arial" panose="020B0604020202020204" pitchFamily="34" charset="0"/>
              <a:buChar char="•"/>
            </a:pPr>
            <a:r>
              <a:rPr lang="en-GB" sz="1800" b="1" dirty="0">
                <a:solidFill>
                  <a:schemeClr val="tx1"/>
                </a:solidFill>
              </a:rPr>
              <a:t>Women Centre (Kirklees and Calderdale)</a:t>
            </a:r>
          </a:p>
          <a:p>
            <a:pPr algn="l"/>
            <a:r>
              <a:rPr lang="en-GB" sz="1800" dirty="0">
                <a:solidFill>
                  <a:schemeClr val="tx1"/>
                </a:solidFill>
              </a:rPr>
              <a:t>	01484 450866</a:t>
            </a:r>
            <a:endParaRPr lang="en-GB" sz="1800" b="1" dirty="0">
              <a:solidFill>
                <a:schemeClr val="tx1"/>
              </a:solidFill>
            </a:endParaRPr>
          </a:p>
          <a:p>
            <a:pPr marL="285750" indent="-285750" algn="l">
              <a:buFont typeface="Arial" panose="020B0604020202020204" pitchFamily="34" charset="0"/>
              <a:buChar char="•"/>
            </a:pPr>
            <a:r>
              <a:rPr lang="en-GB" sz="1800" b="1" dirty="0">
                <a:solidFill>
                  <a:schemeClr val="tx1"/>
                </a:solidFill>
              </a:rPr>
              <a:t>Freephone National Domestic Abuse Helpline, run by Refuge</a:t>
            </a:r>
            <a:br>
              <a:rPr lang="en-GB" sz="1800" dirty="0">
                <a:solidFill>
                  <a:schemeClr val="tx1"/>
                </a:solidFill>
              </a:rPr>
            </a:br>
            <a:r>
              <a:rPr lang="en-GB" sz="1800" dirty="0">
                <a:solidFill>
                  <a:schemeClr val="tx1"/>
                </a:solidFill>
              </a:rPr>
              <a:t>	0808 200 0247</a:t>
            </a:r>
            <a:br>
              <a:rPr lang="en-GB" sz="1800" dirty="0"/>
            </a:br>
            <a:r>
              <a:rPr lang="en-GB" sz="1800" dirty="0"/>
              <a:t>	</a:t>
            </a:r>
            <a:r>
              <a:rPr lang="en-GB" sz="1800" dirty="0">
                <a:hlinkClick r:id="rId3"/>
              </a:rPr>
              <a:t>www.nationaldahelpline.org.uk</a:t>
            </a:r>
            <a:endParaRPr lang="en-GB" sz="1800" dirty="0"/>
          </a:p>
          <a:p>
            <a:pPr marL="285750" indent="-285750" algn="l">
              <a:buFont typeface="Arial" panose="020B0604020202020204" pitchFamily="34" charset="0"/>
              <a:buChar char="•"/>
            </a:pPr>
            <a:r>
              <a:rPr lang="en-GB" sz="1800" b="1" dirty="0">
                <a:solidFill>
                  <a:schemeClr val="tx1"/>
                </a:solidFill>
              </a:rPr>
              <a:t>Galop (for lesbian, gay, bisexual and transgender people)</a:t>
            </a:r>
            <a:br>
              <a:rPr lang="en-GB" sz="1800" dirty="0">
                <a:solidFill>
                  <a:schemeClr val="tx1"/>
                </a:solidFill>
              </a:rPr>
            </a:br>
            <a:r>
              <a:rPr lang="en-GB" sz="1800" dirty="0">
                <a:solidFill>
                  <a:schemeClr val="tx1"/>
                </a:solidFill>
              </a:rPr>
              <a:t>	0800 999 5428</a:t>
            </a:r>
            <a:br>
              <a:rPr lang="en-GB" sz="1800" dirty="0"/>
            </a:br>
            <a:r>
              <a:rPr lang="en-GB" sz="1800" dirty="0"/>
              <a:t>	</a:t>
            </a:r>
            <a:r>
              <a:rPr lang="en-GB" sz="1800" dirty="0">
                <a:hlinkClick r:id="rId4"/>
              </a:rPr>
              <a:t>www.galop.org.uk</a:t>
            </a:r>
            <a:endParaRPr lang="en-GB" sz="1800" dirty="0"/>
          </a:p>
          <a:p>
            <a:pPr marL="285750" indent="-285750" algn="l">
              <a:buFont typeface="Arial" panose="020B0604020202020204" pitchFamily="34" charset="0"/>
              <a:buChar char="•"/>
            </a:pPr>
            <a:r>
              <a:rPr lang="en-GB" sz="1800" b="1" dirty="0">
                <a:solidFill>
                  <a:schemeClr val="tx1"/>
                </a:solidFill>
              </a:rPr>
              <a:t>Men’s Advice Line</a:t>
            </a:r>
            <a:br>
              <a:rPr lang="en-GB" sz="1800" dirty="0">
                <a:solidFill>
                  <a:schemeClr val="tx1"/>
                </a:solidFill>
              </a:rPr>
            </a:br>
            <a:r>
              <a:rPr lang="en-GB" sz="1800" dirty="0">
                <a:solidFill>
                  <a:schemeClr val="tx1"/>
                </a:solidFill>
              </a:rPr>
              <a:t>	0808 801 0327</a:t>
            </a:r>
            <a:br>
              <a:rPr lang="en-GB" sz="1800" dirty="0"/>
            </a:br>
            <a:r>
              <a:rPr lang="en-GB" sz="1800" dirty="0"/>
              <a:t>	</a:t>
            </a:r>
            <a:r>
              <a:rPr lang="en-GB" sz="1800" dirty="0">
                <a:hlinkClick r:id="rId5"/>
              </a:rPr>
              <a:t>www.mensadviceline.org.uk</a:t>
            </a:r>
            <a:endParaRPr lang="en-GB" sz="1800" dirty="0"/>
          </a:p>
          <a:p>
            <a:pPr marL="285750" indent="-285750" algn="l">
              <a:buFont typeface="Arial" panose="020B0604020202020204" pitchFamily="34" charset="0"/>
              <a:buChar char="•"/>
            </a:pPr>
            <a:r>
              <a:rPr lang="en-GB" sz="1800" b="1" dirty="0">
                <a:solidFill>
                  <a:schemeClr val="tx1"/>
                </a:solidFill>
              </a:rPr>
              <a:t>Rape Crisis (England and Wales)</a:t>
            </a:r>
            <a:br>
              <a:rPr lang="en-GB" sz="1800" dirty="0">
                <a:solidFill>
                  <a:schemeClr val="tx1"/>
                </a:solidFill>
              </a:rPr>
            </a:br>
            <a:r>
              <a:rPr lang="en-GB" sz="1800" dirty="0">
                <a:solidFill>
                  <a:schemeClr val="tx1"/>
                </a:solidFill>
              </a:rPr>
              <a:t>	0808 802 9999</a:t>
            </a:r>
            <a:br>
              <a:rPr lang="en-GB" sz="1800" dirty="0"/>
            </a:br>
            <a:r>
              <a:rPr lang="en-GB" sz="1800" dirty="0"/>
              <a:t>	</a:t>
            </a:r>
            <a:r>
              <a:rPr lang="en-GB" sz="1800" dirty="0">
                <a:hlinkClick r:id="rId6"/>
              </a:rPr>
              <a:t>www.rapecrisis.org.uk</a:t>
            </a:r>
            <a:endParaRPr lang="en-GB" sz="1800" dirty="0"/>
          </a:p>
          <a:p>
            <a:endParaRPr lang="en-GB" dirty="0"/>
          </a:p>
        </p:txBody>
      </p:sp>
      <p:pic>
        <p:nvPicPr>
          <p:cNvPr id="4" name="Picture 3">
            <a:extLst>
              <a:ext uri="{FF2B5EF4-FFF2-40B4-BE49-F238E27FC236}">
                <a16:creationId xmlns:a16="http://schemas.microsoft.com/office/drawing/2014/main" id="{5D36026C-5CDE-4FB6-98D0-B0ECDA508781}"/>
              </a:ext>
            </a:extLst>
          </p:cNvPr>
          <p:cNvPicPr>
            <a:picLocks noChangeAspect="1"/>
          </p:cNvPicPr>
          <p:nvPr/>
        </p:nvPicPr>
        <p:blipFill>
          <a:blip r:embed="rId7"/>
          <a:stretch>
            <a:fillRect/>
          </a:stretch>
        </p:blipFill>
        <p:spPr>
          <a:xfrm>
            <a:off x="6969319" y="1132216"/>
            <a:ext cx="2162175" cy="2114550"/>
          </a:xfrm>
          <a:prstGeom prst="rect">
            <a:avLst/>
          </a:prstGeom>
        </p:spPr>
      </p:pic>
    </p:spTree>
    <p:extLst>
      <p:ext uri="{BB962C8B-B14F-4D97-AF65-F5344CB8AC3E}">
        <p14:creationId xmlns:p14="http://schemas.microsoft.com/office/powerpoint/2010/main" val="295101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867EB11-FA85-44B5-9BD1-D5E4286D29B6}"/>
              </a:ext>
            </a:extLst>
          </p:cNvPr>
          <p:cNvSpPr>
            <a:spLocks noChangeArrowheads="1"/>
          </p:cNvSpPr>
          <p:nvPr/>
        </p:nvSpPr>
        <p:spPr bwMode="auto">
          <a:xfrm>
            <a:off x="1966913" y="175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D5910F2E-83F3-43B3-B895-322EA0D3003C}"/>
              </a:ext>
            </a:extLst>
          </p:cNvPr>
          <p:cNvSpPr/>
          <p:nvPr/>
        </p:nvSpPr>
        <p:spPr>
          <a:xfrm>
            <a:off x="467544" y="1040915"/>
            <a:ext cx="7704856" cy="5078313"/>
          </a:xfrm>
          <a:prstGeom prst="rect">
            <a:avLst/>
          </a:prstGeom>
        </p:spPr>
        <p:txBody>
          <a:bodyPr wrap="square">
            <a:spAutoFit/>
          </a:bodyPr>
          <a:lstStyle/>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The increased risk around domestic abuse during the Covid-19 outbreak</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Definition and types of domestic abuse</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Who is affected by domestic abuse</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Coercive control and stalking</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Signs and symptoms</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Good practice</a:t>
            </a:r>
          </a:p>
          <a:p>
            <a:pPr marL="571500" lvl="0" indent="-571500">
              <a:spcAft>
                <a:spcPts val="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Responding, signposting and support</a:t>
            </a:r>
          </a:p>
        </p:txBody>
      </p:sp>
      <p:sp>
        <p:nvSpPr>
          <p:cNvPr id="4" name="Title 1">
            <a:extLst>
              <a:ext uri="{FF2B5EF4-FFF2-40B4-BE49-F238E27FC236}">
                <a16:creationId xmlns:a16="http://schemas.microsoft.com/office/drawing/2014/main" id="{D3678F44-A89E-4891-81C8-60BF5BBFB029}"/>
              </a:ext>
            </a:extLst>
          </p:cNvPr>
          <p:cNvSpPr>
            <a:spLocks noGrp="1"/>
          </p:cNvSpPr>
          <p:nvPr>
            <p:ph type="ctrTitle"/>
          </p:nvPr>
        </p:nvSpPr>
        <p:spPr>
          <a:xfrm>
            <a:off x="685800" y="315811"/>
            <a:ext cx="7772400" cy="725104"/>
          </a:xfrm>
        </p:spPr>
        <p:txBody>
          <a:bodyPr/>
          <a:lstStyle/>
          <a:p>
            <a:r>
              <a:rPr lang="en-GB" sz="3600" b="1" dirty="0">
                <a:latin typeface="Arial Rounded MT Bold" panose="020F0704030504030204" pitchFamily="34" charset="0"/>
              </a:rPr>
              <a:t>This briefing covers…….</a:t>
            </a:r>
          </a:p>
        </p:txBody>
      </p:sp>
    </p:spTree>
    <p:extLst>
      <p:ext uri="{BB962C8B-B14F-4D97-AF65-F5344CB8AC3E}">
        <p14:creationId xmlns:p14="http://schemas.microsoft.com/office/powerpoint/2010/main" val="3777700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60B2-212E-441C-8228-666E71E6C8D0}"/>
              </a:ext>
            </a:extLst>
          </p:cNvPr>
          <p:cNvSpPr>
            <a:spLocks noGrp="1"/>
          </p:cNvSpPr>
          <p:nvPr>
            <p:ph type="ctrTitle"/>
          </p:nvPr>
        </p:nvSpPr>
        <p:spPr/>
        <p:txBody>
          <a:bodyPr/>
          <a:lstStyle/>
          <a:p>
            <a:r>
              <a:rPr lang="en-GB" sz="3600" b="1" dirty="0"/>
              <a:t>Coronavirus Help and Support:</a:t>
            </a:r>
            <a:br>
              <a:rPr lang="en-GB" dirty="0"/>
            </a:br>
            <a:br>
              <a:rPr lang="en-GB" dirty="0"/>
            </a:br>
            <a:br>
              <a:rPr lang="en-GB" dirty="0"/>
            </a:br>
            <a:r>
              <a:rPr lang="en-GB" sz="4000" dirty="0">
                <a:hlinkClick r:id="rId2"/>
              </a:rPr>
              <a:t>https://www.kirklees.gov.uk/beta/health-and-well-being/coronavirus.aspx</a:t>
            </a:r>
            <a:br>
              <a:rPr lang="en-GB" sz="2800" dirty="0"/>
            </a:br>
            <a:br>
              <a:rPr lang="en-GB" sz="2800" dirty="0"/>
            </a:br>
            <a:endParaRPr lang="en-GB" sz="2800" dirty="0"/>
          </a:p>
        </p:txBody>
      </p:sp>
    </p:spTree>
    <p:extLst>
      <p:ext uri="{BB962C8B-B14F-4D97-AF65-F5344CB8AC3E}">
        <p14:creationId xmlns:p14="http://schemas.microsoft.com/office/powerpoint/2010/main" val="92928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6DFC-C118-4371-B7A0-4BD878A281B0}"/>
              </a:ext>
            </a:extLst>
          </p:cNvPr>
          <p:cNvSpPr>
            <a:spLocks noGrp="1"/>
          </p:cNvSpPr>
          <p:nvPr>
            <p:ph type="ctrTitle"/>
          </p:nvPr>
        </p:nvSpPr>
        <p:spPr>
          <a:xfrm>
            <a:off x="685800" y="332656"/>
            <a:ext cx="7772400" cy="898522"/>
          </a:xfrm>
        </p:spPr>
        <p:txBody>
          <a:bodyPr/>
          <a:lstStyle/>
          <a:p>
            <a:pPr algn="l"/>
            <a:r>
              <a:rPr lang="en-GB" b="1" dirty="0"/>
              <a:t>Increased risk – Covid-19</a:t>
            </a:r>
            <a:br>
              <a:rPr lang="en-GB" dirty="0"/>
            </a:br>
            <a:endParaRPr lang="en-GB" dirty="0"/>
          </a:p>
        </p:txBody>
      </p:sp>
      <p:sp>
        <p:nvSpPr>
          <p:cNvPr id="3" name="Subtitle 2">
            <a:extLst>
              <a:ext uri="{FF2B5EF4-FFF2-40B4-BE49-F238E27FC236}">
                <a16:creationId xmlns:a16="http://schemas.microsoft.com/office/drawing/2014/main" id="{3D082714-A366-4A79-ACED-D6AD168C020B}"/>
              </a:ext>
            </a:extLst>
          </p:cNvPr>
          <p:cNvSpPr>
            <a:spLocks noGrp="1"/>
          </p:cNvSpPr>
          <p:nvPr>
            <p:ph type="subTitle" idx="1"/>
          </p:nvPr>
        </p:nvSpPr>
        <p:spPr>
          <a:xfrm>
            <a:off x="251520" y="1412776"/>
            <a:ext cx="8640960" cy="4536504"/>
          </a:xfrm>
        </p:spPr>
        <p:txBody>
          <a:bodyPr/>
          <a:lstStyle/>
          <a:p>
            <a:pPr marL="457200" indent="-457200" algn="l">
              <a:buFont typeface="Arial" panose="020B0604020202020204" pitchFamily="34" charset="0"/>
              <a:buChar char="•"/>
            </a:pPr>
            <a:r>
              <a:rPr lang="en-GB" dirty="0">
                <a:solidFill>
                  <a:schemeClr val="tx1"/>
                </a:solidFill>
              </a:rPr>
              <a:t>Domestic abuse has always been a ‘hidden’ crime that takes place behind closed doors</a:t>
            </a:r>
          </a:p>
          <a:p>
            <a:pPr marL="457200" indent="-457200" algn="l">
              <a:buFont typeface="Arial" panose="020B0604020202020204" pitchFamily="34" charset="0"/>
              <a:buChar char="•"/>
            </a:pPr>
            <a:r>
              <a:rPr lang="en-GB" dirty="0">
                <a:solidFill>
                  <a:schemeClr val="tx1"/>
                </a:solidFill>
              </a:rPr>
              <a:t>Whilst the nation is being instructed to comply with social distancing and self-isolation, it is important to recognise that these understandable measures may mean that the risk of harm (both in frequency and severity) for those experiencing, or at risk of experiencing domestic abuse may actually increase</a:t>
            </a:r>
          </a:p>
        </p:txBody>
      </p:sp>
      <p:pic>
        <p:nvPicPr>
          <p:cNvPr id="5" name="Picture 4">
            <a:extLst>
              <a:ext uri="{FF2B5EF4-FFF2-40B4-BE49-F238E27FC236}">
                <a16:creationId xmlns:a16="http://schemas.microsoft.com/office/drawing/2014/main" id="{07B8CFEE-FD82-47CD-8737-E928FAEC2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172" y="44299"/>
            <a:ext cx="2020828" cy="1186879"/>
          </a:xfrm>
          <a:prstGeom prst="rect">
            <a:avLst/>
          </a:prstGeom>
        </p:spPr>
      </p:pic>
    </p:spTree>
    <p:extLst>
      <p:ext uri="{BB962C8B-B14F-4D97-AF65-F5344CB8AC3E}">
        <p14:creationId xmlns:p14="http://schemas.microsoft.com/office/powerpoint/2010/main" val="274032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70C3-91E1-4C78-A90B-5EFD2D7DEE90}"/>
              </a:ext>
            </a:extLst>
          </p:cNvPr>
          <p:cNvSpPr>
            <a:spLocks noGrp="1"/>
          </p:cNvSpPr>
          <p:nvPr>
            <p:ph type="ctrTitle"/>
          </p:nvPr>
        </p:nvSpPr>
        <p:spPr>
          <a:xfrm>
            <a:off x="685800" y="188640"/>
            <a:ext cx="7772400" cy="792088"/>
          </a:xfrm>
        </p:spPr>
        <p:txBody>
          <a:bodyPr/>
          <a:lstStyle/>
          <a:p>
            <a:r>
              <a:rPr lang="en-GB" sz="3600" b="1" dirty="0"/>
              <a:t>Why?</a:t>
            </a:r>
          </a:p>
        </p:txBody>
      </p:sp>
      <p:sp>
        <p:nvSpPr>
          <p:cNvPr id="3" name="Subtitle 2">
            <a:extLst>
              <a:ext uri="{FF2B5EF4-FFF2-40B4-BE49-F238E27FC236}">
                <a16:creationId xmlns:a16="http://schemas.microsoft.com/office/drawing/2014/main" id="{2E734083-4619-4562-926D-A4523CA9B537}"/>
              </a:ext>
            </a:extLst>
          </p:cNvPr>
          <p:cNvSpPr>
            <a:spLocks noGrp="1"/>
          </p:cNvSpPr>
          <p:nvPr>
            <p:ph type="subTitle" idx="1"/>
          </p:nvPr>
        </p:nvSpPr>
        <p:spPr>
          <a:xfrm>
            <a:off x="359532" y="404664"/>
            <a:ext cx="8424936" cy="4896544"/>
          </a:xfrm>
        </p:spPr>
        <p:txBody>
          <a:bodyPr/>
          <a:lstStyle/>
          <a:p>
            <a:pPr algn="l"/>
            <a:endParaRPr lang="en-GB" sz="2100" dirty="0">
              <a:solidFill>
                <a:schemeClr val="tx1"/>
              </a:solidFill>
            </a:endParaRPr>
          </a:p>
          <a:p>
            <a:pPr marL="457200" lvl="0" indent="-457200" algn="l">
              <a:buFont typeface="Arial" panose="020B0604020202020204" pitchFamily="34" charset="0"/>
              <a:buChar char="•"/>
            </a:pPr>
            <a:r>
              <a:rPr lang="en-GB" sz="3000" dirty="0">
                <a:solidFill>
                  <a:schemeClr val="tx1"/>
                </a:solidFill>
              </a:rPr>
              <a:t>Self-isolation, more home working and additional childcare responsibilities have the potential to make those at risk more invisible with less chance to seek help/disclose if abuse is happening. Home for these families is not a place of safety, but a place where they will face a potential increase in violence and psychological abuse as well as even greater isolation</a:t>
            </a:r>
          </a:p>
          <a:p>
            <a:pPr marL="457200" lvl="0" indent="-457200" algn="l">
              <a:buFont typeface="Arial" panose="020B0604020202020204" pitchFamily="34" charset="0"/>
              <a:buChar char="•"/>
            </a:pPr>
            <a:r>
              <a:rPr lang="en-GB" sz="3000" dirty="0">
                <a:solidFill>
                  <a:schemeClr val="tx1"/>
                </a:solidFill>
              </a:rPr>
              <a:t>Most children will not be attending school so there is less opportunity for staff and partners to pick up on issues</a:t>
            </a:r>
          </a:p>
          <a:p>
            <a:pPr algn="l"/>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04058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2E9D-9772-41D2-9637-2C7FFF38BE3A}"/>
              </a:ext>
            </a:extLst>
          </p:cNvPr>
          <p:cNvSpPr>
            <a:spLocks noGrp="1"/>
          </p:cNvSpPr>
          <p:nvPr>
            <p:ph type="ctrTitle"/>
          </p:nvPr>
        </p:nvSpPr>
        <p:spPr>
          <a:xfrm>
            <a:off x="685800" y="0"/>
            <a:ext cx="7772400" cy="682498"/>
          </a:xfrm>
        </p:spPr>
        <p:txBody>
          <a:bodyPr/>
          <a:lstStyle/>
          <a:p>
            <a:r>
              <a:rPr lang="en-GB" sz="3600" b="1" dirty="0"/>
              <a:t>Why? continued</a:t>
            </a:r>
            <a:r>
              <a:rPr lang="en-GB" dirty="0"/>
              <a:t>….</a:t>
            </a:r>
          </a:p>
        </p:txBody>
      </p:sp>
      <p:sp>
        <p:nvSpPr>
          <p:cNvPr id="3" name="Subtitle 2">
            <a:extLst>
              <a:ext uri="{FF2B5EF4-FFF2-40B4-BE49-F238E27FC236}">
                <a16:creationId xmlns:a16="http://schemas.microsoft.com/office/drawing/2014/main" id="{1390B61A-F283-4A30-B568-955543C5DB60}"/>
              </a:ext>
            </a:extLst>
          </p:cNvPr>
          <p:cNvSpPr>
            <a:spLocks noGrp="1"/>
          </p:cNvSpPr>
          <p:nvPr>
            <p:ph type="subTitle" idx="1"/>
          </p:nvPr>
        </p:nvSpPr>
        <p:spPr>
          <a:xfrm>
            <a:off x="179512" y="836712"/>
            <a:ext cx="8924416" cy="1752600"/>
          </a:xfrm>
        </p:spPr>
        <p:txBody>
          <a:bodyPr/>
          <a:lstStyle/>
          <a:p>
            <a:pPr marL="457200" lvl="0" indent="-457200" algn="l">
              <a:buFont typeface="Arial" panose="020B0604020202020204" pitchFamily="34" charset="0"/>
              <a:buChar char="•"/>
            </a:pPr>
            <a:r>
              <a:rPr lang="en-GB" sz="3000" dirty="0">
                <a:solidFill>
                  <a:schemeClr val="tx1"/>
                </a:solidFill>
              </a:rPr>
              <a:t>The mental health of both victims and perpetrators could be significantly and adversely affected</a:t>
            </a:r>
          </a:p>
          <a:p>
            <a:pPr marL="457200" lvl="0" indent="-457200" algn="l">
              <a:buFont typeface="Arial" panose="020B0604020202020204" pitchFamily="34" charset="0"/>
              <a:buChar char="•"/>
            </a:pPr>
            <a:r>
              <a:rPr lang="en-GB" sz="3000" dirty="0">
                <a:solidFill>
                  <a:schemeClr val="tx1"/>
                </a:solidFill>
              </a:rPr>
              <a:t>Lack of social and sporting events may increase frustrations within the home</a:t>
            </a:r>
          </a:p>
          <a:p>
            <a:pPr marL="457200" lvl="0" indent="-457200" algn="l">
              <a:buFont typeface="Arial" panose="020B0604020202020204" pitchFamily="34" charset="0"/>
              <a:buChar char="•"/>
            </a:pPr>
            <a:r>
              <a:rPr lang="en-GB" sz="3000" dirty="0">
                <a:solidFill>
                  <a:schemeClr val="tx1"/>
                </a:solidFill>
              </a:rPr>
              <a:t>Worries about finance and day to day living are likely to become more evident which could increase risk</a:t>
            </a:r>
          </a:p>
          <a:p>
            <a:pPr marL="457200" lvl="0" indent="-457200" algn="l">
              <a:buFont typeface="Arial" panose="020B0604020202020204" pitchFamily="34" charset="0"/>
              <a:buChar char="•"/>
            </a:pPr>
            <a:r>
              <a:rPr lang="en-GB" sz="3000" dirty="0">
                <a:solidFill>
                  <a:schemeClr val="tx1"/>
                </a:solidFill>
              </a:rPr>
              <a:t>Increased issues over child contact</a:t>
            </a:r>
          </a:p>
          <a:p>
            <a:pPr marL="457200" lvl="0" indent="-457200" algn="l">
              <a:buFont typeface="Arial" panose="020B0604020202020204" pitchFamily="34" charset="0"/>
              <a:buChar char="•"/>
            </a:pPr>
            <a:r>
              <a:rPr lang="en-GB" sz="3000" dirty="0">
                <a:solidFill>
                  <a:schemeClr val="tx1"/>
                </a:solidFill>
              </a:rPr>
              <a:t>Critical services such as NHS, Police and Social Care will continue to be pressurised over the coming weeks </a:t>
            </a:r>
          </a:p>
          <a:p>
            <a:endParaRPr lang="en-GB" dirty="0"/>
          </a:p>
        </p:txBody>
      </p:sp>
    </p:spTree>
    <p:extLst>
      <p:ext uri="{BB962C8B-B14F-4D97-AF65-F5344CB8AC3E}">
        <p14:creationId xmlns:p14="http://schemas.microsoft.com/office/powerpoint/2010/main" val="199649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E05B-AD1E-4280-BB9B-9849EE02BD77}"/>
              </a:ext>
            </a:extLst>
          </p:cNvPr>
          <p:cNvSpPr>
            <a:spLocks noGrp="1"/>
          </p:cNvSpPr>
          <p:nvPr>
            <p:ph type="ctrTitle"/>
          </p:nvPr>
        </p:nvSpPr>
        <p:spPr>
          <a:xfrm>
            <a:off x="539552" y="145332"/>
            <a:ext cx="7772400" cy="651372"/>
          </a:xfrm>
        </p:spPr>
        <p:txBody>
          <a:bodyPr/>
          <a:lstStyle/>
          <a:p>
            <a:r>
              <a:rPr lang="en-GB" dirty="0"/>
              <a:t>What can I do?</a:t>
            </a:r>
          </a:p>
        </p:txBody>
      </p:sp>
      <p:pic>
        <p:nvPicPr>
          <p:cNvPr id="6" name="Picture 5">
            <a:extLst>
              <a:ext uri="{FF2B5EF4-FFF2-40B4-BE49-F238E27FC236}">
                <a16:creationId xmlns:a16="http://schemas.microsoft.com/office/drawing/2014/main" id="{B4D0073B-C4CA-44C7-B9ED-2EBF10B0C66B}"/>
              </a:ext>
            </a:extLst>
          </p:cNvPr>
          <p:cNvPicPr>
            <a:picLocks noChangeAspect="1"/>
          </p:cNvPicPr>
          <p:nvPr/>
        </p:nvPicPr>
        <p:blipFill>
          <a:blip r:embed="rId2"/>
          <a:stretch>
            <a:fillRect/>
          </a:stretch>
        </p:blipFill>
        <p:spPr>
          <a:xfrm>
            <a:off x="7020272" y="1"/>
            <a:ext cx="2123728" cy="980728"/>
          </a:xfrm>
          <a:prstGeom prst="rect">
            <a:avLst/>
          </a:prstGeom>
        </p:spPr>
      </p:pic>
      <p:sp>
        <p:nvSpPr>
          <p:cNvPr id="4" name="AutoShape 2" descr="Acme Fuel - Loves to Help - Acme Fuel Company">
            <a:extLst>
              <a:ext uri="{FF2B5EF4-FFF2-40B4-BE49-F238E27FC236}">
                <a16:creationId xmlns:a16="http://schemas.microsoft.com/office/drawing/2014/main" id="{F0A8AACA-CC11-47C8-926D-A9FA3280DD0A}"/>
              </a:ext>
            </a:extLst>
          </p:cNvPr>
          <p:cNvSpPr>
            <a:spLocks noGrp="1" noChangeAspect="1" noChangeArrowheads="1"/>
          </p:cNvSpPr>
          <p:nvPr>
            <p:ph type="subTitle" idx="1"/>
          </p:nvPr>
        </p:nvSpPr>
        <p:spPr bwMode="auto">
          <a:xfrm>
            <a:off x="177862" y="981807"/>
            <a:ext cx="8788275" cy="48943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457200" indent="-457200" algn="l">
              <a:buFont typeface="Arial" panose="020B0604020202020204" pitchFamily="34" charset="0"/>
              <a:buChar char="•"/>
            </a:pPr>
            <a:r>
              <a:rPr lang="en-GB" dirty="0">
                <a:solidFill>
                  <a:schemeClr val="tx1"/>
                </a:solidFill>
              </a:rPr>
              <a:t>Complete this briefing so that you are familiar with the types of domestic abuse and know how to signpost/refer someone into specialist support services</a:t>
            </a:r>
          </a:p>
          <a:p>
            <a:pPr marL="457200" indent="-457200" algn="l">
              <a:buFont typeface="Arial" panose="020B0604020202020204" pitchFamily="34" charset="0"/>
              <a:buChar char="•"/>
            </a:pPr>
            <a:r>
              <a:rPr lang="en-GB" dirty="0">
                <a:solidFill>
                  <a:schemeClr val="tx1"/>
                </a:solidFill>
              </a:rPr>
              <a:t>Keep communication channels open with vulnerable people and households</a:t>
            </a:r>
          </a:p>
          <a:p>
            <a:pPr marL="457200" indent="-457200" algn="l">
              <a:buFont typeface="Arial" panose="020B0604020202020204" pitchFamily="34" charset="0"/>
              <a:buChar char="•"/>
            </a:pPr>
            <a:r>
              <a:rPr lang="en-GB" dirty="0">
                <a:solidFill>
                  <a:schemeClr val="tx1"/>
                </a:solidFill>
              </a:rPr>
              <a:t>Speak (remotely) to your friend, neighbours, colleagues, staff and teams so that we can be the ‘eyes and ears’ within our communities. Even more so, during this period!</a:t>
            </a:r>
          </a:p>
          <a:p>
            <a:pPr marL="457200" indent="-457200" algn="l">
              <a:buFont typeface="Arial" panose="020B0604020202020204" pitchFamily="34" charset="0"/>
              <a:buChar char="•"/>
            </a:pPr>
            <a:endParaRPr lang="en-GB" dirty="0">
              <a:solidFill>
                <a:schemeClr val="tx1"/>
              </a:solidFill>
            </a:endParaRPr>
          </a:p>
          <a:p>
            <a:pPr marL="457200" indent="-457200" algn="l">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5322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EBC7-72D3-4492-8AD0-E9591621395F}"/>
              </a:ext>
            </a:extLst>
          </p:cNvPr>
          <p:cNvSpPr>
            <a:spLocks noGrp="1"/>
          </p:cNvSpPr>
          <p:nvPr>
            <p:ph type="ctrTitle"/>
          </p:nvPr>
        </p:nvSpPr>
        <p:spPr>
          <a:xfrm>
            <a:off x="685800" y="476672"/>
            <a:ext cx="7772400" cy="1470025"/>
          </a:xfrm>
        </p:spPr>
        <p:txBody>
          <a:bodyPr/>
          <a:lstStyle/>
          <a:p>
            <a:r>
              <a:rPr lang="en-GB" sz="3200" b="1" dirty="0"/>
              <a:t>The Home Office (as of 2013) defines domestic abuse as:</a:t>
            </a:r>
            <a:br>
              <a:rPr lang="en-GB" dirty="0"/>
            </a:br>
            <a:endParaRPr lang="en-GB" dirty="0"/>
          </a:p>
        </p:txBody>
      </p:sp>
      <p:sp>
        <p:nvSpPr>
          <p:cNvPr id="3" name="Subtitle 2">
            <a:extLst>
              <a:ext uri="{FF2B5EF4-FFF2-40B4-BE49-F238E27FC236}">
                <a16:creationId xmlns:a16="http://schemas.microsoft.com/office/drawing/2014/main" id="{BA5CD206-4D61-471D-8639-B8FECA8CF67D}"/>
              </a:ext>
            </a:extLst>
          </p:cNvPr>
          <p:cNvSpPr>
            <a:spLocks noGrp="1"/>
          </p:cNvSpPr>
          <p:nvPr>
            <p:ph type="subTitle" idx="1"/>
          </p:nvPr>
        </p:nvSpPr>
        <p:spPr>
          <a:xfrm>
            <a:off x="323528" y="1907356"/>
            <a:ext cx="4968552" cy="1752600"/>
          </a:xfrm>
        </p:spPr>
        <p:txBody>
          <a:bodyPr/>
          <a:lstStyle/>
          <a:p>
            <a:r>
              <a:rPr lang="en-GB" sz="2800" b="1" i="1" dirty="0">
                <a:solidFill>
                  <a:schemeClr val="tx1"/>
                </a:solidFill>
              </a:rPr>
              <a:t>‘Any incident or pattern of incidents of controlling, coercive or threatening behaviour,  violence or abuse between those aged 16 or over who are or have been intimate partners or family members regardless of gender or sexuality.’</a:t>
            </a:r>
            <a:endParaRPr lang="en-GB" sz="2800" dirty="0">
              <a:solidFill>
                <a:schemeClr val="tx1"/>
              </a:solidFill>
            </a:endParaRPr>
          </a:p>
        </p:txBody>
      </p:sp>
      <p:pic>
        <p:nvPicPr>
          <p:cNvPr id="4" name="Picture 3">
            <a:extLst>
              <a:ext uri="{FF2B5EF4-FFF2-40B4-BE49-F238E27FC236}">
                <a16:creationId xmlns:a16="http://schemas.microsoft.com/office/drawing/2014/main" id="{0A3F609A-350A-4513-B2C7-B01127E6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938" y="1946697"/>
            <a:ext cx="333241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99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2F59-9B37-4C12-966D-771309501E3D}"/>
              </a:ext>
            </a:extLst>
          </p:cNvPr>
          <p:cNvSpPr>
            <a:spLocks noGrp="1"/>
          </p:cNvSpPr>
          <p:nvPr>
            <p:ph type="ctrTitle"/>
          </p:nvPr>
        </p:nvSpPr>
        <p:spPr>
          <a:xfrm>
            <a:off x="685800" y="32210"/>
            <a:ext cx="7772400" cy="732494"/>
          </a:xfrm>
        </p:spPr>
        <p:txBody>
          <a:bodyPr/>
          <a:lstStyle/>
          <a:p>
            <a:r>
              <a:rPr lang="en-GB" b="1" dirty="0"/>
              <a:t>What this means in reality :</a:t>
            </a:r>
          </a:p>
        </p:txBody>
      </p:sp>
      <p:sp>
        <p:nvSpPr>
          <p:cNvPr id="3" name="Subtitle 2">
            <a:extLst>
              <a:ext uri="{FF2B5EF4-FFF2-40B4-BE49-F238E27FC236}">
                <a16:creationId xmlns:a16="http://schemas.microsoft.com/office/drawing/2014/main" id="{560E39CA-B7D9-4C58-9DA9-E94662356324}"/>
              </a:ext>
            </a:extLst>
          </p:cNvPr>
          <p:cNvSpPr>
            <a:spLocks noGrp="1"/>
          </p:cNvSpPr>
          <p:nvPr>
            <p:ph type="subTitle" idx="1"/>
          </p:nvPr>
        </p:nvSpPr>
        <p:spPr>
          <a:xfrm>
            <a:off x="539552" y="938341"/>
            <a:ext cx="8355159" cy="2485628"/>
          </a:xfrm>
        </p:spPr>
        <p:txBody>
          <a:bodyPr/>
          <a:lstStyle/>
          <a:p>
            <a:pPr marL="457200" indent="-457200" algn="l">
              <a:buFont typeface="Arial" panose="020B0604020202020204" pitchFamily="34" charset="0"/>
              <a:buChar char="•"/>
            </a:pPr>
            <a:r>
              <a:rPr lang="en-GB" dirty="0">
                <a:solidFill>
                  <a:schemeClr val="tx1"/>
                </a:solidFill>
              </a:rPr>
              <a:t>Coercive and controlling behaviour</a:t>
            </a:r>
          </a:p>
          <a:p>
            <a:pPr marL="457200" indent="-457200" algn="l">
              <a:buFont typeface="Arial" panose="020B0604020202020204" pitchFamily="34" charset="0"/>
              <a:buChar char="•"/>
            </a:pPr>
            <a:r>
              <a:rPr lang="en-GB" dirty="0">
                <a:solidFill>
                  <a:schemeClr val="tx1"/>
                </a:solidFill>
              </a:rPr>
              <a:t>Psychological and emotional abuse</a:t>
            </a:r>
          </a:p>
          <a:p>
            <a:pPr marL="457200" indent="-457200" algn="l">
              <a:buFont typeface="Arial" panose="020B0604020202020204" pitchFamily="34" charset="0"/>
              <a:buChar char="•"/>
            </a:pPr>
            <a:r>
              <a:rPr lang="en-GB" dirty="0">
                <a:solidFill>
                  <a:schemeClr val="tx1"/>
                </a:solidFill>
              </a:rPr>
              <a:t>Physical abuse</a:t>
            </a:r>
          </a:p>
          <a:p>
            <a:pPr marL="457200" indent="-457200" algn="l">
              <a:buFont typeface="Arial" panose="020B0604020202020204" pitchFamily="34" charset="0"/>
              <a:buChar char="•"/>
            </a:pPr>
            <a:r>
              <a:rPr lang="en-GB" dirty="0">
                <a:solidFill>
                  <a:schemeClr val="tx1"/>
                </a:solidFill>
              </a:rPr>
              <a:t>Sexual abuse</a:t>
            </a:r>
          </a:p>
          <a:p>
            <a:pPr marL="457200" indent="-457200" algn="l">
              <a:buFont typeface="Arial" panose="020B0604020202020204" pitchFamily="34" charset="0"/>
              <a:buChar char="•"/>
            </a:pPr>
            <a:r>
              <a:rPr lang="en-GB" dirty="0">
                <a:solidFill>
                  <a:schemeClr val="tx1"/>
                </a:solidFill>
              </a:rPr>
              <a:t>Economic abuse</a:t>
            </a:r>
          </a:p>
          <a:p>
            <a:pPr marL="457200" indent="-457200" algn="l">
              <a:buFont typeface="Arial" panose="020B0604020202020204" pitchFamily="34" charset="0"/>
              <a:buChar char="•"/>
            </a:pPr>
            <a:r>
              <a:rPr lang="en-GB" dirty="0">
                <a:solidFill>
                  <a:schemeClr val="tx1"/>
                </a:solidFill>
              </a:rPr>
              <a:t>Honour based abuse</a:t>
            </a:r>
          </a:p>
          <a:p>
            <a:pPr marL="457200" indent="-457200" algn="l">
              <a:buFont typeface="Arial" panose="020B0604020202020204" pitchFamily="34" charset="0"/>
              <a:buChar char="•"/>
            </a:pPr>
            <a:r>
              <a:rPr lang="en-GB" dirty="0">
                <a:solidFill>
                  <a:schemeClr val="tx1"/>
                </a:solidFill>
              </a:rPr>
              <a:t>Female Genital Mutilation</a:t>
            </a:r>
          </a:p>
          <a:p>
            <a:pPr marL="457200" indent="-457200" algn="l">
              <a:buFont typeface="Arial" panose="020B0604020202020204" pitchFamily="34" charset="0"/>
              <a:buChar char="•"/>
            </a:pPr>
            <a:r>
              <a:rPr lang="en-GB" dirty="0">
                <a:solidFill>
                  <a:schemeClr val="tx1"/>
                </a:solidFill>
              </a:rPr>
              <a:t>Forced Marriage</a:t>
            </a:r>
          </a:p>
          <a:p>
            <a:r>
              <a:rPr lang="en-GB" sz="2800" b="1" dirty="0">
                <a:solidFill>
                  <a:srgbClr val="FF0000"/>
                </a:solidFill>
              </a:rPr>
              <a:t>See notes for examples of these</a:t>
            </a:r>
          </a:p>
          <a:p>
            <a:pPr algn="l"/>
            <a:endParaRPr lang="en-GB" dirty="0">
              <a:solidFill>
                <a:schemeClr val="tx1"/>
              </a:solidFill>
            </a:endParaRPr>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102323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63C6-D58E-4146-A8FB-573A08A5FBD2}"/>
              </a:ext>
            </a:extLst>
          </p:cNvPr>
          <p:cNvSpPr>
            <a:spLocks noGrp="1"/>
          </p:cNvSpPr>
          <p:nvPr>
            <p:ph type="ctrTitle"/>
          </p:nvPr>
        </p:nvSpPr>
        <p:spPr>
          <a:xfrm>
            <a:off x="685800" y="115849"/>
            <a:ext cx="7772400" cy="576847"/>
          </a:xfrm>
        </p:spPr>
        <p:txBody>
          <a:bodyPr/>
          <a:lstStyle/>
          <a:p>
            <a:r>
              <a:rPr lang="en-GB" b="1" dirty="0"/>
              <a:t>Who?</a:t>
            </a:r>
          </a:p>
        </p:txBody>
      </p:sp>
      <p:sp>
        <p:nvSpPr>
          <p:cNvPr id="4" name="Rectangle 3">
            <a:extLst>
              <a:ext uri="{FF2B5EF4-FFF2-40B4-BE49-F238E27FC236}">
                <a16:creationId xmlns:a16="http://schemas.microsoft.com/office/drawing/2014/main" id="{4DF010CB-C47F-4AF8-9689-A3049D8A5C6B}"/>
              </a:ext>
            </a:extLst>
          </p:cNvPr>
          <p:cNvSpPr/>
          <p:nvPr/>
        </p:nvSpPr>
        <p:spPr>
          <a:xfrm>
            <a:off x="418174" y="801310"/>
            <a:ext cx="8390459" cy="1569660"/>
          </a:xfrm>
          <a:prstGeom prst="rect">
            <a:avLst/>
          </a:prstGeom>
        </p:spPr>
        <p:txBody>
          <a:bodyPr wrap="square">
            <a:spAutoFit/>
          </a:bodyPr>
          <a:lstStyle/>
          <a:p>
            <a:r>
              <a:rPr lang="en-GB" sz="2000" dirty="0"/>
              <a:t>Domestic abuse can affect anyone, although women are disproportionately affected (and research suggests that they are more likely to suffer more serious injury and ongoing assaults than men). Other more ‘hidden victims’……..</a:t>
            </a:r>
          </a:p>
          <a:p>
            <a:r>
              <a:rPr lang="en-GB" dirty="0"/>
              <a:t> </a:t>
            </a:r>
          </a:p>
          <a:p>
            <a:r>
              <a:rPr lang="en-GB" dirty="0"/>
              <a:t>teen violence </a:t>
            </a:r>
            <a:endParaRPr lang="en-GB" sz="2800" dirty="0"/>
          </a:p>
        </p:txBody>
      </p:sp>
      <p:pic>
        <p:nvPicPr>
          <p:cNvPr id="3" name="Picture 2">
            <a:extLst>
              <a:ext uri="{FF2B5EF4-FFF2-40B4-BE49-F238E27FC236}">
                <a16:creationId xmlns:a16="http://schemas.microsoft.com/office/drawing/2014/main" id="{82C71C6C-6FC9-43D6-A9C6-89E30686D884}"/>
              </a:ext>
            </a:extLst>
          </p:cNvPr>
          <p:cNvPicPr>
            <a:picLocks noChangeAspect="1"/>
          </p:cNvPicPr>
          <p:nvPr/>
        </p:nvPicPr>
        <p:blipFill>
          <a:blip r:embed="rId3"/>
          <a:stretch>
            <a:fillRect/>
          </a:stretch>
        </p:blipFill>
        <p:spPr>
          <a:xfrm>
            <a:off x="418175" y="2091122"/>
            <a:ext cx="2235757" cy="1743075"/>
          </a:xfrm>
          <a:prstGeom prst="rect">
            <a:avLst/>
          </a:prstGeom>
        </p:spPr>
      </p:pic>
      <p:pic>
        <p:nvPicPr>
          <p:cNvPr id="5" name="Picture 4">
            <a:extLst>
              <a:ext uri="{FF2B5EF4-FFF2-40B4-BE49-F238E27FC236}">
                <a16:creationId xmlns:a16="http://schemas.microsoft.com/office/drawing/2014/main" id="{0CEABFF2-9C3D-4E63-88FF-0E1CE9174850}"/>
              </a:ext>
            </a:extLst>
          </p:cNvPr>
          <p:cNvPicPr>
            <a:picLocks noChangeAspect="1"/>
          </p:cNvPicPr>
          <p:nvPr/>
        </p:nvPicPr>
        <p:blipFill>
          <a:blip r:embed="rId4"/>
          <a:stretch>
            <a:fillRect/>
          </a:stretch>
        </p:blipFill>
        <p:spPr>
          <a:xfrm>
            <a:off x="2587608" y="2091122"/>
            <a:ext cx="2235757" cy="1743075"/>
          </a:xfrm>
          <a:prstGeom prst="rect">
            <a:avLst/>
          </a:prstGeom>
        </p:spPr>
      </p:pic>
      <p:pic>
        <p:nvPicPr>
          <p:cNvPr id="7" name="Picture 6">
            <a:extLst>
              <a:ext uri="{FF2B5EF4-FFF2-40B4-BE49-F238E27FC236}">
                <a16:creationId xmlns:a16="http://schemas.microsoft.com/office/drawing/2014/main" id="{7CE85F14-E4D8-4515-BFBC-7DF8D59F9897}"/>
              </a:ext>
            </a:extLst>
          </p:cNvPr>
          <p:cNvPicPr>
            <a:picLocks noChangeAspect="1"/>
          </p:cNvPicPr>
          <p:nvPr/>
        </p:nvPicPr>
        <p:blipFill>
          <a:blip r:embed="rId5"/>
          <a:stretch>
            <a:fillRect/>
          </a:stretch>
        </p:blipFill>
        <p:spPr>
          <a:xfrm>
            <a:off x="6900291" y="2102612"/>
            <a:ext cx="1908344" cy="1743075"/>
          </a:xfrm>
          <a:prstGeom prst="rect">
            <a:avLst/>
          </a:prstGeom>
        </p:spPr>
      </p:pic>
      <p:pic>
        <p:nvPicPr>
          <p:cNvPr id="8" name="Picture 7">
            <a:extLst>
              <a:ext uri="{FF2B5EF4-FFF2-40B4-BE49-F238E27FC236}">
                <a16:creationId xmlns:a16="http://schemas.microsoft.com/office/drawing/2014/main" id="{CA874D74-45BA-4B7E-83E7-3045BE733AE0}"/>
              </a:ext>
            </a:extLst>
          </p:cNvPr>
          <p:cNvPicPr>
            <a:picLocks noChangeAspect="1"/>
          </p:cNvPicPr>
          <p:nvPr/>
        </p:nvPicPr>
        <p:blipFill>
          <a:blip r:embed="rId6"/>
          <a:stretch>
            <a:fillRect/>
          </a:stretch>
        </p:blipFill>
        <p:spPr>
          <a:xfrm>
            <a:off x="419062" y="3943235"/>
            <a:ext cx="2205398" cy="1847850"/>
          </a:xfrm>
          <a:prstGeom prst="rect">
            <a:avLst/>
          </a:prstGeom>
        </p:spPr>
      </p:pic>
      <p:pic>
        <p:nvPicPr>
          <p:cNvPr id="9" name="Picture 8">
            <a:extLst>
              <a:ext uri="{FF2B5EF4-FFF2-40B4-BE49-F238E27FC236}">
                <a16:creationId xmlns:a16="http://schemas.microsoft.com/office/drawing/2014/main" id="{79229284-429C-4E4C-99DB-6101F049A051}"/>
              </a:ext>
            </a:extLst>
          </p:cNvPr>
          <p:cNvPicPr>
            <a:picLocks noChangeAspect="1"/>
          </p:cNvPicPr>
          <p:nvPr/>
        </p:nvPicPr>
        <p:blipFill>
          <a:blip r:embed="rId7"/>
          <a:stretch>
            <a:fillRect/>
          </a:stretch>
        </p:blipFill>
        <p:spPr>
          <a:xfrm>
            <a:off x="2587607" y="3943235"/>
            <a:ext cx="2205398" cy="1847850"/>
          </a:xfrm>
          <a:prstGeom prst="rect">
            <a:avLst/>
          </a:prstGeom>
        </p:spPr>
      </p:pic>
      <p:pic>
        <p:nvPicPr>
          <p:cNvPr id="10" name="Picture 9">
            <a:extLst>
              <a:ext uri="{FF2B5EF4-FFF2-40B4-BE49-F238E27FC236}">
                <a16:creationId xmlns:a16="http://schemas.microsoft.com/office/drawing/2014/main" id="{3A3F8B79-F82A-42FA-8C11-EE5485A9DD86}"/>
              </a:ext>
            </a:extLst>
          </p:cNvPr>
          <p:cNvPicPr>
            <a:picLocks noChangeAspect="1"/>
          </p:cNvPicPr>
          <p:nvPr/>
        </p:nvPicPr>
        <p:blipFill>
          <a:blip r:embed="rId8"/>
          <a:stretch>
            <a:fillRect/>
          </a:stretch>
        </p:blipFill>
        <p:spPr>
          <a:xfrm>
            <a:off x="4793005" y="3943235"/>
            <a:ext cx="2042001" cy="1847850"/>
          </a:xfrm>
          <a:prstGeom prst="rect">
            <a:avLst/>
          </a:prstGeom>
        </p:spPr>
      </p:pic>
      <p:pic>
        <p:nvPicPr>
          <p:cNvPr id="11" name="Picture 10">
            <a:extLst>
              <a:ext uri="{FF2B5EF4-FFF2-40B4-BE49-F238E27FC236}">
                <a16:creationId xmlns:a16="http://schemas.microsoft.com/office/drawing/2014/main" id="{C6F6BBD8-9E45-4DCB-8B8E-CE7AA00904AB}"/>
              </a:ext>
            </a:extLst>
          </p:cNvPr>
          <p:cNvPicPr>
            <a:picLocks noChangeAspect="1"/>
          </p:cNvPicPr>
          <p:nvPr/>
        </p:nvPicPr>
        <p:blipFill>
          <a:blip r:embed="rId9"/>
          <a:stretch>
            <a:fillRect/>
          </a:stretch>
        </p:blipFill>
        <p:spPr>
          <a:xfrm>
            <a:off x="6835006" y="3939982"/>
            <a:ext cx="1973628" cy="1828120"/>
          </a:xfrm>
          <a:prstGeom prst="rect">
            <a:avLst/>
          </a:prstGeom>
        </p:spPr>
      </p:pic>
      <p:pic>
        <p:nvPicPr>
          <p:cNvPr id="12" name="Picture 11">
            <a:extLst>
              <a:ext uri="{FF2B5EF4-FFF2-40B4-BE49-F238E27FC236}">
                <a16:creationId xmlns:a16="http://schemas.microsoft.com/office/drawing/2014/main" id="{9A352CA4-5691-421F-B311-101A801CD0E2}"/>
              </a:ext>
            </a:extLst>
          </p:cNvPr>
          <p:cNvPicPr>
            <a:picLocks noChangeAspect="1"/>
          </p:cNvPicPr>
          <p:nvPr/>
        </p:nvPicPr>
        <p:blipFill>
          <a:blip r:embed="rId10"/>
          <a:stretch>
            <a:fillRect/>
          </a:stretch>
        </p:blipFill>
        <p:spPr>
          <a:xfrm>
            <a:off x="4810000" y="2091122"/>
            <a:ext cx="2090291" cy="1743074"/>
          </a:xfrm>
          <a:prstGeom prst="rect">
            <a:avLst/>
          </a:prstGeom>
        </p:spPr>
      </p:pic>
    </p:spTree>
    <p:extLst>
      <p:ext uri="{BB962C8B-B14F-4D97-AF65-F5344CB8AC3E}">
        <p14:creationId xmlns:p14="http://schemas.microsoft.com/office/powerpoint/2010/main" val="14085964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BLANK" id="{043125CB-B57B-4BAD-A94A-3873BD89A006}" vid="{C7D9EE4B-6098-429B-B23E-B8F26D75E21E}"/>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BLANK" id="{043125CB-B57B-4BAD-A94A-3873BD89A006}" vid="{09F61BB3-6DFD-4D45-A3ED-8B033DD2C71F}"/>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Kirklees Powerpoint Template INTERNAL.POTX [Read-Only]" id="{6CCF6DD0-FE32-47B3-AB95-74C519010AC4}" vid="{B643B132-E7EE-4D32-BD88-DBB8BC4B6279}"/>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32AE8BB8E8864E98CE73282C174D37" ma:contentTypeVersion="0" ma:contentTypeDescription="Create a new document." ma:contentTypeScope="" ma:versionID="3e071b937257ed17c233e978d4bebc4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21181-9053-4888-832F-4477659F2D4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A707313-FE72-4714-8892-4DABCF5C6435}">
  <ds:schemaRefs>
    <ds:schemaRef ds:uri="http://schemas.microsoft.com/sharepoint/v3/contenttype/forms"/>
  </ds:schemaRefs>
</ds:datastoreItem>
</file>

<file path=customXml/itemProps3.xml><?xml version="1.0" encoding="utf-8"?>
<ds:datastoreItem xmlns:ds="http://schemas.openxmlformats.org/officeDocument/2006/customXml" ds:itemID="{78E09CFD-8B07-4CDE-A0EB-7489E16F7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We're Kirklees BLANK</Template>
  <TotalTime>1516</TotalTime>
  <Words>1262</Words>
  <Application>Microsoft Office PowerPoint</Application>
  <PresentationFormat>On-screen Show (4:3)</PresentationFormat>
  <Paragraphs>176</Paragraphs>
  <Slides>20</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Arial Rounded MT Bold</vt:lpstr>
      <vt:lpstr>Calibri</vt:lpstr>
      <vt:lpstr>Times New Roman</vt:lpstr>
      <vt:lpstr>Wingdings</vt:lpstr>
      <vt:lpstr>1_Office Theme</vt:lpstr>
      <vt:lpstr>2_Office Theme</vt:lpstr>
      <vt:lpstr>3_Office Theme</vt:lpstr>
      <vt:lpstr>7_Office Theme</vt:lpstr>
      <vt:lpstr>5_Office Theme</vt:lpstr>
      <vt:lpstr>4_Office Theme</vt:lpstr>
      <vt:lpstr>7 Minute Briefing   Domestic Abuse </vt:lpstr>
      <vt:lpstr>This briefing covers…….</vt:lpstr>
      <vt:lpstr>Increased risk – Covid-19 </vt:lpstr>
      <vt:lpstr>Why?</vt:lpstr>
      <vt:lpstr>Why? continued….</vt:lpstr>
      <vt:lpstr>What can I do?</vt:lpstr>
      <vt:lpstr>The Home Office (as of 2013) defines domestic abuse as: </vt:lpstr>
      <vt:lpstr>What this means in reality :</vt:lpstr>
      <vt:lpstr>Who?</vt:lpstr>
      <vt:lpstr>Children</vt:lpstr>
      <vt:lpstr>Coercive Control</vt:lpstr>
      <vt:lpstr>Stalking</vt:lpstr>
      <vt:lpstr>Signs and symptoms</vt:lpstr>
      <vt:lpstr>Good practice</vt:lpstr>
      <vt:lpstr>  However, you must consider that the perpetrator may be in the same room (or able to overhear) and/or the children might be present Always ask: ‘Is it ok for you to talk?’ </vt:lpstr>
      <vt:lpstr>If the response is:  ‘No’ – accept this and tell the person you will ring back or they can ring you when it is more convenient. Record that this has happened and follow up with your line manager and/or specialist support services if needed  ‘Yes’ - See useful prompts/questions on the next slide but remain mindful that the person may quickly hang up or sound different if the situation changes.  If you suspect the person is in the room, it can be safer to ask questions/end the call by only asking questions that require a yes/no answer </vt:lpstr>
      <vt:lpstr>PowerPoint Presentation</vt:lpstr>
      <vt:lpstr>EMERGENCY RESPONSE</vt:lpstr>
      <vt:lpstr>Signposting and support available </vt:lpstr>
      <vt:lpstr>Coronavirus Help and Support:   https://www.kirklees.gov.uk/beta/health-and-well-being/coronavirus.aspx  </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Kirklees Domestic Abuse Strategy 2019-21 Launch Event  30 September 2019</dc:title>
  <dc:creator>Jennie Dyson</dc:creator>
  <cp:lastModifiedBy>Jane Carter</cp:lastModifiedBy>
  <cp:revision>75</cp:revision>
  <cp:lastPrinted>2020-03-12T08:51:49Z</cp:lastPrinted>
  <dcterms:created xsi:type="dcterms:W3CDTF">2019-09-24T14:01:49Z</dcterms:created>
  <dcterms:modified xsi:type="dcterms:W3CDTF">2020-04-06T15:15:42Z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0x0101008532AE8BB8E8864E98CE73282C174D37</vt:lpwstr>
  </property>
  <property fmtid="{D5CDD505-2E9C-101B-9397-08002B2CF9AE}" pid="3" name="MSIP_Label_22127eb8-1c2a-4c17-86cc-a5ba0926d1f9_Enabled">
    <vt:lpwstr>True</vt:lpwstr>
  </property>
  <property fmtid="{D5CDD505-2E9C-101B-9397-08002B2CF9AE}" pid="4" name="MSIP_Label_22127eb8-1c2a-4c17-86cc-a5ba0926d1f9_SiteId">
    <vt:lpwstr>61d0734f-7fce-4063-b638-09ac5ad5a43f</vt:lpwstr>
  </property>
  <property fmtid="{D5CDD505-2E9C-101B-9397-08002B2CF9AE}" pid="5" name="MSIP_Label_22127eb8-1c2a-4c17-86cc-a5ba0926d1f9_Owner">
    <vt:lpwstr>Jennie.Dyson@kirklees.gov.uk</vt:lpwstr>
  </property>
  <property fmtid="{D5CDD505-2E9C-101B-9397-08002B2CF9AE}" pid="6" name="MSIP_Label_22127eb8-1c2a-4c17-86cc-a5ba0926d1f9_SetDate">
    <vt:lpwstr>2019-09-24T14:49:35.6281819Z</vt:lpwstr>
  </property>
  <property fmtid="{D5CDD505-2E9C-101B-9397-08002B2CF9AE}" pid="7" name="MSIP_Label_22127eb8-1c2a-4c17-86cc-a5ba0926d1f9_Name">
    <vt:lpwstr>Official</vt:lpwstr>
  </property>
  <property fmtid="{D5CDD505-2E9C-101B-9397-08002B2CF9AE}" pid="8" name="MSIP_Label_22127eb8-1c2a-4c17-86cc-a5ba0926d1f9_Application">
    <vt:lpwstr>Microsoft Azure Information Protection</vt:lpwstr>
  </property>
  <property fmtid="{D5CDD505-2E9C-101B-9397-08002B2CF9AE}" pid="9" name="MSIP_Label_22127eb8-1c2a-4c17-86cc-a5ba0926d1f9_ActionId">
    <vt:lpwstr>a2a5d90a-39cc-47ae-a14d-5c06090be527</vt:lpwstr>
  </property>
  <property fmtid="{D5CDD505-2E9C-101B-9397-08002B2CF9AE}" pid="10" name="MSIP_Label_22127eb8-1c2a-4c17-86cc-a5ba0926d1f9_Extended_MSFT_Method">
    <vt:lpwstr>Automatic</vt:lpwstr>
  </property>
  <property fmtid="{D5CDD505-2E9C-101B-9397-08002B2CF9AE}" pid="11" name="Sensitivity">
    <vt:lpwstr>Official</vt:lpwstr>
  </property>
</Properties>
</file>